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61" r:id="rId3"/>
    <p:sldId id="316" r:id="rId4"/>
    <p:sldId id="317" r:id="rId5"/>
    <p:sldId id="318" r:id="rId6"/>
    <p:sldId id="319" r:id="rId7"/>
    <p:sldId id="320" r:id="rId8"/>
    <p:sldId id="31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E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371" autoAdjust="0"/>
  </p:normalViewPr>
  <p:slideViewPr>
    <p:cSldViewPr>
      <p:cViewPr>
        <p:scale>
          <a:sx n="100" d="100"/>
          <a:sy n="100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DAE94-3D75-4239-A5E5-CD5102260DE1}" type="datetimeFigureOut">
              <a:rPr lang="fr-CH" smtClean="0"/>
              <a:pPr/>
              <a:t>10.09.2015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B4FC1-DC39-4932-854F-99E7E0634883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63144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D416AE-15F2-43A3-B908-642384FB36D0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1050" dirty="0">
                <a:solidFill>
                  <a:srgbClr val="002776"/>
                </a:solidFill>
              </a:rPr>
              <a:t>© </a:t>
            </a:r>
            <a:r>
              <a:rPr lang="en-US" sz="1050" dirty="0" smtClean="0">
                <a:solidFill>
                  <a:srgbClr val="002776"/>
                </a:solidFill>
              </a:rPr>
              <a:t>2015</a:t>
            </a:r>
            <a:r>
              <a:rPr lang="en-US" sz="1050" baseline="0" dirty="0" smtClean="0">
                <a:solidFill>
                  <a:srgbClr val="002776"/>
                </a:solidFill>
              </a:rPr>
              <a:t> </a:t>
            </a:r>
            <a:r>
              <a:rPr lang="en-US" sz="1050" dirty="0" smtClean="0">
                <a:solidFill>
                  <a:srgbClr val="002776"/>
                </a:solidFill>
              </a:rPr>
              <a:t>Jean-Claude </a:t>
            </a:r>
            <a:r>
              <a:rPr lang="en-US" sz="1050" dirty="0">
                <a:solidFill>
                  <a:srgbClr val="002776"/>
                </a:solidFill>
              </a:rPr>
              <a:t>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1050" dirty="0" smtClean="0">
                <a:solidFill>
                  <a:srgbClr val="002776"/>
                </a:solidFill>
              </a:rPr>
              <a:t>Gestion de la sécurité du S.I.</a:t>
            </a:r>
            <a:endParaRPr lang="en-US" sz="105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100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‹N°›</a:t>
            </a:fld>
            <a:endParaRPr lang="en-US" sz="100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"/>
          <p:cNvSpPr>
            <a:spLocks noGrp="1"/>
          </p:cNvSpPr>
          <p:nvPr>
            <p:ph type="ctrTitle"/>
          </p:nvPr>
        </p:nvSpPr>
        <p:spPr>
          <a:xfrm>
            <a:off x="1403648" y="3068960"/>
            <a:ext cx="6525344" cy="945828"/>
          </a:xfrm>
        </p:spPr>
        <p:txBody>
          <a:bodyPr/>
          <a:lstStyle/>
          <a:p>
            <a:pPr>
              <a:lnSpc>
                <a:spcPts val="2513"/>
              </a:lnSpc>
            </a:pPr>
            <a:r>
              <a:rPr lang="fr-FR" sz="3200" dirty="0" smtClean="0"/>
              <a:t>Sécurité des Systèmes d’Information</a:t>
            </a:r>
            <a:endParaRPr lang="fr-FR" sz="32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171" name="Rectang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ts val="2000"/>
              </a:lnSpc>
              <a:buNone/>
            </a:pPr>
            <a:r>
              <a:rPr lang="fr-FR" sz="1800" dirty="0" smtClean="0"/>
              <a:t>Octobre 2015</a:t>
            </a:r>
            <a:endParaRPr lang="fr-FR" sz="1800" dirty="0"/>
          </a:p>
        </p:txBody>
      </p:sp>
      <p:pic>
        <p:nvPicPr>
          <p:cNvPr id="717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357188"/>
            <a:ext cx="20002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696" y="4233891"/>
            <a:ext cx="4418304" cy="262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Présentation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Objectifs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Plan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Modalités d’évaluation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1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Introduction</a:t>
            </a: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- Définitions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Le rôle du S.I. dans l’entreprise, contexte actuel du S.I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Cycle de vie de l’information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Définitions et concepts fondamentaux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- Critères établissant la sécurité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Types de contrôles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Cycle de vie de l’information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48569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2 -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Gestion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de la sécurité du S.I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I) La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gestion des risques informatiques</a:t>
            </a: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>
                <a:solidFill>
                  <a:srgbClr val="002776"/>
                </a:solidFill>
                <a:cs typeface="Arial" charset="0"/>
              </a:rPr>
            </a:br>
            <a:r>
              <a:rPr lang="fr-CH" sz="24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l’analyse des risques liés au S.I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.</a:t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Mesures organisationnelles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politique de sécurité et procédures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fonction RSSI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classification de l’information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gestion des risques liés à la sous-traitance</a:t>
            </a: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endParaRPr lang="fr-CH" sz="14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Organisation de la sécurité par processus</a:t>
            </a:r>
          </a:p>
          <a:p>
            <a:pPr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Processus de gestion des incidents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Processus de gestion des changements 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Processus de gestion des accès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Cadres de référence: modèle et standards</a:t>
            </a:r>
          </a:p>
          <a:p>
            <a:pPr lvl="0"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CobiT</a:t>
            </a: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ISO/IEC 27001:2005 et 27002:2005</a:t>
            </a: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Modèles de maturité</a:t>
            </a:r>
          </a:p>
          <a:p>
            <a:pPr lvl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lvl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V) Exemple: modèle type pour la mise en place d’une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stratégie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de sécurité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21648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Introduction – panorama et </a:t>
            </a: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évolution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 des menaces </a:t>
            </a:r>
          </a:p>
          <a:p>
            <a:pPr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la sophistication des 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menaces</a:t>
            </a:r>
            <a:endParaRPr lang="fr-CH" sz="1100" b="1" dirty="0">
              <a:solidFill>
                <a:srgbClr val="002776"/>
              </a:solidFill>
              <a:cs typeface="Arial" charset="0"/>
            </a:endParaRPr>
          </a:p>
          <a:p>
            <a:endParaRPr lang="fr-CH" sz="100" dirty="0"/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II) Les principes clé assurant la sécurité logique du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  <a:r>
              <a:rPr lang="en-GB" sz="1200" dirty="0">
                <a:solidFill>
                  <a:srgbClr val="002776"/>
                </a:solidFill>
                <a:cs typeface="Arial" charset="0"/>
              </a:rPr>
              <a:t>- “need-to-know” / “least privilege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”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ségrégation des tâches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 			- défense en profondeur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Authentification et Cryptographie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- les bases techniques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pratiques: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100" i="1" dirty="0">
                <a:solidFill>
                  <a:srgbClr val="002776"/>
                </a:solidFill>
                <a:cs typeface="Arial" charset="0"/>
              </a:rPr>
              <a:t>TLS / HTTPS, signature électronique, authentification forte, non-répudiation, horodatage sécurité, SSH, hachage…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Mesures techniques pour sécuriser le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Métier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Systèmes d’exploitation et postes de travail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Réseaux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Bases de données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Plateformes </a:t>
            </a:r>
            <a:r>
              <a:rPr lang="fr-CH" sz="1200" dirty="0" err="1" smtClean="0">
                <a:solidFill>
                  <a:srgbClr val="002776"/>
                </a:solidFill>
                <a:cs typeface="Arial" charset="0"/>
              </a:rPr>
              <a:t>virtualisées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buNone/>
            </a:pP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V) Cas pratique : protection contre les fuites de données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3581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VI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Sécurité des applications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Web</a:t>
            </a:r>
            <a:br>
              <a:rPr lang="fr-CH" sz="16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100" b="1" dirty="0">
                <a:solidFill>
                  <a:srgbClr val="002776"/>
                </a:solidFill>
                <a:cs typeface="Arial" charset="0"/>
              </a:rPr>
            </a:br>
            <a:endParaRPr lang="fr-CH" sz="500" b="1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VII) Sécurité et technologies émergentes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BYOD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Cloud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computing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Réseaux sociaux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VIII) L’investigation numérique légale (« Digital </a:t>
            </a:r>
            <a:r>
              <a:rPr lang="fr-CH" sz="1600" b="1" dirty="0" err="1">
                <a:solidFill>
                  <a:srgbClr val="002776"/>
                </a:solidFill>
                <a:cs typeface="Arial" charset="0"/>
              </a:rPr>
              <a:t>forensics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 »)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IX) Sécurité physique du S.I.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891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Post-cours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Les métiers de la sécurité informatique.</a:t>
            </a: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Retour d’expérience.</a:t>
            </a: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86626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2627784" y="2780928"/>
            <a:ext cx="352839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4800" b="1" dirty="0" smtClean="0">
                <a:solidFill>
                  <a:srgbClr val="002776"/>
                </a:solidFill>
                <a:cs typeface="Arial" charset="0"/>
              </a:rPr>
              <a:t>Questions?</a:t>
            </a:r>
            <a:endParaRPr lang="en-US" sz="48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2056" name="Picture 8" descr="c:\Documents and Settings\herijea\Local Settings\Temporary Internet Files\Content.IE5\UGJVSIXG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6063" y="3501008"/>
            <a:ext cx="197802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54</Words>
  <Application>Microsoft Office PowerPoint</Application>
  <PresentationFormat>Affichage à l'écran (4:3)</PresentationFormat>
  <Paragraphs>62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Theme</vt:lpstr>
      <vt:lpstr>Sécurité des Systèmes d’Information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à la Sécurité des Systèmes d’Information</dc:title>
  <dc:creator>Jean-Claude Héritier - jcheritier@gmail.com</dc:creator>
  <cp:keywords>EM Strasbourg - cours Sécurité des Systèmes d'information (2015)</cp:keywords>
  <cp:lastModifiedBy>JC</cp:lastModifiedBy>
  <cp:revision>89</cp:revision>
  <dcterms:created xsi:type="dcterms:W3CDTF">2013-07-29T11:26:08Z</dcterms:created>
  <dcterms:modified xsi:type="dcterms:W3CDTF">2015-09-10T19:23:35Z</dcterms:modified>
</cp:coreProperties>
</file>