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9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272" y="-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827008-CCA8-49CB-8BCA-5BCFE6FC6815}" type="datetimeFigureOut">
              <a:rPr lang="fr-CH" smtClean="0"/>
              <a:pPr/>
              <a:t>10.09.2015</a:t>
            </a:fld>
            <a:endParaRPr lang="fr-C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18D591-D08E-460D-A197-9AEA13D6BA4D}" type="slidenum">
              <a:rPr lang="fr-CH" smtClean="0"/>
              <a:pPr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1965285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CH" dirty="0" smtClean="0"/>
              <a:t>Mentionner aussi </a:t>
            </a:r>
            <a:r>
              <a:rPr lang="fr-CH" smtClean="0"/>
              <a:t>le diplôme (France)</a:t>
            </a:r>
            <a:endParaRPr lang="fr-C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BB4FC1-DC39-4932-854F-99E7E0634883}" type="slidenum">
              <a:rPr lang="fr-CH" smtClean="0">
                <a:solidFill>
                  <a:prstClr val="black"/>
                </a:solidFill>
              </a:rPr>
              <a:pPr/>
              <a:t>1</a:t>
            </a:fld>
            <a:endParaRPr lang="fr-CH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5" name="Title Placeholder 1"/>
          <p:cNvSpPr>
            <a:spLocks noGrp="1"/>
          </p:cNvSpPr>
          <p:nvPr>
            <p:ph type="ctrTitle"/>
          </p:nvPr>
        </p:nvSpPr>
        <p:spPr>
          <a:xfrm>
            <a:off x="1142823" y="2886328"/>
            <a:ext cx="3996983" cy="1128762"/>
          </a:xfrm>
        </p:spPr>
        <p:txBody>
          <a:bodyPr/>
          <a:lstStyle>
            <a:lvl1pPr>
              <a:lnSpc>
                <a:spcPts val="2509"/>
              </a:lnSpc>
              <a:defRPr sz="2500" b="0" smtClean="0">
                <a:latin typeface="Times New Roman" pitchFamily="18" charset="0"/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</a:p>
        </p:txBody>
      </p:sp>
      <p:sp>
        <p:nvSpPr>
          <p:cNvPr id="120836" name="Text Placeholder 2"/>
          <p:cNvSpPr>
            <a:spLocks noGrp="1"/>
          </p:cNvSpPr>
          <p:nvPr>
            <p:ph type="subTitle" idx="1"/>
          </p:nvPr>
        </p:nvSpPr>
        <p:spPr>
          <a:xfrm>
            <a:off x="260524" y="6028938"/>
            <a:ext cx="4740104" cy="303897"/>
          </a:xfrm>
        </p:spPr>
        <p:txBody>
          <a:bodyPr/>
          <a:lstStyle>
            <a:lvl1pPr marL="0" indent="0">
              <a:lnSpc>
                <a:spcPts val="1994"/>
              </a:lnSpc>
              <a:defRPr b="1" smtClean="0"/>
            </a:lvl1pPr>
          </a:lstStyle>
          <a:p>
            <a:r>
              <a:rPr dirty="0" smtClean="0"/>
              <a:t>Click to edit Master subtitle style</a:t>
            </a: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/>
          <a:lstStyle>
            <a:lvl2pPr marL="182223" marR="0" indent="-182223" algn="l" defTabSz="913964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269"/>
              </a:spcAft>
              <a:buClrTx/>
              <a:buSzTx/>
              <a:buFont typeface="Arial" pitchFamily="34" charset="0"/>
              <a:buChar char="•"/>
              <a:tabLst/>
              <a:defRPr lang="en-US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algn="l" defTabSz="913964" rtl="0" eaLnBrk="0" fontAlgn="base" hangingPunct="0">
              <a:spcBef>
                <a:spcPct val="0"/>
              </a:spcBef>
              <a:buFont typeface="Arial" pitchFamily="34" charset="0"/>
              <a:defRPr lang="en-US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algn="l" defTabSz="913964" rtl="0" eaLnBrk="0" fontAlgn="base" hangingPunct="0">
              <a:spcBef>
                <a:spcPct val="0"/>
              </a:spcBef>
              <a:buFont typeface="Arial" pitchFamily="34" charset="0"/>
              <a:defRPr lang="en-US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algn="l" defTabSz="913964" rtl="0" eaLnBrk="0" fontAlgn="base" hangingPunct="0">
              <a:spcBef>
                <a:spcPct val="0"/>
              </a:spcBef>
              <a:buFont typeface="Arial" pitchFamily="34" charset="0"/>
              <a:defRPr lang="en-US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fr-CH" dirty="0" err="1" smtClean="0"/>
              <a:t>Third</a:t>
            </a:r>
            <a:r>
              <a:rPr lang="fr-CH" dirty="0" smtClean="0"/>
              <a:t> </a:t>
            </a:r>
            <a:r>
              <a:rPr lang="fr-CH" dirty="0" err="1" smtClean="0"/>
              <a:t>level</a:t>
            </a:r>
            <a:endParaRPr lang="fr-CH" dirty="0" smtClean="0"/>
          </a:p>
          <a:p>
            <a:pPr lvl="3"/>
            <a:r>
              <a:rPr lang="fr-CH" dirty="0" err="1" smtClean="0"/>
              <a:t>Fourth</a:t>
            </a:r>
            <a:r>
              <a:rPr lang="fr-CH" dirty="0" smtClean="0"/>
              <a:t> </a:t>
            </a:r>
            <a:r>
              <a:rPr lang="fr-CH" dirty="0" err="1" smtClean="0"/>
              <a:t>level</a:t>
            </a:r>
            <a:endParaRPr lang="fr-CH" dirty="0" smtClean="0"/>
          </a:p>
          <a:p>
            <a:pPr lvl="4"/>
            <a:r>
              <a:rPr lang="fr-CH" dirty="0" err="1" smtClean="0"/>
              <a:t>Fifth</a:t>
            </a:r>
            <a:r>
              <a:rPr lang="fr-CH" dirty="0" smtClean="0"/>
              <a:t> </a:t>
            </a:r>
            <a:r>
              <a:rPr lang="fr-CH" dirty="0" err="1" smtClean="0"/>
              <a:t>level</a:t>
            </a:r>
            <a:endParaRPr lang="en-US" dirty="0" smtClean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Placeholder 1"/>
          <p:cNvSpPr>
            <a:spLocks noGrp="1"/>
          </p:cNvSpPr>
          <p:nvPr>
            <p:ph type="title"/>
          </p:nvPr>
        </p:nvSpPr>
        <p:spPr bwMode="auto">
          <a:xfrm>
            <a:off x="407988" y="350838"/>
            <a:ext cx="8423275" cy="6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2283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04813" y="1190625"/>
            <a:ext cx="8423275" cy="521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2283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6397625" y="6564313"/>
            <a:ext cx="2312988" cy="144462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r" defTabSz="913964">
              <a:lnSpc>
                <a:spcPts val="1077"/>
              </a:lnSpc>
              <a:defRPr/>
            </a:pPr>
            <a:r>
              <a:rPr lang="en-US" sz="700" dirty="0">
                <a:solidFill>
                  <a:srgbClr val="002776"/>
                </a:solidFill>
              </a:rPr>
              <a:t>© </a:t>
            </a:r>
            <a:r>
              <a:rPr lang="en-US" sz="700" dirty="0" smtClean="0">
                <a:solidFill>
                  <a:srgbClr val="002776"/>
                </a:solidFill>
              </a:rPr>
              <a:t>2015 </a:t>
            </a:r>
            <a:r>
              <a:rPr lang="en-US" sz="700" dirty="0">
                <a:solidFill>
                  <a:srgbClr val="002776"/>
                </a:solidFill>
              </a:rPr>
              <a:t>Jean-Claude Héritier</a:t>
            </a:r>
          </a:p>
        </p:txBody>
      </p:sp>
      <p:sp>
        <p:nvSpPr>
          <p:cNvPr id="8" name="Rectangle 7"/>
          <p:cNvSpPr>
            <a:spLocks noChangeArrowheads="1"/>
          </p:cNvSpPr>
          <p:nvPr userDrawn="1"/>
        </p:nvSpPr>
        <p:spPr bwMode="auto">
          <a:xfrm>
            <a:off x="635000" y="6564313"/>
            <a:ext cx="2312988" cy="144462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defTabSz="913964">
              <a:lnSpc>
                <a:spcPts val="1077"/>
              </a:lnSpc>
              <a:defRPr/>
            </a:pPr>
            <a:r>
              <a:rPr lang="fr-CH" sz="700" dirty="0">
                <a:solidFill>
                  <a:srgbClr val="002776"/>
                </a:solidFill>
              </a:rPr>
              <a:t>Sécurité logique des S.I.</a:t>
            </a:r>
            <a:endParaRPr lang="en-US" sz="700" dirty="0">
              <a:solidFill>
                <a:srgbClr val="002776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439738" y="6564313"/>
            <a:ext cx="234950" cy="142875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defTabSz="913964">
              <a:lnSpc>
                <a:spcPts val="1077"/>
              </a:lnSpc>
              <a:defRPr/>
            </a:pPr>
            <a:fld id="{A7D4F100-CE5F-4607-8B7A-A8604632981A}" type="slidenum">
              <a:rPr lang="en-US" sz="700">
                <a:solidFill>
                  <a:srgbClr val="002776"/>
                </a:solidFill>
              </a:rPr>
              <a:pPr defTabSz="913964">
                <a:lnSpc>
                  <a:spcPts val="1077"/>
                </a:lnSpc>
                <a:defRPr/>
              </a:pPr>
              <a:t>‹N°›</a:t>
            </a:fld>
            <a:endParaRPr lang="en-US" sz="700" dirty="0">
              <a:solidFill>
                <a:srgbClr val="002776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lang="en-US" sz="2200" b="1" kern="1200" dirty="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Arial" charset="0"/>
        </a:defRPr>
      </a:lvl5pPr>
      <a:lvl6pPr marL="410002" algn="l" rtl="0" fontAlgn="base">
        <a:spcBef>
          <a:spcPct val="0"/>
        </a:spcBef>
        <a:spcAft>
          <a:spcPct val="0"/>
        </a:spcAft>
        <a:defRPr sz="2200" b="1">
          <a:solidFill>
            <a:schemeClr val="accent1"/>
          </a:solidFill>
          <a:latin typeface="Arial" charset="0"/>
        </a:defRPr>
      </a:lvl6pPr>
      <a:lvl7pPr marL="820007" algn="l" rtl="0" fontAlgn="base">
        <a:spcBef>
          <a:spcPct val="0"/>
        </a:spcBef>
        <a:spcAft>
          <a:spcPct val="0"/>
        </a:spcAft>
        <a:defRPr sz="2200" b="1">
          <a:solidFill>
            <a:schemeClr val="accent1"/>
          </a:solidFill>
          <a:latin typeface="Arial" charset="0"/>
        </a:defRPr>
      </a:lvl7pPr>
      <a:lvl8pPr marL="1230009" algn="l" rtl="0" fontAlgn="base">
        <a:spcBef>
          <a:spcPct val="0"/>
        </a:spcBef>
        <a:spcAft>
          <a:spcPct val="0"/>
        </a:spcAft>
        <a:defRPr sz="2200" b="1">
          <a:solidFill>
            <a:schemeClr val="accent1"/>
          </a:solidFill>
          <a:latin typeface="Arial" charset="0"/>
        </a:defRPr>
      </a:lvl8pPr>
      <a:lvl9pPr marL="1640010" algn="l" rtl="0" fontAlgn="base">
        <a:spcBef>
          <a:spcPct val="0"/>
        </a:spcBef>
        <a:spcAft>
          <a:spcPct val="0"/>
        </a:spcAft>
        <a:defRPr sz="2200" b="1">
          <a:solidFill>
            <a:schemeClr val="accent1"/>
          </a:solidFill>
          <a:latin typeface="Arial" charset="0"/>
        </a:defRPr>
      </a:lvl9pPr>
    </p:titleStyle>
    <p:bodyStyle>
      <a:lvl1pPr marL="179388" indent="-179388" algn="l" rtl="0" eaLnBrk="0" fontAlgn="base" hangingPunct="0">
        <a:spcBef>
          <a:spcPct val="0"/>
        </a:spcBef>
        <a:spcAft>
          <a:spcPts val="275"/>
        </a:spcAft>
        <a:buFont typeface="Arial" pitchFamily="34" charset="0"/>
        <a:buChar char="•"/>
        <a:defRPr lang="en-US" sz="3200" kern="1200" dirty="0">
          <a:solidFill>
            <a:schemeClr val="tx2"/>
          </a:solidFill>
          <a:latin typeface="+mn-lt"/>
          <a:ea typeface="+mn-ea"/>
          <a:cs typeface="+mn-cs"/>
        </a:defRPr>
      </a:lvl1pPr>
      <a:lvl2pPr marL="179388" indent="-179388" algn="l" rtl="0" eaLnBrk="0" fontAlgn="base" hangingPunct="0">
        <a:spcBef>
          <a:spcPct val="0"/>
        </a:spcBef>
        <a:spcAft>
          <a:spcPts val="275"/>
        </a:spcAft>
        <a:buFont typeface="Arial" pitchFamily="34" charset="0"/>
        <a:buChar char="•"/>
        <a:defRPr lang="en-US" sz="2800" kern="1200" dirty="0">
          <a:solidFill>
            <a:schemeClr val="tx2"/>
          </a:solidFill>
          <a:latin typeface="+mn-lt"/>
          <a:ea typeface="+mj-ea"/>
          <a:cs typeface="+mj-cs"/>
        </a:defRPr>
      </a:lvl2pPr>
      <a:lvl3pPr marL="360363" indent="-179388" algn="l" rtl="0" eaLnBrk="0" fontAlgn="base" hangingPunct="0">
        <a:spcBef>
          <a:spcPct val="0"/>
        </a:spcBef>
        <a:spcAft>
          <a:spcPts val="275"/>
        </a:spcAft>
        <a:buFont typeface="Arial" pitchFamily="34" charset="0"/>
        <a:buChar char="‒"/>
        <a:defRPr lang="en-US" sz="2400" kern="1200" dirty="0">
          <a:solidFill>
            <a:schemeClr val="tx2"/>
          </a:solidFill>
          <a:latin typeface="+mn-lt"/>
          <a:ea typeface="+mj-ea"/>
          <a:cs typeface="+mj-cs"/>
        </a:defRPr>
      </a:lvl3pPr>
      <a:lvl4pPr marL="541338" indent="-179388" algn="l" rtl="0" eaLnBrk="0" fontAlgn="base" hangingPunct="0">
        <a:spcBef>
          <a:spcPct val="0"/>
        </a:spcBef>
        <a:spcAft>
          <a:spcPts val="538"/>
        </a:spcAft>
        <a:buFont typeface="Arial" pitchFamily="34" charset="0"/>
        <a:buChar char="•"/>
        <a:defRPr lang="en-US" sz="1600" kern="1200" dirty="0">
          <a:solidFill>
            <a:schemeClr val="tx2"/>
          </a:solidFill>
          <a:latin typeface="+mn-lt"/>
          <a:ea typeface="+mj-ea"/>
          <a:cs typeface="+mj-cs"/>
        </a:defRPr>
      </a:lvl4pPr>
      <a:lvl5pPr marL="711200" indent="-168275" algn="l" rtl="0" eaLnBrk="0" fontAlgn="base" hangingPunct="0">
        <a:spcBef>
          <a:spcPct val="0"/>
        </a:spcBef>
        <a:spcAft>
          <a:spcPts val="538"/>
        </a:spcAft>
        <a:buFont typeface="Arial" pitchFamily="34" charset="0"/>
        <a:buChar char="‒"/>
        <a:defRPr lang="en-GB" sz="1600" kern="1200" dirty="0">
          <a:solidFill>
            <a:schemeClr val="tx2"/>
          </a:solidFill>
          <a:latin typeface="+mn-lt"/>
          <a:ea typeface="+mj-ea"/>
          <a:cs typeface="+mj-cs"/>
        </a:defRPr>
      </a:lvl5pPr>
      <a:lvl6pPr marL="802922" indent="-163717" algn="l" defTabSz="820007" rtl="0" eaLnBrk="1" latinLnBrk="0" hangingPunct="1">
        <a:spcBef>
          <a:spcPts val="0"/>
        </a:spcBef>
        <a:spcAft>
          <a:spcPts val="269"/>
        </a:spcAft>
        <a:buFont typeface="Arial" pitchFamily="34" charset="0"/>
        <a:buChar char="•"/>
        <a:defRPr sz="1400" kern="1200" baseline="0">
          <a:solidFill>
            <a:schemeClr val="accent1"/>
          </a:solidFill>
          <a:latin typeface="+mn-lt"/>
          <a:ea typeface="+mn-ea"/>
          <a:cs typeface="+mn-cs"/>
        </a:defRPr>
      </a:lvl6pPr>
      <a:lvl7pPr marL="968061" indent="-165140" algn="l" defTabSz="820007" rtl="0" eaLnBrk="1" latinLnBrk="0" hangingPunct="1">
        <a:spcBef>
          <a:spcPts val="0"/>
        </a:spcBef>
        <a:spcAft>
          <a:spcPts val="269"/>
        </a:spcAft>
        <a:buFont typeface="Arial" pitchFamily="34" charset="0"/>
        <a:buChar char="‒"/>
        <a:defRPr sz="13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123236" indent="-155175" algn="l" defTabSz="820007" rtl="0" eaLnBrk="1" latinLnBrk="0" hangingPunct="1">
        <a:spcBef>
          <a:spcPts val="0"/>
        </a:spcBef>
        <a:spcAft>
          <a:spcPts val="269"/>
        </a:spcAft>
        <a:buFont typeface="Arial" pitchFamily="34" charset="0"/>
        <a:buChar char="•"/>
        <a:defRPr sz="13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286953" indent="-163717" algn="l" defTabSz="820007" rtl="0" eaLnBrk="1" latinLnBrk="0" hangingPunct="1">
        <a:spcBef>
          <a:spcPts val="0"/>
        </a:spcBef>
        <a:spcAft>
          <a:spcPts val="269"/>
        </a:spcAft>
        <a:buFont typeface="Arial" pitchFamily="34" charset="0"/>
        <a:buChar char="‒"/>
        <a:defRPr sz="13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00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0002" algn="l" defTabSz="8200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0007" algn="l" defTabSz="8200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0009" algn="l" defTabSz="8200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0010" algn="l" defTabSz="8200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50013" algn="l" defTabSz="8200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60016" algn="l" defTabSz="8200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70018" algn="l" defTabSz="8200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80021" algn="l" defTabSz="8200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/>
          </p:cNvSpPr>
          <p:nvPr>
            <p:ph type="title"/>
          </p:nvPr>
        </p:nvSpPr>
        <p:spPr>
          <a:xfrm>
            <a:off x="407988" y="350838"/>
            <a:ext cx="8423275" cy="630237"/>
          </a:xfrm>
        </p:spPr>
        <p:txBody>
          <a:bodyPr/>
          <a:lstStyle/>
          <a:p>
            <a:r>
              <a:rPr lang="fr-CH" sz="1600" dirty="0" smtClean="0">
                <a:solidFill>
                  <a:srgbClr val="002776"/>
                </a:solidFill>
                <a:cs typeface="Arial" charset="0"/>
              </a:rPr>
              <a:t>Les métiers de la sécurité des S.I.</a:t>
            </a:r>
            <a:r>
              <a:rPr sz="2000" dirty="0" smtClean="0"/>
              <a:t/>
            </a:r>
            <a:br>
              <a:rPr sz="2000" dirty="0" smtClean="0"/>
            </a:br>
            <a:r>
              <a:rPr lang="fr-CH" sz="1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L’importance des « soft </a:t>
            </a:r>
            <a:r>
              <a:rPr lang="fr-CH" sz="1800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skills</a:t>
            </a:r>
            <a:r>
              <a:rPr lang="fr-CH" sz="1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 »</a:t>
            </a:r>
            <a:endParaRPr lang="fr-CH" sz="1600" dirty="0" smtClean="0">
              <a:solidFill>
                <a:srgbClr val="002776"/>
              </a:solidFill>
              <a:cs typeface="Arial" charset="0"/>
            </a:endParaRPr>
          </a:p>
        </p:txBody>
      </p:sp>
      <p:sp>
        <p:nvSpPr>
          <p:cNvPr id="5" name="Rectangle 5"/>
          <p:cNvSpPr>
            <a:spLocks noGrp="1"/>
          </p:cNvSpPr>
          <p:nvPr>
            <p:ph idx="1"/>
          </p:nvPr>
        </p:nvSpPr>
        <p:spPr>
          <a:xfrm>
            <a:off x="404813" y="1124744"/>
            <a:ext cx="8423275" cy="5285581"/>
          </a:xfrm>
        </p:spPr>
        <p:txBody>
          <a:bodyPr/>
          <a:lstStyle/>
          <a:p>
            <a:pPr lvl="2" eaLnBrk="1" hangingPunct="1">
              <a:defRPr/>
            </a:pPr>
            <a:endParaRPr lang="fr-FR" sz="1200" dirty="0"/>
          </a:p>
          <a:p>
            <a:pPr lvl="1" eaLnBrk="1" hangingPunct="1">
              <a:buNone/>
              <a:defRPr/>
            </a:pPr>
            <a:r>
              <a:rPr lang="fr-FR" sz="1200" dirty="0" smtClean="0"/>
              <a:t>	</a:t>
            </a:r>
            <a:endParaRPr lang="fr-FR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83568" y="5949280"/>
            <a:ext cx="4176464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CH" sz="900" u="sng" dirty="0" smtClean="0">
                <a:solidFill>
                  <a:srgbClr val="002776"/>
                </a:solidFill>
                <a:cs typeface="Arial" pitchFamily="34" charset="0"/>
              </a:rPr>
              <a:t>Source</a:t>
            </a:r>
            <a:r>
              <a:rPr lang="fr-CH" sz="900" dirty="0" smtClean="0">
                <a:solidFill>
                  <a:srgbClr val="002776"/>
                </a:solidFill>
                <a:cs typeface="Arial" pitchFamily="34" charset="0"/>
              </a:rPr>
              <a:t>: http://www.right.com/thought-leadership/e-newsletter/successful-leaders--they-may-not-be-who-you-think-they-are.pdf  </a:t>
            </a:r>
            <a:br>
              <a:rPr lang="fr-CH" sz="900" dirty="0" smtClean="0">
                <a:solidFill>
                  <a:srgbClr val="002776"/>
                </a:solidFill>
                <a:cs typeface="Arial" pitchFamily="34" charset="0"/>
              </a:rPr>
            </a:br>
            <a:r>
              <a:rPr lang="fr-CH" sz="900" dirty="0" smtClean="0">
                <a:solidFill>
                  <a:srgbClr val="002776"/>
                </a:solidFill>
                <a:cs typeface="Arial" pitchFamily="34" charset="0"/>
              </a:rPr>
              <a:t>(© Right Management 2010)</a:t>
            </a:r>
            <a:endParaRPr lang="fr-CH" sz="1050" dirty="0">
              <a:solidFill>
                <a:srgbClr val="002776"/>
              </a:solidFill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 l="55300" t="5091" r="10513" b="48105"/>
          <a:stretch>
            <a:fillRect/>
          </a:stretch>
        </p:blipFill>
        <p:spPr bwMode="auto">
          <a:xfrm>
            <a:off x="5508104" y="476672"/>
            <a:ext cx="3024336" cy="331236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/>
          <a:srcRect l="55300" t="54947" r="10513" b="9473"/>
          <a:stretch>
            <a:fillRect/>
          </a:stretch>
        </p:blipFill>
        <p:spPr bwMode="auto">
          <a:xfrm>
            <a:off x="5508104" y="3789040"/>
            <a:ext cx="3024336" cy="251799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9" name="Rectangle 5"/>
          <p:cNvSpPr txBox="1">
            <a:spLocks/>
          </p:cNvSpPr>
          <p:nvPr/>
        </p:nvSpPr>
        <p:spPr bwMode="auto">
          <a:xfrm>
            <a:off x="557213" y="1124744"/>
            <a:ext cx="4878883" cy="47525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2283" tIns="0" rIns="0" bIns="0" numCol="1" anchor="t" anchorCtr="0" compatLnSpc="1">
            <a:prstTxWarp prst="textNoShape">
              <a:avLst/>
            </a:prstTxWarp>
          </a:bodyPr>
          <a:lstStyle/>
          <a:p>
            <a:pPr marL="182223" marR="0" lvl="1" indent="-182223" algn="l" defTabSz="913964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269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fr-FR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Les softs-</a:t>
            </a:r>
            <a:r>
              <a:rPr kumimoji="0" lang="fr-FR" sz="1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skills</a:t>
            </a:r>
            <a:r>
              <a:rPr kumimoji="0" lang="fr-FR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recherchées:</a:t>
            </a:r>
            <a:br>
              <a:rPr kumimoji="0" lang="fr-FR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fr-FR" sz="1000" b="1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09575" marR="0" lvl="2" indent="-228600" algn="l" defTabSz="913964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275"/>
              </a:spcAft>
              <a:buClrTx/>
              <a:buSzTx/>
              <a:tabLst/>
              <a:defRPr/>
            </a:pPr>
            <a:r>
              <a:rPr kumimoji="0" lang="fr-CH" sz="1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1. Ethique de travail / conscience professionnelle</a:t>
            </a:r>
          </a:p>
          <a:p>
            <a:pPr marL="409575" marR="0" lvl="2" indent="-228600" algn="l" defTabSz="913964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275"/>
              </a:spcAft>
              <a:buClrTx/>
              <a:buSzTx/>
              <a:tabLst/>
              <a:defRPr/>
            </a:pPr>
            <a:endParaRPr lang="fr-CH" sz="10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409575" lvl="2" indent="-228600" defTabSz="913964" fontAlgn="base">
              <a:spcBef>
                <a:spcPct val="0"/>
              </a:spcBef>
              <a:spcAft>
                <a:spcPts val="275"/>
              </a:spcAft>
              <a:defRPr/>
            </a:pPr>
            <a:r>
              <a:rPr lang="fr-CH" sz="1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2. Attitude positive</a:t>
            </a:r>
            <a:endParaRPr lang="fr-CH" sz="12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180975" marR="0" lvl="2" algn="l" defTabSz="913964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275"/>
              </a:spcAft>
              <a:buClrTx/>
              <a:buSzTx/>
              <a:tabLst/>
              <a:defRPr/>
            </a:pPr>
            <a:endParaRPr lang="fr-CH" sz="10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409575" lvl="2" indent="-228600" defTabSz="913964" fontAlgn="base">
              <a:spcBef>
                <a:spcPct val="0"/>
              </a:spcBef>
              <a:spcAft>
                <a:spcPts val="275"/>
              </a:spcAft>
              <a:defRPr/>
            </a:pPr>
            <a:r>
              <a:rPr lang="fr-CH" sz="1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3. Bonnes capacités de communication </a:t>
            </a:r>
            <a:r>
              <a:rPr lang="fr-CH" sz="105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(écoute et expression)</a:t>
            </a:r>
            <a:endParaRPr lang="fr-CH" sz="10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409575" lvl="2" indent="-228600" defTabSz="913964" fontAlgn="base">
              <a:spcBef>
                <a:spcPct val="0"/>
              </a:spcBef>
              <a:spcAft>
                <a:spcPts val="275"/>
              </a:spcAft>
              <a:defRPr/>
            </a:pPr>
            <a:endParaRPr lang="fr-CH" sz="12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409575" lvl="2" indent="-228600" defTabSz="913964" fontAlgn="base">
              <a:spcBef>
                <a:spcPct val="0"/>
              </a:spcBef>
              <a:spcAft>
                <a:spcPts val="275"/>
              </a:spcAft>
              <a:defRPr/>
            </a:pPr>
            <a:r>
              <a:rPr lang="fr-CH" sz="1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4. Capacités de gestion du temps / multitâches</a:t>
            </a:r>
          </a:p>
          <a:p>
            <a:pPr marL="409575" lvl="2" indent="-228600" defTabSz="913964" fontAlgn="base">
              <a:spcBef>
                <a:spcPct val="0"/>
              </a:spcBef>
              <a:spcAft>
                <a:spcPts val="275"/>
              </a:spcAft>
              <a:defRPr/>
            </a:pPr>
            <a:endParaRPr lang="fr-CH" sz="12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409575" lvl="2" indent="-228600" defTabSz="913964" fontAlgn="base">
              <a:spcBef>
                <a:spcPct val="0"/>
              </a:spcBef>
              <a:spcAft>
                <a:spcPts val="275"/>
              </a:spcAft>
              <a:defRPr/>
            </a:pPr>
            <a:r>
              <a:rPr lang="fr-CH" sz="1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5. Capacités à résoudre des problèmes</a:t>
            </a:r>
          </a:p>
          <a:p>
            <a:pPr marL="409575" lvl="2" indent="-228600" defTabSz="913964" fontAlgn="base">
              <a:spcBef>
                <a:spcPct val="0"/>
              </a:spcBef>
              <a:spcAft>
                <a:spcPts val="275"/>
              </a:spcAft>
              <a:defRPr/>
            </a:pPr>
            <a:endParaRPr lang="fr-CH" sz="12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409575" lvl="2" indent="-228600" defTabSz="913964" fontAlgn="base">
              <a:spcBef>
                <a:spcPct val="0"/>
              </a:spcBef>
              <a:spcAft>
                <a:spcPts val="275"/>
              </a:spcAft>
              <a:defRPr/>
            </a:pPr>
            <a:r>
              <a:rPr lang="fr-CH" sz="1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6. Capacité à travailler en équipe</a:t>
            </a:r>
          </a:p>
          <a:p>
            <a:pPr marL="409575" lvl="2" indent="-228600" defTabSz="913964" fontAlgn="base">
              <a:spcBef>
                <a:spcPct val="0"/>
              </a:spcBef>
              <a:spcAft>
                <a:spcPts val="275"/>
              </a:spcAft>
              <a:defRPr/>
            </a:pPr>
            <a:endParaRPr lang="fr-CH" sz="12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409575" lvl="2" indent="-228600" defTabSz="913964" fontAlgn="base">
              <a:spcBef>
                <a:spcPct val="0"/>
              </a:spcBef>
              <a:spcAft>
                <a:spcPts val="275"/>
              </a:spcAft>
              <a:defRPr/>
            </a:pPr>
            <a:r>
              <a:rPr lang="fr-CH" sz="1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7. Confiance en soi / inspirer confiance / courage</a:t>
            </a:r>
          </a:p>
          <a:p>
            <a:pPr marL="409575" lvl="2" indent="-228600" defTabSz="913964" fontAlgn="base">
              <a:spcBef>
                <a:spcPct val="0"/>
              </a:spcBef>
              <a:spcAft>
                <a:spcPts val="275"/>
              </a:spcAft>
              <a:defRPr/>
            </a:pPr>
            <a:endParaRPr lang="fr-CH" sz="12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409575" lvl="2" indent="-228600" defTabSz="913964" fontAlgn="base">
              <a:spcBef>
                <a:spcPct val="0"/>
              </a:spcBef>
              <a:spcAft>
                <a:spcPts val="275"/>
              </a:spcAft>
              <a:defRPr/>
            </a:pPr>
            <a:r>
              <a:rPr lang="fr-CH" sz="1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8. Capacité à accepter les critiques / remise en question</a:t>
            </a:r>
          </a:p>
          <a:p>
            <a:pPr marL="409575" lvl="2" indent="-228600" defTabSz="913964" fontAlgn="base">
              <a:spcBef>
                <a:spcPct val="0"/>
              </a:spcBef>
              <a:spcAft>
                <a:spcPts val="275"/>
              </a:spcAft>
              <a:defRPr/>
            </a:pPr>
            <a:endParaRPr lang="fr-CH" sz="12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409575" lvl="2" indent="-228600" defTabSz="913964" fontAlgn="base">
              <a:spcBef>
                <a:spcPct val="0"/>
              </a:spcBef>
              <a:spcAft>
                <a:spcPts val="275"/>
              </a:spcAft>
              <a:defRPr/>
            </a:pPr>
            <a:r>
              <a:rPr lang="fr-CH" sz="1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9. Flexibilité / capacité d’adaptation</a:t>
            </a:r>
          </a:p>
          <a:p>
            <a:pPr marL="409575" lvl="2" indent="-228600" defTabSz="913964" fontAlgn="base">
              <a:spcBef>
                <a:spcPct val="0"/>
              </a:spcBef>
              <a:spcAft>
                <a:spcPts val="275"/>
              </a:spcAft>
              <a:defRPr/>
            </a:pPr>
            <a:endParaRPr lang="fr-CH" sz="12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409575" lvl="2" indent="-228600" defTabSz="913964" fontAlgn="base">
              <a:spcBef>
                <a:spcPct val="0"/>
              </a:spcBef>
              <a:spcAft>
                <a:spcPts val="275"/>
              </a:spcAft>
              <a:defRPr/>
            </a:pPr>
            <a:r>
              <a:rPr lang="fr-CH" sz="1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10. Bonne gestion du stress / capacité à bien travailler sous-pression.</a:t>
            </a:r>
            <a:endParaRPr kumimoji="0" lang="fr-FR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4499992" y="5949280"/>
            <a:ext cx="1152128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loitte">
  <a:themeElements>
    <a:clrScheme name="Deloitte">
      <a:dk1>
        <a:srgbClr val="000000"/>
      </a:dk1>
      <a:lt1>
        <a:srgbClr val="FFFFFF"/>
      </a:lt1>
      <a:dk2>
        <a:srgbClr val="002776"/>
      </a:dk2>
      <a:lt2>
        <a:srgbClr val="FFFFFF"/>
      </a:lt2>
      <a:accent1>
        <a:srgbClr val="002776"/>
      </a:accent1>
      <a:accent2>
        <a:srgbClr val="92D400"/>
      </a:accent2>
      <a:accent3>
        <a:srgbClr val="00A1DE"/>
      </a:accent3>
      <a:accent4>
        <a:srgbClr val="3C8A2E"/>
      </a:accent4>
      <a:accent5>
        <a:srgbClr val="72C7E7"/>
      </a:accent5>
      <a:accent6>
        <a:srgbClr val="C9DD03"/>
      </a:accent6>
      <a:hlink>
        <a:srgbClr val="00A1DE"/>
      </a:hlink>
      <a:folHlink>
        <a:srgbClr val="72C7E7"/>
      </a:folHlink>
    </a:clrScheme>
    <a:fontScheme name="19_Blan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</Words>
  <Application>Microsoft Office PowerPoint</Application>
  <PresentationFormat>Affichage à l'écran (4:3)</PresentationFormat>
  <Paragraphs>26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Deloitte</vt:lpstr>
      <vt:lpstr>Les métiers de la sécurité des S.I. L’importance des « soft skills »</vt:lpstr>
    </vt:vector>
  </TitlesOfParts>
  <Company>Deutsche Bank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métiers de la sécurité des S.I. L’importance des « soft skills »</dc:title>
  <dc:creator>herijea</dc:creator>
  <cp:lastModifiedBy>JC</cp:lastModifiedBy>
  <cp:revision>4</cp:revision>
  <dcterms:created xsi:type="dcterms:W3CDTF">2013-09-02T16:42:18Z</dcterms:created>
  <dcterms:modified xsi:type="dcterms:W3CDTF">2015-09-10T19:08:09Z</dcterms:modified>
</cp:coreProperties>
</file>