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8" r:id="rId2"/>
    <p:sldId id="261" r:id="rId3"/>
    <p:sldId id="262" r:id="rId4"/>
    <p:sldId id="332" r:id="rId5"/>
    <p:sldId id="340" r:id="rId6"/>
    <p:sldId id="283" r:id="rId7"/>
    <p:sldId id="323" r:id="rId8"/>
    <p:sldId id="259" r:id="rId9"/>
    <p:sldId id="292" r:id="rId10"/>
    <p:sldId id="294" r:id="rId11"/>
    <p:sldId id="324" r:id="rId12"/>
    <p:sldId id="281" r:id="rId13"/>
    <p:sldId id="287" r:id="rId14"/>
    <p:sldId id="288" r:id="rId15"/>
    <p:sldId id="289" r:id="rId16"/>
    <p:sldId id="291" r:id="rId17"/>
    <p:sldId id="307" r:id="rId18"/>
    <p:sldId id="268" r:id="rId19"/>
    <p:sldId id="310" r:id="rId20"/>
    <p:sldId id="275" r:id="rId21"/>
    <p:sldId id="317" r:id="rId22"/>
    <p:sldId id="284" r:id="rId23"/>
    <p:sldId id="282" r:id="rId24"/>
    <p:sldId id="308" r:id="rId25"/>
    <p:sldId id="276" r:id="rId26"/>
    <p:sldId id="327" r:id="rId27"/>
    <p:sldId id="328" r:id="rId28"/>
    <p:sldId id="341" r:id="rId29"/>
    <p:sldId id="309" r:id="rId30"/>
    <p:sldId id="277" r:id="rId31"/>
    <p:sldId id="334" r:id="rId32"/>
    <p:sldId id="279" r:id="rId33"/>
    <p:sldId id="278" r:id="rId34"/>
    <p:sldId id="311" r:id="rId35"/>
    <p:sldId id="280" r:id="rId36"/>
    <p:sldId id="296" r:id="rId37"/>
    <p:sldId id="295" r:id="rId38"/>
    <p:sldId id="330" r:id="rId39"/>
    <p:sldId id="331" r:id="rId40"/>
    <p:sldId id="297" r:id="rId41"/>
    <p:sldId id="337" r:id="rId42"/>
    <p:sldId id="338" r:id="rId43"/>
    <p:sldId id="339" r:id="rId44"/>
    <p:sldId id="269" r:id="rId45"/>
    <p:sldId id="306" r:id="rId46"/>
    <p:sldId id="314" r:id="rId47"/>
    <p:sldId id="300" r:id="rId48"/>
    <p:sldId id="301" r:id="rId49"/>
    <p:sldId id="302" r:id="rId50"/>
    <p:sldId id="313" r:id="rId51"/>
    <p:sldId id="303" r:id="rId52"/>
    <p:sldId id="312" r:id="rId53"/>
    <p:sldId id="304" r:id="rId54"/>
    <p:sldId id="305" r:id="rId55"/>
    <p:sldId id="299" r:id="rId56"/>
    <p:sldId id="271" r:id="rId57"/>
    <p:sldId id="322" r:id="rId58"/>
    <p:sldId id="272" r:id="rId59"/>
    <p:sldId id="298" r:id="rId60"/>
    <p:sldId id="336" r:id="rId61"/>
    <p:sldId id="273" r:id="rId62"/>
    <p:sldId id="274" r:id="rId63"/>
    <p:sldId id="270" r:id="rId64"/>
    <p:sldId id="318" r:id="rId65"/>
    <p:sldId id="319" r:id="rId66"/>
    <p:sldId id="320" r:id="rId67"/>
    <p:sldId id="321" r:id="rId68"/>
    <p:sldId id="315"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1" autoAdjust="0"/>
  </p:normalViewPr>
  <p:slideViewPr>
    <p:cSldViewPr>
      <p:cViewPr>
        <p:scale>
          <a:sx n="100" d="100"/>
          <a:sy n="100" d="100"/>
        </p:scale>
        <p:origin x="-12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Auparavant:</a:t>
            </a:r>
            <a:r>
              <a:rPr lang="fr-CH" baseline="0" dirty="0" smtClean="0"/>
              <a:t> « Security </a:t>
            </a:r>
            <a:r>
              <a:rPr lang="fr-CH" baseline="0" dirty="0" err="1" smtClean="0"/>
              <a:t>Officer</a:t>
            </a:r>
            <a:r>
              <a:rPr lang="fr-CH" baseline="0" dirty="0" smtClean="0"/>
              <a: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CH" sz="1200" kern="1200" dirty="0" smtClean="0">
                <a:solidFill>
                  <a:schemeClr val="tx1"/>
                </a:solidFill>
                <a:latin typeface="+mn-lt"/>
                <a:ea typeface="+mn-ea"/>
                <a:cs typeface="+mn-cs"/>
              </a:rPr>
              <a:t>à présent, 100 % des entreprises ont en permanence une équipe sécurité, marquant l’importance du</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sujet. Toutefois, dans 72 % des cas, le RSSI (ou son équivalent) est encore un homme ou une femme seul(e) ou en binôme seulement ! </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les aspects ‘communication’ et ‘juridique’ augmentent légèrement</a:t>
            </a:r>
            <a:r>
              <a:rPr lang="fr-FR" baseline="0" dirty="0" smtClean="0"/>
              <a:t> en 2014</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En 2014, les audits de sécurité sont eux en diminution de 10%. Ceci confirme l’influence de la diminution des budgets à moins que les entreprises soient pleinement rassurées sur les contrats qu’elles ont signés…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Processus =</a:t>
            </a:r>
            <a:r>
              <a:rPr lang="fr-CH" baseline="0" dirty="0" smtClean="0"/>
              <a:t> méthode mise en place pour identifier, mesurer et contrôler les risques</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46</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47</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48</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49</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50</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52</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53</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54</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60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2015</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usif.asso.fr/fr/production/ouvrages/pdf/CLUSIF-Gestion-des-risques-2008.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cases.lu/fr/maitriser-la-securite.html?&amp;WCE_section_90_1=1"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lse.ac.uk/intranet/LSEServices/IMT/about/policies/home.aspx" TargetMode="External"/><Relationship Id="rId2" Type="http://schemas.openxmlformats.org/officeDocument/2006/relationships/hyperlink" Target="http://www.lse.ac.uk/intranet/LSEServices/policies/pdfs/school/infSecPol.pdf" TargetMode="External"/><Relationship Id="rId1" Type="http://schemas.openxmlformats.org/officeDocument/2006/relationships/slideLayout" Target="../slideLayouts/slideLayout2.xml"/><Relationship Id="rId6" Type="http://schemas.openxmlformats.org/officeDocument/2006/relationships/hyperlink" Target="https://www.cases.lu/fr/maitriser-la-securite.html?&amp;WCE_section_90_1=1" TargetMode="External"/><Relationship Id="rId5" Type="http://schemas.openxmlformats.org/officeDocument/2006/relationships/hyperlink" Target="https://www.cases.lu/polsec-politique-de-securite.html" TargetMode="External"/><Relationship Id="rId4" Type="http://schemas.openxmlformats.org/officeDocument/2006/relationships/hyperlink" Target="http://www.ssi.gouv.fr/fr/bonnes-pratiques/outils-methodologiques/pssi-guide-d-elaboration-de-politiques-de-securite-des-systemes-d-information.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dirty="0" smtClean="0"/>
              <a:t>Octobre 2015</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3" name="Rectangle 12"/>
          <p:cNvSpPr/>
          <p:nvPr/>
        </p:nvSpPr>
        <p:spPr>
          <a:xfrm>
            <a:off x="1403648" y="4448145"/>
            <a:ext cx="6552728" cy="276999"/>
          </a:xfrm>
          <a:prstGeom prst="rect">
            <a:avLst/>
          </a:prstGeom>
        </p:spPr>
        <p:txBody>
          <a:bodyPr wrap="square">
            <a:spAutoFit/>
          </a:bodyPr>
          <a:lstStyle/>
          <a:p>
            <a:pPr algn="ctr"/>
            <a:r>
              <a:rPr lang="fr-CH" sz="1200" b="1" u="sng" dirty="0" smtClean="0"/>
              <a:t>Utilisation d’une méthode ou un référentiel pour réaliser l’analyse des risques </a:t>
            </a:r>
          </a:p>
        </p:txBody>
      </p:sp>
      <p:sp>
        <p:nvSpPr>
          <p:cNvPr id="14" name="Rectangle 13"/>
          <p:cNvSpPr/>
          <p:nvPr/>
        </p:nvSpPr>
        <p:spPr>
          <a:xfrm>
            <a:off x="323528" y="4869160"/>
            <a:ext cx="8496944" cy="1569660"/>
          </a:xfrm>
          <a:prstGeom prst="rect">
            <a:avLst/>
          </a:prstGeom>
        </p:spPr>
        <p:txBody>
          <a:bodyPr wrap="square">
            <a:spAutoFit/>
          </a:bodyPr>
          <a:lstStyle/>
          <a:p>
            <a:r>
              <a:rPr lang="fr-CH" sz="1200" dirty="0">
                <a:solidFill>
                  <a:schemeClr val="tx2"/>
                </a:solidFill>
              </a:rPr>
              <a:t>« </a:t>
            </a:r>
            <a:r>
              <a:rPr lang="fr-FR" sz="1200" dirty="0" smtClean="0">
                <a:solidFill>
                  <a:schemeClr val="tx2"/>
                </a:solidFill>
              </a:rPr>
              <a:t>La </a:t>
            </a:r>
            <a:r>
              <a:rPr lang="fr-FR" sz="1200" dirty="0">
                <a:solidFill>
                  <a:schemeClr val="tx2"/>
                </a:solidFill>
              </a:rPr>
              <a:t>taille de l’entreprise ne semble pas être un élément limitant la démarche, parmi les entreprises ayant</a:t>
            </a:r>
          </a:p>
          <a:p>
            <a:r>
              <a:rPr lang="fr-FR" sz="1200" dirty="0">
                <a:solidFill>
                  <a:schemeClr val="tx2"/>
                </a:solidFill>
              </a:rPr>
              <a:t>réalisé en totalité une analyse nous </a:t>
            </a:r>
            <a:r>
              <a:rPr lang="fr-FR" sz="1200" dirty="0" smtClean="0">
                <a:solidFill>
                  <a:schemeClr val="tx2"/>
                </a:solidFill>
              </a:rPr>
              <a:t>trouvons</a:t>
            </a:r>
          </a:p>
          <a:p>
            <a:pPr marL="285750" indent="-285750">
              <a:buFont typeface="Arial" pitchFamily="34" charset="0"/>
              <a:buChar char="•"/>
            </a:pPr>
            <a:r>
              <a:rPr lang="fr-FR" sz="1200" dirty="0" smtClean="0">
                <a:solidFill>
                  <a:schemeClr val="tx2"/>
                </a:solidFill>
              </a:rPr>
              <a:t>20</a:t>
            </a:r>
            <a:r>
              <a:rPr lang="fr-FR" sz="1200" dirty="0">
                <a:solidFill>
                  <a:schemeClr val="tx2"/>
                </a:solidFill>
              </a:rPr>
              <a:t>% des </a:t>
            </a:r>
            <a:r>
              <a:rPr lang="fr-FR" sz="1200" dirty="0" smtClean="0">
                <a:solidFill>
                  <a:schemeClr val="tx2"/>
                </a:solidFill>
              </a:rPr>
              <a:t>entreprises </a:t>
            </a:r>
            <a:r>
              <a:rPr lang="fr-FR" sz="1200" dirty="0">
                <a:solidFill>
                  <a:schemeClr val="tx2"/>
                </a:solidFill>
              </a:rPr>
              <a:t>de 200 à 499 collaborateurs</a:t>
            </a:r>
            <a:r>
              <a:rPr lang="fr-FR" sz="1200" dirty="0" smtClean="0">
                <a:solidFill>
                  <a:schemeClr val="tx2"/>
                </a:solidFill>
              </a:rPr>
              <a:t>,</a:t>
            </a:r>
            <a:endParaRPr lang="fr-FR" sz="1200" dirty="0">
              <a:solidFill>
                <a:schemeClr val="tx2"/>
              </a:solidFill>
            </a:endParaRPr>
          </a:p>
          <a:p>
            <a:pPr marL="285750" indent="-285750">
              <a:buFont typeface="Arial" pitchFamily="34" charset="0"/>
              <a:buChar char="•"/>
            </a:pPr>
            <a:r>
              <a:rPr lang="fr-FR" sz="1200" dirty="0">
                <a:solidFill>
                  <a:schemeClr val="tx2"/>
                </a:solidFill>
              </a:rPr>
              <a:t>25% des </a:t>
            </a:r>
            <a:r>
              <a:rPr lang="fr-FR" sz="1200" dirty="0" smtClean="0">
                <a:solidFill>
                  <a:schemeClr val="tx2"/>
                </a:solidFill>
              </a:rPr>
              <a:t>entreprises </a:t>
            </a:r>
            <a:r>
              <a:rPr lang="fr-FR" sz="1200" dirty="0">
                <a:solidFill>
                  <a:schemeClr val="tx2"/>
                </a:solidFill>
              </a:rPr>
              <a:t>de 500 à 999 collaborateurs</a:t>
            </a:r>
            <a:r>
              <a:rPr lang="fr-FR" sz="1200" dirty="0" smtClean="0">
                <a:solidFill>
                  <a:schemeClr val="tx2"/>
                </a:solidFill>
              </a:rPr>
              <a:t>,</a:t>
            </a:r>
            <a:endParaRPr lang="fr-FR" sz="1200" dirty="0">
              <a:solidFill>
                <a:schemeClr val="tx2"/>
              </a:solidFill>
            </a:endParaRPr>
          </a:p>
          <a:p>
            <a:pPr marL="285750" indent="-285750">
              <a:buFont typeface="Arial" pitchFamily="34" charset="0"/>
              <a:buChar char="•"/>
            </a:pPr>
            <a:r>
              <a:rPr lang="fr-FR" sz="1200" dirty="0">
                <a:solidFill>
                  <a:schemeClr val="tx2"/>
                </a:solidFill>
              </a:rPr>
              <a:t>26% des entreprises de plus de 1 000 collaborateurs</a:t>
            </a:r>
            <a:r>
              <a:rPr lang="fr-FR" sz="1200" dirty="0" smtClean="0">
                <a:solidFill>
                  <a:schemeClr val="tx2"/>
                </a:solidFill>
              </a:rPr>
              <a:t>.</a:t>
            </a:r>
            <a:r>
              <a:rPr lang="fr-CH" sz="1200" dirty="0">
                <a:solidFill>
                  <a:schemeClr val="tx2"/>
                </a:solidFill>
              </a:rPr>
              <a:t> » </a:t>
            </a:r>
          </a:p>
          <a:p>
            <a:endParaRPr lang="fr-FR" sz="1200" dirty="0">
              <a:solidFill>
                <a:schemeClr val="tx2"/>
              </a:solidFill>
            </a:endParaRPr>
          </a:p>
          <a:p>
            <a:r>
              <a:rPr lang="fr-CH" sz="1200" dirty="0" smtClean="0">
                <a:solidFill>
                  <a:schemeClr val="tx2"/>
                </a:solidFill>
              </a:rPr>
              <a:t>« </a:t>
            </a:r>
            <a:r>
              <a:rPr lang="fr-FR" sz="1200" dirty="0" smtClean="0">
                <a:solidFill>
                  <a:schemeClr val="tx2"/>
                </a:solidFill>
              </a:rPr>
              <a:t>Le seul fait de réaliser une analyse de risques pour être conforme à un cadre ou un règlement n’est sans doute plus l’approche unique de l’entreprise</a:t>
            </a:r>
            <a:r>
              <a:rPr lang="fr-CH" sz="1200" dirty="0" smtClean="0">
                <a:solidFill>
                  <a:schemeClr val="tx2"/>
                </a:solidFill>
              </a:rPr>
              <a:t>.»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1772812"/>
            <a:ext cx="5184575" cy="26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444208" y="3941812"/>
            <a:ext cx="2520280" cy="276999"/>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1" name="Rectangle 70"/>
          <p:cNvSpPr/>
          <p:nvPr/>
        </p:nvSpPr>
        <p:spPr>
          <a:xfrm>
            <a:off x="7164288" y="2780928"/>
            <a:ext cx="1296144" cy="276999"/>
          </a:xfrm>
          <a:prstGeom prst="rect">
            <a:avLst/>
          </a:prstGeom>
        </p:spPr>
        <p:txBody>
          <a:bodyPr wrap="square">
            <a:spAutoFit/>
          </a:bodyPr>
          <a:lstStyle/>
          <a:p>
            <a:pPr>
              <a:buFont typeface="Arial" pitchFamily="34" charset="0"/>
              <a:buChar char="•"/>
            </a:pPr>
            <a:r>
              <a:rPr lang="fr-CH" sz="1200" dirty="0" smtClean="0"/>
              <a:t> Matériel</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3212976"/>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32352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et données de cartes de crédit sur serveur CRM.</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962172411"/>
              </p:ext>
            </p:extLst>
          </p:nvPr>
        </p:nvGraphicFramePr>
        <p:xfrm>
          <a:off x="5148064" y="4653136"/>
          <a:ext cx="3456384" cy="1257300"/>
        </p:xfrm>
        <a:graphic>
          <a:graphicData uri="http://schemas.openxmlformats.org/drawingml/2006/table">
            <a:tbl>
              <a:tblPr/>
              <a:tblGrid>
                <a:gridCol w="712849"/>
                <a:gridCol w="2743535"/>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 à traiter absolument</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a:hlinkClick r:id="rId3"/>
              </a:rPr>
              <a:t>http://www.clusif.asso.fr/fr/production/ouvrages/pdf/CLUSIF-Gestion-des-risques-2008.pdf</a:t>
            </a:r>
            <a:r>
              <a:rPr lang="fr-CH" sz="1100" dirty="0"/>
              <a:t> </a:t>
            </a:r>
          </a:p>
          <a:p>
            <a:pPr lvl="1" eaLnBrk="1" hangingPunct="1">
              <a:buNone/>
              <a:defRPr/>
            </a:pP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r>
              <a:rPr lang="fr-CH" sz="1050" dirty="0" smtClean="0"/>
              <a:t/>
            </a:r>
            <a:br>
              <a:rPr lang="fr-CH" sz="1050" dirty="0" smtClean="0"/>
            </a:br>
            <a:endParaRPr lang="fr-CH" sz="1050" dirty="0" smtClean="0"/>
          </a:p>
          <a:p>
            <a:pPr marL="3175" lvl="1" indent="-3175" eaLnBrk="1" hangingPunct="1">
              <a:buNone/>
              <a:defRPr/>
            </a:pPr>
            <a:r>
              <a:rPr lang="fr-CH" sz="1600" b="1" dirty="0">
                <a:solidFill>
                  <a:srgbClr val="002776">
                    <a:lumMod val="60000"/>
                    <a:lumOff val="40000"/>
                  </a:srgbClr>
                </a:solidFill>
                <a:ea typeface="+mj-ea"/>
                <a:cs typeface="+mj-cs"/>
              </a:rPr>
              <a:t>Organisation de la </a:t>
            </a:r>
            <a:r>
              <a:rPr lang="fr-CH" sz="1600" b="1" dirty="0" smtClean="0">
                <a:solidFill>
                  <a:srgbClr val="002776">
                    <a:lumMod val="60000"/>
                    <a:lumOff val="40000"/>
                  </a:srgbClr>
                </a:solidFill>
                <a:ea typeface="+mj-ea"/>
                <a:cs typeface="+mj-cs"/>
              </a:rPr>
              <a:t>sécurité du S.I. - processus et optimisation</a:t>
            </a:r>
            <a:endParaRPr lang="fr-CH" sz="1600" b="1" dirty="0">
              <a:solidFill>
                <a:srgbClr val="002776">
                  <a:lumMod val="60000"/>
                  <a:lumOff val="40000"/>
                </a:srgbClr>
              </a:solidFill>
              <a:ea typeface="+mj-ea"/>
              <a:cs typeface="+mj-cs"/>
            </a:endParaRPr>
          </a:p>
          <a:p>
            <a:pPr lvl="1" eaLnBrk="1" hangingPunct="1">
              <a:defRPr/>
            </a:pPr>
            <a:r>
              <a:rPr lang="en-US" sz="1200" b="1" dirty="0"/>
              <a:t>Information Security Process Optimization: Efficient Management of IT Security </a:t>
            </a:r>
            <a:r>
              <a:rPr lang="fr-CH" sz="1200" b="1" dirty="0">
                <a:solidFill>
                  <a:srgbClr val="002776"/>
                </a:solidFill>
              </a:rPr>
              <a:t/>
            </a:r>
            <a:br>
              <a:rPr lang="fr-CH" sz="1200" b="1" dirty="0">
                <a:solidFill>
                  <a:srgbClr val="002776"/>
                </a:solidFill>
              </a:rPr>
            </a:br>
            <a:r>
              <a:rPr lang="fr-CH" sz="1100" dirty="0">
                <a:hlinkClick r:id="rId4"/>
              </a:rPr>
              <a:t> http://www.kurtsalmon.com/uploads/WEB-InformationSecurityProcessOptimization-France.pdf</a:t>
            </a:r>
          </a:p>
          <a:p>
            <a:pPr marL="180975" lvl="1" indent="-3175" eaLnBrk="1" hangingPunct="1">
              <a:buNone/>
              <a:defRPr/>
            </a:pP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Le rôle de la Direction Générale</a:t>
            </a:r>
          </a:p>
          <a:p>
            <a:pPr lvl="1" eaLnBrk="1" hangingPunct="1">
              <a:defRPr/>
            </a:pPr>
            <a:endParaRPr lang="fr-FR" sz="1600" b="1" dirty="0" smtClean="0"/>
          </a:p>
          <a:p>
            <a:pPr lvl="1" eaLnBrk="1" hangingPunct="1">
              <a:defRPr/>
            </a:pPr>
            <a:endParaRPr lang="fr-FR" sz="1600" b="1" dirty="0" smtClean="0"/>
          </a:p>
          <a:p>
            <a:pPr lvl="1" eaLnBrk="1" hangingPunct="1">
              <a:defRPr/>
            </a:pPr>
            <a:r>
              <a:rPr lang="fr-FR" sz="1400" dirty="0"/>
              <a:t>Devant l’importance de la fonction informatique et du système d’information, les décisions les plus importantes ne doivent pas être faites uniquement par la Direction Informatique, mais impliquer la Direction Générale.</a:t>
            </a:r>
          </a:p>
          <a:p>
            <a:pPr lvl="1" eaLnBrk="1" hangingPunct="1">
              <a:defRPr/>
            </a:pPr>
            <a:endParaRPr lang="fr-FR" sz="1600" b="1" dirty="0" smtClean="0"/>
          </a:p>
          <a:p>
            <a:pPr lvl="1" eaLnBrk="1" hangingPunct="1">
              <a:buNone/>
              <a:defRPr/>
            </a:pPr>
            <a:r>
              <a:rPr lang="fr-FR" sz="1600" b="1" dirty="0" smtClean="0"/>
              <a:t/>
            </a:r>
            <a:br>
              <a:rPr lang="fr-FR" sz="1600" b="1" dirty="0" smtClean="0"/>
            </a:br>
            <a:endParaRPr lang="fr-FR" sz="1200" b="1" dirty="0" smtClean="0"/>
          </a:p>
          <a:p>
            <a:pPr lvl="1" eaLnBrk="1" hangingPunct="1">
              <a:defRPr/>
            </a:pPr>
            <a:r>
              <a:rPr lang="fr-FR" sz="1600" b="1" dirty="0" smtClean="0"/>
              <a:t>Objectifs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200" dirty="0"/>
          </a:p>
          <a:p>
            <a:pPr lvl="2" eaLnBrk="1" hangingPunct="1">
              <a:defRPr/>
            </a:pPr>
            <a:endParaRPr lang="fr-FR" sz="1200" dirty="0" smtClean="0"/>
          </a:p>
          <a:p>
            <a:pPr lvl="1" eaLnBrk="1" hangingPunct="1">
              <a:defRPr/>
            </a:pPr>
            <a:endParaRPr lang="fr-FR" sz="1600" dirty="0" smtClean="0"/>
          </a:p>
          <a:p>
            <a:pPr lvl="1" eaLnBrk="1" hangingPunct="1">
              <a:defRPr/>
            </a:pPr>
            <a:endParaRPr lang="fr-FR" sz="1600" dirty="0" smtClean="0"/>
          </a:p>
          <a:p>
            <a:pPr lvl="1" eaLnBrk="1" hangingPunct="1">
              <a:buNone/>
              <a:defRPr/>
            </a:pPr>
            <a:endParaRPr lang="fr-FR" sz="1600" dirty="0"/>
          </a:p>
          <a:p>
            <a:pPr lvl="2" eaLnBrk="1" hangingPunct="1">
              <a:defRPr/>
            </a:pPr>
            <a:endParaRPr lang="fr-FR" sz="1200" dirty="0" smtClean="0"/>
          </a:p>
        </p:txBody>
      </p:sp>
      <p:sp>
        <p:nvSpPr>
          <p:cNvPr id="7" name="Flowchart: Alternate Process 6"/>
          <p:cNvSpPr/>
          <p:nvPr/>
        </p:nvSpPr>
        <p:spPr>
          <a:xfrm>
            <a:off x="755576" y="3861048"/>
            <a:ext cx="7848872" cy="79208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fr-CH" sz="1400" dirty="0" smtClean="0"/>
              <a:t>« La PSSI reflète la vision stratégique de la direction de l’organisme (PME, PMI, industrie, administration…) en matière de sécurité des systèmes d’information (SSI). » </a:t>
            </a:r>
            <a:br>
              <a:rPr lang="fr-CH" sz="1400" dirty="0" smtClean="0"/>
            </a:br>
            <a:r>
              <a:rPr lang="fr-CH" sz="1200" dirty="0" smtClean="0">
                <a:solidFill>
                  <a:srgbClr val="7030A0"/>
                </a:solidFill>
                <a:latin typeface="Arial" pitchFamily="34" charset="0"/>
                <a:cs typeface="Arial" pitchFamily="34" charset="0"/>
              </a:rPr>
              <a:t>(source: </a:t>
            </a:r>
            <a:r>
              <a:rPr lang="fr-CH" sz="1200" b="1" dirty="0" smtClean="0">
                <a:solidFill>
                  <a:srgbClr val="7030A0"/>
                </a:solidFill>
                <a:latin typeface="Arial" pitchFamily="34" charset="0"/>
                <a:cs typeface="Arial" pitchFamily="34" charset="0"/>
              </a:rPr>
              <a:t>Agence nationale de la sécurité des systèmes d’information - ANSSI</a:t>
            </a:r>
            <a:r>
              <a:rPr lang="fr-CH" sz="1200" dirty="0" smtClean="0">
                <a:solidFill>
                  <a:srgbClr val="7030A0"/>
                </a:solidFill>
                <a:latin typeface="Arial" pitchFamily="34" charset="0"/>
                <a:cs typeface="Arial" pitchFamily="34" charset="0"/>
              </a:rPr>
              <a:t>)</a:t>
            </a:r>
            <a:endParaRPr lang="fr-CH" sz="1400" dirty="0">
              <a:solidFill>
                <a:srgbClr val="7030A0"/>
              </a:solidFill>
              <a:latin typeface="Arial" pitchFamily="34" charset="0"/>
              <a:cs typeface="Arial" pitchFamily="34" charset="0"/>
            </a:endParaRPr>
          </a:p>
        </p:txBody>
      </p:sp>
      <p:sp>
        <p:nvSpPr>
          <p:cNvPr id="8" name="Rectangle 7"/>
          <p:cNvSpPr/>
          <p:nvPr/>
        </p:nvSpPr>
        <p:spPr>
          <a:xfrm>
            <a:off x="827584" y="1527175"/>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Responsable pour la gestion des risques </a:t>
            </a:r>
          </a:p>
          <a:p>
            <a:pPr marL="85725" indent="-85725">
              <a:buFont typeface="Arial" pitchFamily="34" charset="0"/>
              <a:buChar char="•"/>
            </a:pPr>
            <a:r>
              <a:rPr lang="fr-CH" sz="1200" dirty="0" smtClean="0">
                <a:solidFill>
                  <a:schemeClr val="tx2"/>
                </a:solidFill>
              </a:rPr>
              <a:t>Responsable pour la mise en place d’un environnement de contrôle interne assurant la sécurité de l’information</a:t>
            </a:r>
          </a:p>
        </p:txBody>
      </p:sp>
      <p:sp>
        <p:nvSpPr>
          <p:cNvPr id="9" name="Rectangle 8"/>
          <p:cNvSpPr/>
          <p:nvPr/>
        </p:nvSpPr>
        <p:spPr>
          <a:xfrm>
            <a:off x="827584" y="2852936"/>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doit « donner le ton » pour assurer que le S.I. est en mesure de supporter la stratégie d’entreprise, ainsi que pour maintenir une supervision des risques liés à la technologie dans l’Organisation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Eléments 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defRPr/>
            </a:pPr>
            <a:r>
              <a:rPr lang="fr-CH" sz="1600" dirty="0" smtClean="0">
                <a:solidFill>
                  <a:srgbClr val="002776"/>
                </a:solidFill>
              </a:rPr>
              <a:t>Mettre en œuvre une démarche d’amélioration continue de la sécurité.</a:t>
            </a:r>
            <a:endParaRPr lang="fr-CH" sz="1600" dirty="0">
              <a:solidFill>
                <a:srgbClr val="002776"/>
              </a:solidFill>
            </a:endParaRPr>
          </a:p>
          <a:p>
            <a:pPr lvl="2" eaLnBrk="1" hangingPunct="1">
              <a:buNone/>
              <a:defRPr/>
            </a:pPr>
            <a:r>
              <a:rPr lang="fr-FR" sz="1200" dirty="0" smtClean="0"/>
              <a:t/>
            </a:r>
            <a:br>
              <a:rPr lang="fr-FR" sz="1200" dirty="0" smtClean="0"/>
            </a:b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p:cNvPicPr>
            <a:picLocks noChangeAspect="1" noChangeArrowheads="1"/>
          </p:cNvPicPr>
          <p:nvPr/>
        </p:nvPicPr>
        <p:blipFill>
          <a:blip r:embed="rId2" cstate="print"/>
          <a:srcRect/>
          <a:stretch>
            <a:fillRect/>
          </a:stretch>
        </p:blipFill>
        <p:spPr bwMode="auto">
          <a:xfrm>
            <a:off x="7308303" y="2996952"/>
            <a:ext cx="490335" cy="857432"/>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444208" y="5445224"/>
            <a:ext cx="561156" cy="981274"/>
          </a:xfrm>
          <a:prstGeom prst="rect">
            <a:avLst/>
          </a:prstGeom>
          <a:noFill/>
          <a:ln w="9525">
            <a:noFill/>
            <a:miter lim="800000"/>
            <a:headEnd/>
            <a:tailEnd/>
          </a:ln>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196751"/>
            <a:ext cx="8423275" cy="5213573"/>
          </a:xfrm>
        </p:spPr>
        <p:txBody>
          <a:bodyPr/>
          <a:lstStyle/>
          <a:p>
            <a:pPr lvl="1" eaLnBrk="1" hangingPunct="1">
              <a:defRPr/>
            </a:pPr>
            <a:r>
              <a:rPr lang="fr-FR" sz="1600" b="1" dirty="0" smtClean="0"/>
              <a:t>Mise en place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000" dirty="0"/>
          </a:p>
          <a:p>
            <a:pPr lvl="2" eaLnBrk="1" hangingPunct="1">
              <a:defRPr/>
            </a:pPr>
            <a:endParaRPr lang="fr-FR" sz="1200" dirty="0" smtClean="0"/>
          </a:p>
          <a:p>
            <a:pPr lvl="1" eaLnBrk="1" hangingPunct="1">
              <a:defRPr/>
            </a:pPr>
            <a:endParaRPr lang="fr-FR" sz="1600" dirty="0"/>
          </a:p>
          <a:p>
            <a:pPr lvl="1" eaLnBrk="1" hangingPunct="1">
              <a:defRPr/>
            </a:pPr>
            <a:endParaRPr lang="fr-FR" sz="1600" dirty="0" smtClean="0"/>
          </a:p>
          <a:p>
            <a:pPr lvl="2" eaLnBrk="1" hangingPunct="1">
              <a:buNone/>
              <a:defRPr/>
            </a:pPr>
            <a:r>
              <a:rPr lang="fr-FR" sz="1200" dirty="0" smtClean="0"/>
              <a:t/>
            </a:r>
            <a:br>
              <a:rPr lang="fr-FR" sz="1200" dirty="0" smtClean="0"/>
            </a:br>
            <a:endParaRPr lang="fr-FR" sz="1200" dirty="0" smtClean="0"/>
          </a:p>
          <a:p>
            <a:pPr lvl="1" eaLnBrk="1" hangingPunct="1">
              <a:defRPr/>
            </a:pPr>
            <a:endParaRPr lang="fr-FR" sz="1600" dirty="0"/>
          </a:p>
          <a:p>
            <a:pPr lvl="2" eaLnBrk="1" hangingPunct="1">
              <a:defRPr/>
            </a:pPr>
            <a:endParaRPr lang="fr-FR" sz="1200" dirty="0" smtClean="0"/>
          </a:p>
        </p:txBody>
      </p:sp>
      <p:pic>
        <p:nvPicPr>
          <p:cNvPr id="2050" name="Picture 2" descr="https://www.cases.lu/data/doc-334/20120816/900_1.jpg"/>
          <p:cNvPicPr>
            <a:picLocks noChangeAspect="1" noChangeArrowheads="1"/>
          </p:cNvPicPr>
          <p:nvPr/>
        </p:nvPicPr>
        <p:blipFill>
          <a:blip r:embed="rId4" cstate="print"/>
          <a:srcRect/>
          <a:stretch>
            <a:fillRect/>
          </a:stretch>
        </p:blipFill>
        <p:spPr bwMode="auto">
          <a:xfrm>
            <a:off x="2195736" y="2276872"/>
            <a:ext cx="4238625" cy="2505076"/>
          </a:xfrm>
          <a:prstGeom prst="rect">
            <a:avLst/>
          </a:prstGeom>
          <a:noFill/>
        </p:spPr>
      </p:pic>
      <p:sp>
        <p:nvSpPr>
          <p:cNvPr id="6" name="Rectangle 5"/>
          <p:cNvSpPr/>
          <p:nvPr/>
        </p:nvSpPr>
        <p:spPr>
          <a:xfrm>
            <a:off x="6516216" y="1556792"/>
            <a:ext cx="2376264" cy="14401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1. Conception:</a:t>
            </a:r>
          </a:p>
          <a:p>
            <a:pPr>
              <a:buFont typeface="Arial" pitchFamily="34" charset="0"/>
              <a:buChar char="•"/>
            </a:pPr>
            <a:r>
              <a:rPr lang="fr-CH" sz="1100" dirty="0"/>
              <a:t> </a:t>
            </a:r>
            <a:r>
              <a:rPr lang="fr-CH" sz="1100" dirty="0" smtClean="0"/>
              <a:t>Etablit le périmètre de la politique de sécurité.</a:t>
            </a:r>
          </a:p>
          <a:p>
            <a:pPr>
              <a:buFont typeface="Arial" pitchFamily="34" charset="0"/>
              <a:buChar char="•"/>
            </a:pPr>
            <a:r>
              <a:rPr lang="fr-CH" sz="1100" dirty="0"/>
              <a:t> </a:t>
            </a:r>
            <a:r>
              <a:rPr lang="fr-CH" sz="1100" dirty="0" smtClean="0"/>
              <a:t>Définit les principaux risques à couvrir à partir de l’analyse des risques).</a:t>
            </a:r>
          </a:p>
          <a:p>
            <a:pPr>
              <a:buFont typeface="Arial" pitchFamily="34" charset="0"/>
              <a:buChar char="•"/>
            </a:pPr>
            <a:r>
              <a:rPr lang="fr-CH" sz="1100" dirty="0"/>
              <a:t> </a:t>
            </a:r>
            <a:r>
              <a:rPr lang="fr-CH" sz="1100" dirty="0" smtClean="0"/>
              <a:t>Prépare un plan de gestion des risques.</a:t>
            </a:r>
            <a:endParaRPr lang="fr-CH" sz="1100" dirty="0"/>
          </a:p>
        </p:txBody>
      </p:sp>
      <p:cxnSp>
        <p:nvCxnSpPr>
          <p:cNvPr id="9" name="Straight Arrow Connector 8"/>
          <p:cNvCxnSpPr>
            <a:stCxn id="6" idx="1"/>
          </p:cNvCxnSpPr>
          <p:nvPr/>
        </p:nvCxnSpPr>
        <p:spPr>
          <a:xfrm flipH="1">
            <a:off x="5868144" y="2276872"/>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16216" y="4005064"/>
            <a:ext cx="2376264" cy="144016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2. Réalisation:</a:t>
            </a:r>
          </a:p>
          <a:p>
            <a:pPr>
              <a:buFont typeface="Arial" pitchFamily="34" charset="0"/>
              <a:buChar char="•"/>
            </a:pPr>
            <a:r>
              <a:rPr lang="fr-CH" sz="1100" dirty="0"/>
              <a:t> </a:t>
            </a:r>
            <a:r>
              <a:rPr lang="fr-CH" sz="1100" dirty="0" smtClean="0"/>
              <a:t>Application des mesures organisationnelles et techniques.</a:t>
            </a:r>
            <a:br>
              <a:rPr lang="fr-CH" sz="1100" dirty="0" smtClean="0"/>
            </a:br>
            <a:endParaRPr lang="fr-CH" sz="1100" dirty="0" smtClean="0"/>
          </a:p>
          <a:p>
            <a:pPr>
              <a:buFont typeface="Arial" pitchFamily="34" charset="0"/>
              <a:buChar char="•"/>
            </a:pPr>
            <a:r>
              <a:rPr lang="fr-CH" sz="1100" dirty="0"/>
              <a:t> </a:t>
            </a:r>
            <a:r>
              <a:rPr lang="fr-CH" sz="1100" dirty="0" smtClean="0"/>
              <a:t>Mise en place des processus de gestion de la sécurité (objectif d’amélioration continue).</a:t>
            </a:r>
            <a:endParaRPr lang="fr-CH" sz="1100" dirty="0"/>
          </a:p>
        </p:txBody>
      </p:sp>
      <p:cxnSp>
        <p:nvCxnSpPr>
          <p:cNvPr id="12" name="Straight Arrow Connector 11"/>
          <p:cNvCxnSpPr/>
          <p:nvPr/>
        </p:nvCxnSpPr>
        <p:spPr>
          <a:xfrm flipH="1" flipV="1">
            <a:off x="5796136" y="4221088"/>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520" y="1556792"/>
            <a:ext cx="2088232" cy="165618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4. Amélioration:</a:t>
            </a:r>
          </a:p>
          <a:p>
            <a:pPr>
              <a:buFont typeface="Arial" pitchFamily="34" charset="0"/>
              <a:buChar char="•"/>
            </a:pPr>
            <a:r>
              <a:rPr lang="fr-CH" sz="1100" dirty="0"/>
              <a:t> </a:t>
            </a:r>
            <a:r>
              <a:rPr lang="fr-CH" sz="1100" dirty="0" smtClean="0"/>
              <a:t>Mise en place des mesures correctrices identifiées (3.).</a:t>
            </a:r>
          </a:p>
          <a:p>
            <a:pPr>
              <a:buFontTx/>
              <a:buChar char="-"/>
            </a:pPr>
            <a:r>
              <a:rPr lang="fr-CH" sz="1100" dirty="0" smtClean="0"/>
              <a:t> actions immédiates (court terme)</a:t>
            </a:r>
          </a:p>
          <a:p>
            <a:pPr>
              <a:buFontTx/>
              <a:buChar char="-"/>
            </a:pPr>
            <a:r>
              <a:rPr lang="fr-CH" sz="1100" dirty="0"/>
              <a:t> </a:t>
            </a:r>
            <a:r>
              <a:rPr lang="fr-CH" sz="1100" dirty="0" smtClean="0"/>
              <a:t>mise à jour des procédures opérationnelles</a:t>
            </a:r>
          </a:p>
          <a:p>
            <a:pPr>
              <a:buFontTx/>
              <a:buChar char="-"/>
            </a:pPr>
            <a:r>
              <a:rPr lang="fr-CH" sz="1100" dirty="0"/>
              <a:t> </a:t>
            </a:r>
            <a:r>
              <a:rPr lang="fr-CH" sz="1100" dirty="0" smtClean="0"/>
              <a:t>mise à jour des rôles et responsabilités.</a:t>
            </a:r>
            <a:endParaRPr lang="fr-CH" sz="1100" dirty="0"/>
          </a:p>
        </p:txBody>
      </p:sp>
      <p:sp>
        <p:nvSpPr>
          <p:cNvPr id="15" name="Rectangle 14"/>
          <p:cNvSpPr/>
          <p:nvPr/>
        </p:nvSpPr>
        <p:spPr>
          <a:xfrm>
            <a:off x="251520" y="4005064"/>
            <a:ext cx="2124744" cy="2016224"/>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3. Evaluation et contrôle:</a:t>
            </a:r>
          </a:p>
          <a:p>
            <a:pPr>
              <a:buFont typeface="Arial" pitchFamily="34" charset="0"/>
              <a:buChar char="•"/>
            </a:pPr>
            <a:r>
              <a:rPr lang="fr-CH" sz="1100" dirty="0"/>
              <a:t> </a:t>
            </a:r>
            <a:r>
              <a:rPr lang="fr-CH" sz="1100" dirty="0" smtClean="0"/>
              <a:t>Contrôle du fonctionnement des processus mis en place.</a:t>
            </a:r>
            <a:br>
              <a:rPr lang="fr-CH" sz="1100" dirty="0" smtClean="0"/>
            </a:br>
            <a:endParaRPr lang="fr-CH" sz="1100" dirty="0" smtClean="0"/>
          </a:p>
          <a:p>
            <a:r>
              <a:rPr lang="fr-CH" sz="1100" u="sng" dirty="0" smtClean="0"/>
              <a:t>Exemples:</a:t>
            </a:r>
          </a:p>
          <a:p>
            <a:pPr>
              <a:buFontTx/>
              <a:buChar char="-"/>
            </a:pPr>
            <a:r>
              <a:rPr lang="fr-CH" sz="1100" dirty="0" smtClean="0"/>
              <a:t>Vérification des contrôles opérationnels.</a:t>
            </a:r>
          </a:p>
          <a:p>
            <a:pPr>
              <a:buFontTx/>
              <a:buChar char="-"/>
            </a:pPr>
            <a:r>
              <a:rPr lang="fr-CH" sz="1100" dirty="0"/>
              <a:t> </a:t>
            </a:r>
            <a:r>
              <a:rPr lang="fr-CH" sz="1100" dirty="0" smtClean="0"/>
              <a:t> Automatisation (rapports d’exception)</a:t>
            </a:r>
          </a:p>
          <a:p>
            <a:pPr>
              <a:buFontTx/>
              <a:buChar char="-"/>
            </a:pPr>
            <a:r>
              <a:rPr lang="fr-CH" sz="1100" dirty="0"/>
              <a:t> </a:t>
            </a:r>
            <a:r>
              <a:rPr lang="fr-CH" sz="1100" dirty="0" smtClean="0"/>
              <a:t>Audits</a:t>
            </a:r>
          </a:p>
          <a:p>
            <a:pPr>
              <a:buFontTx/>
              <a:buChar char="-"/>
            </a:pPr>
            <a:r>
              <a:rPr lang="fr-CH" sz="1100" dirty="0" smtClean="0"/>
              <a:t> etc.</a:t>
            </a:r>
            <a:endParaRPr lang="fr-CH" sz="1100" dirty="0"/>
          </a:p>
        </p:txBody>
      </p:sp>
      <p:cxnSp>
        <p:nvCxnSpPr>
          <p:cNvPr id="16" name="Straight Arrow Connector 15"/>
          <p:cNvCxnSpPr>
            <a:stCxn id="14" idx="3"/>
          </p:cNvCxnSpPr>
          <p:nvPr/>
        </p:nvCxnSpPr>
        <p:spPr>
          <a:xfrm>
            <a:off x="2339752" y="2384884"/>
            <a:ext cx="576064"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339752" y="436510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lowchart: Alternate Process 23"/>
          <p:cNvSpPr/>
          <p:nvPr/>
        </p:nvSpPr>
        <p:spPr>
          <a:xfrm>
            <a:off x="3635896" y="1556792"/>
            <a:ext cx="1440160"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Pré-requis: analyse des risques</a:t>
            </a:r>
            <a:endParaRPr lang="fr-CH" sz="1050" dirty="0"/>
          </a:p>
        </p:txBody>
      </p:sp>
      <p:cxnSp>
        <p:nvCxnSpPr>
          <p:cNvPr id="26" name="Straight Arrow Connector 25"/>
          <p:cNvCxnSpPr/>
          <p:nvPr/>
        </p:nvCxnSpPr>
        <p:spPr>
          <a:xfrm>
            <a:off x="4322068" y="202274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91880" y="5949280"/>
            <a:ext cx="2012089" cy="261610"/>
          </a:xfrm>
          <a:prstGeom prst="rect">
            <a:avLst/>
          </a:prstGeom>
        </p:spPr>
        <p:txBody>
          <a:bodyPr wrap="none">
            <a:spAutoFit/>
          </a:bodyPr>
          <a:lstStyle/>
          <a:p>
            <a:r>
              <a:rPr lang="fr-CH" sz="1100" u="sng" dirty="0" smtClean="0">
                <a:solidFill>
                  <a:srgbClr val="000000"/>
                </a:solidFill>
              </a:rPr>
              <a:t>Source</a:t>
            </a:r>
            <a:r>
              <a:rPr lang="fr-CH" sz="1100" dirty="0" smtClean="0">
                <a:solidFill>
                  <a:srgbClr val="000000"/>
                </a:solidFill>
              </a:rPr>
              <a:t>: </a:t>
            </a:r>
            <a:r>
              <a:rPr lang="fr-CH" sz="1100" dirty="0" smtClean="0">
                <a:solidFill>
                  <a:srgbClr val="000000"/>
                </a:solidFill>
                <a:hlinkClick r:id="rId5"/>
              </a:rPr>
              <a:t>CASES </a:t>
            </a:r>
            <a:r>
              <a:rPr lang="fr-CH" sz="1100" dirty="0" smtClean="0">
                <a:solidFill>
                  <a:srgbClr val="000000"/>
                </a:solidFill>
              </a:rPr>
              <a:t>Luxembourg</a:t>
            </a:r>
            <a:endParaRPr lang="fr-CH" dirty="0"/>
          </a:p>
        </p:txBody>
      </p:sp>
      <p:sp>
        <p:nvSpPr>
          <p:cNvPr id="28" name="Rectangle 27"/>
          <p:cNvSpPr/>
          <p:nvPr/>
        </p:nvSpPr>
        <p:spPr>
          <a:xfrm>
            <a:off x="7020272" y="5661248"/>
            <a:ext cx="1944216" cy="830997"/>
          </a:xfrm>
          <a:prstGeom prst="rect">
            <a:avLst/>
          </a:prstGeom>
        </p:spPr>
        <p:txBody>
          <a:bodyPr wrap="square">
            <a:spAutoFit/>
          </a:bodyPr>
          <a:lstStyle/>
          <a:p>
            <a:r>
              <a:rPr lang="fr-CH" sz="1200" dirty="0" smtClean="0">
                <a:solidFill>
                  <a:schemeClr val="accent1">
                    <a:lumMod val="60000"/>
                    <a:lumOff val="40000"/>
                  </a:schemeClr>
                </a:solidFill>
              </a:rPr>
              <a:t>"Correspondants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&amp; Membres de l’Organisation</a:t>
            </a:r>
            <a:endParaRPr lang="fr-CH" sz="1200" dirty="0">
              <a:solidFill>
                <a:schemeClr val="accent1">
                  <a:lumMod val="60000"/>
                  <a:lumOff val="40000"/>
                </a:schemeClr>
              </a:solidFill>
            </a:endParaRPr>
          </a:p>
        </p:txBody>
      </p:sp>
      <p:sp>
        <p:nvSpPr>
          <p:cNvPr id="31" name="Rectangle 30"/>
          <p:cNvSpPr/>
          <p:nvPr/>
        </p:nvSpPr>
        <p:spPr>
          <a:xfrm>
            <a:off x="7834026" y="3140968"/>
            <a:ext cx="543739" cy="276999"/>
          </a:xfrm>
          <a:prstGeom prst="rect">
            <a:avLst/>
          </a:prstGeom>
        </p:spPr>
        <p:txBody>
          <a:bodyPr wrap="none">
            <a:spAutoFit/>
          </a:bodyPr>
          <a:lstStyle/>
          <a:p>
            <a:r>
              <a:rPr lang="fr-CH" sz="1200" dirty="0" smtClean="0">
                <a:solidFill>
                  <a:schemeClr val="accent1">
                    <a:lumMod val="60000"/>
                    <a:lumOff val="40000"/>
                  </a:schemeClr>
                </a:solidFill>
              </a:rPr>
              <a:t>RSSI</a:t>
            </a:r>
            <a:endParaRPr lang="fr-CH" sz="1200" dirty="0">
              <a:solidFill>
                <a:schemeClr val="accent1">
                  <a:lumMod val="60000"/>
                  <a:lumOff val="40000"/>
                </a:schemeClr>
              </a:solidFill>
            </a:endParaRPr>
          </a:p>
        </p:txBody>
      </p:sp>
      <p:sp>
        <p:nvSpPr>
          <p:cNvPr id="33" name="Rectangle 32"/>
          <p:cNvSpPr/>
          <p:nvPr/>
        </p:nvSpPr>
        <p:spPr>
          <a:xfrm>
            <a:off x="2469225" y="5699348"/>
            <a:ext cx="806631"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Contrôle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interne</a:t>
            </a:r>
            <a:endParaRPr lang="fr-CH" sz="1200" dirty="0">
              <a:solidFill>
                <a:schemeClr val="accent1">
                  <a:lumMod val="60000"/>
                  <a:lumOff val="40000"/>
                </a:schemeClr>
              </a:solidFill>
            </a:endParaRPr>
          </a:p>
        </p:txBody>
      </p:sp>
      <p:pic>
        <p:nvPicPr>
          <p:cNvPr id="34" name="Picture 5"/>
          <p:cNvPicPr>
            <a:picLocks noChangeAspect="1" noChangeArrowheads="1"/>
          </p:cNvPicPr>
          <p:nvPr/>
        </p:nvPicPr>
        <p:blipFill>
          <a:blip r:embed="rId6" cstate="print"/>
          <a:srcRect/>
          <a:stretch>
            <a:fillRect/>
          </a:stretch>
        </p:blipFill>
        <p:spPr bwMode="auto">
          <a:xfrm>
            <a:off x="2411760" y="4941168"/>
            <a:ext cx="576504" cy="1008112"/>
          </a:xfrm>
          <a:prstGeom prst="rect">
            <a:avLst/>
          </a:prstGeom>
          <a:noFill/>
          <a:ln w="9525">
            <a:noFill/>
            <a:miter lim="800000"/>
            <a:headEnd/>
            <a:tailEnd/>
          </a:ln>
        </p:spPr>
      </p:pic>
      <p:sp>
        <p:nvSpPr>
          <p:cNvPr id="35" name="Rectangle 34"/>
          <p:cNvSpPr/>
          <p:nvPr/>
        </p:nvSpPr>
        <p:spPr>
          <a:xfrm>
            <a:off x="2797200" y="1772816"/>
            <a:ext cx="747320"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Comité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a:t>
            </a:r>
            <a:endParaRPr lang="fr-CH" sz="1200" dirty="0">
              <a:solidFill>
                <a:schemeClr val="accent1">
                  <a:lumMod val="60000"/>
                  <a:lumOff val="40000"/>
                </a:schemeClr>
              </a:solidFill>
            </a:endParaRPr>
          </a:p>
        </p:txBody>
      </p:sp>
      <p:pic>
        <p:nvPicPr>
          <p:cNvPr id="36" name="Picture 5"/>
          <p:cNvPicPr>
            <a:picLocks noChangeAspect="1" noChangeArrowheads="1"/>
          </p:cNvPicPr>
          <p:nvPr/>
        </p:nvPicPr>
        <p:blipFill>
          <a:blip r:embed="rId7" cstate="print"/>
          <a:srcRect/>
          <a:stretch>
            <a:fillRect/>
          </a:stretch>
        </p:blipFill>
        <p:spPr bwMode="auto">
          <a:xfrm>
            <a:off x="2352452" y="1484784"/>
            <a:ext cx="535325" cy="936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blinds(horizontal)">
                                      <p:cBhvr>
                                        <p:cTn id="29" dur="500"/>
                                        <p:tgtEl>
                                          <p:spTgt spid="205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par>
                                <p:cTn id="47" presetID="3" presetClass="entr" presetSubtype="1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linds(horizontal)">
                                      <p:cBhvr>
                                        <p:cTn id="60" dur="500"/>
                                        <p:tgtEl>
                                          <p:spTgt spid="35"/>
                                        </p:tgtEl>
                                      </p:cBhvr>
                                    </p:animEffect>
                                  </p:childTnLst>
                                </p:cTn>
                              </p:par>
                              <p:par>
                                <p:cTn id="61" presetID="3" presetClass="entr" presetSubtype="1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24" grpId="0" animBg="1"/>
      <p:bldP spid="28" grpId="0"/>
      <p:bldP spid="31" grpId="0"/>
      <p:bldP spid="33"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200" dirty="0">
                <a:hlinkClick r:id="rId2"/>
              </a:rPr>
              <a:t>http://</a:t>
            </a:r>
            <a:r>
              <a:rPr lang="fr-CH" sz="1200" dirty="0" smtClean="0">
                <a:hlinkClick r:id="rId2"/>
              </a:rPr>
              <a:t>www.lse.ac.uk/intranet/LSEServices/policies/pdfs/school/infSecPol.pdf</a:t>
            </a:r>
            <a:r>
              <a:rPr lang="fr-CH" sz="1200" dirty="0" smtClean="0"/>
              <a:t>  </a:t>
            </a:r>
            <a:r>
              <a:rPr lang="fr-CH" sz="1050" dirty="0" smtClean="0"/>
              <a:t>(document 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200" dirty="0">
                <a:hlinkClick r:id="rId3"/>
              </a:rPr>
              <a:t>http://www.lse.ac.uk/intranet/LSEServices/IMT/about/policies/home.aspx</a:t>
            </a:r>
            <a:r>
              <a:rPr lang="fr-CH" sz="1200" dirty="0"/>
              <a:t> </a:t>
            </a:r>
            <a:r>
              <a:rPr lang="fr-CH" sz="1050" dirty="0"/>
              <a:t>(document public)</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CH" sz="1200" b="1" dirty="0" smtClean="0"/>
              <a:t>Guide </a:t>
            </a:r>
            <a:r>
              <a:rPr lang="fr-CH" sz="1200" b="1" dirty="0"/>
              <a:t>d’élaboration de politiques de sécurité des systèmes </a:t>
            </a:r>
            <a:r>
              <a:rPr lang="fr-CH" sz="1200" b="1" dirty="0" smtClean="0"/>
              <a:t>d’information (2009)</a:t>
            </a:r>
            <a:r>
              <a:rPr lang="fr-CH" sz="1200" b="1" u="sng" dirty="0" smtClean="0"/>
              <a:t> </a:t>
            </a:r>
            <a:r>
              <a:rPr lang="fr-CH" sz="1200" dirty="0" smtClean="0">
                <a:hlinkClick r:id="rId4"/>
              </a:rPr>
              <a:t>http</a:t>
            </a:r>
            <a:r>
              <a:rPr lang="fr-CH" sz="1200" dirty="0">
                <a:hlinkClick r:id="rId4"/>
              </a:rPr>
              <a:t>://</a:t>
            </a:r>
            <a:r>
              <a:rPr lang="fr-CH" sz="1200" dirty="0" smtClean="0">
                <a:hlinkClick r:id="rId4"/>
              </a:rPr>
              <a:t>www.ssi.gouv.fr/fr/bonnes-pratiques/outils-methodologiques/pssi-guide-d-elaboration-de-politiques-de-securite-des-systemes-d-information.html</a:t>
            </a:r>
            <a:r>
              <a:rPr lang="fr-CH" sz="1200" dirty="0" smtClean="0"/>
              <a:t> </a:t>
            </a:r>
          </a:p>
          <a:p>
            <a:pPr lvl="2" eaLnBrk="1" hangingPunct="1">
              <a:defRPr/>
            </a:pP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err="1" smtClean="0"/>
              <a:t>PolSec</a:t>
            </a:r>
            <a:r>
              <a:rPr lang="fr-CH" sz="1200" b="1" dirty="0" smtClean="0"/>
              <a:t> </a:t>
            </a:r>
            <a:r>
              <a:rPr lang="fr-CH" sz="1200" b="1" dirty="0"/>
              <a:t>Politique de </a:t>
            </a:r>
            <a:r>
              <a:rPr lang="fr-CH" sz="1200" b="1" dirty="0" smtClean="0"/>
              <a:t>sécurité</a:t>
            </a:r>
            <a:r>
              <a:rPr lang="fr-CH" sz="1200" b="1" dirty="0"/>
              <a:t/>
            </a:r>
            <a:br>
              <a:rPr lang="fr-CH" sz="1200" b="1" dirty="0"/>
            </a:br>
            <a:r>
              <a:rPr lang="fr-CH" sz="1200" dirty="0">
                <a:hlinkClick r:id="rId5"/>
              </a:rPr>
              <a:t>https://</a:t>
            </a:r>
            <a:r>
              <a:rPr lang="fr-CH" sz="1200" dirty="0" smtClean="0">
                <a:hlinkClick r:id="rId5"/>
              </a:rPr>
              <a:t>www.cases.lu/polsec-politique-de-securite.html</a:t>
            </a:r>
            <a:r>
              <a:rPr lang="fr-CH" sz="1200" dirty="0" smtClean="0"/>
              <a:t> </a:t>
            </a:r>
          </a:p>
          <a:p>
            <a:pPr lvl="2" eaLnBrk="1" hangingPunct="1">
              <a:defRPr/>
            </a:pPr>
            <a:endParaRPr lang="fr-CH" sz="1200" dirty="0"/>
          </a:p>
          <a:p>
            <a:pPr lvl="2" eaLnBrk="1" hangingPunct="1">
              <a:buFont typeface="Arial" pitchFamily="34" charset="0"/>
              <a:buChar char="•"/>
              <a:defRPr/>
            </a:pPr>
            <a:r>
              <a:rPr lang="fr-CH" sz="1200" b="1" dirty="0"/>
              <a:t>Contenu de la politique de sécurité</a:t>
            </a:r>
          </a:p>
          <a:p>
            <a:pPr lvl="2" eaLnBrk="1" hangingPunct="1">
              <a:buNone/>
              <a:defRPr/>
            </a:pPr>
            <a:r>
              <a:rPr lang="fr-CH" sz="1200" dirty="0" smtClean="0"/>
              <a:t>	</a:t>
            </a:r>
            <a:r>
              <a:rPr lang="fr-CH" sz="1200" dirty="0" smtClean="0">
                <a:hlinkClick r:id="rId6"/>
              </a:rPr>
              <a:t>https</a:t>
            </a:r>
            <a:r>
              <a:rPr lang="fr-CH" sz="1200" dirty="0">
                <a:hlinkClick r:id="rId6"/>
              </a:rPr>
              <a:t>://www.cases.lu/fr/maitriser-la-securite.html?&amp;</a:t>
            </a:r>
            <a:r>
              <a:rPr lang="fr-CH" sz="1200" dirty="0" smtClean="0">
                <a:hlinkClick r:id="rId6"/>
              </a:rPr>
              <a:t>WCE_section_90_1=1#751</a:t>
            </a:r>
            <a:r>
              <a:rPr lang="fr-CH" sz="1200" dirty="0" smtClean="0"/>
              <a:t> </a:t>
            </a:r>
          </a:p>
          <a:p>
            <a:pPr lvl="2" eaLnBrk="1" hangingPunct="1">
              <a:buNone/>
              <a:defRPr/>
            </a:pPr>
            <a:endParaRPr lang="fr-CH" sz="1200" dirty="0" smtClean="0"/>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dirty="0" smtClean="0"/>
              <a:t>Présent dans 80% des grandes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020272"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28" name="Rounded Rectangle 27"/>
          <p:cNvSpPr/>
          <p:nvPr/>
        </p:nvSpPr>
        <p:spPr>
          <a:xfrm>
            <a:off x="6300192"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29" name="Rounded Rectangle 28"/>
          <p:cNvSpPr/>
          <p:nvPr/>
        </p:nvSpPr>
        <p:spPr>
          <a:xfrm>
            <a:off x="6300192"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0" name="Rounded Rectangle 29"/>
          <p:cNvSpPr/>
          <p:nvPr/>
        </p:nvSpPr>
        <p:spPr>
          <a:xfrm>
            <a:off x="7020272"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hape 32"/>
          <p:cNvCxnSpPr/>
          <p:nvPr/>
        </p:nvCxnSpPr>
        <p:spPr>
          <a:xfrm rot="10800000" flipV="1">
            <a:off x="7236296" y="4797152"/>
            <a:ext cx="1008112" cy="612068"/>
          </a:xfrm>
          <a:prstGeom prst="bentConnector3">
            <a:avLst>
              <a:gd name="adj1" fmla="val 223"/>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H="1">
            <a:off x="7812360" y="4365104"/>
            <a:ext cx="576064" cy="288032"/>
          </a:xfrm>
          <a:prstGeom prst="bentConnector3">
            <a:avLst>
              <a:gd name="adj1" fmla="val -330"/>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PWC 2012</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37%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35% *</a:t>
            </a:r>
            <a:endParaRPr lang="fr-CH" sz="1050" dirty="0"/>
          </a:p>
        </p:txBody>
      </p:sp>
      <p:sp>
        <p:nvSpPr>
          <p:cNvPr id="47" name="Flowchart: Alternate Process 46"/>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28%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84995"/>
                                        </p:tgtEl>
                                        <p:attrNameLst>
                                          <p:attrName>style.visibility</p:attrName>
                                        </p:attrNameLst>
                                      </p:cBhvr>
                                      <p:to>
                                        <p:strVal val="visible"/>
                                      </p:to>
                                    </p:set>
                                    <p:animEffect transition="in" filter="blinds(horizontal)">
                                      <p:cBhvr>
                                        <p:cTn id="67" dur="500"/>
                                        <p:tgtEl>
                                          <p:spTgt spid="8499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linds(horizontal)">
                                      <p:cBhvr>
                                        <p:cTn id="75" dur="500"/>
                                        <p:tgtEl>
                                          <p:spTgt spid="4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linds(horizontal)">
                                      <p:cBhvr>
                                        <p:cTn id="78" dur="500"/>
                                        <p:tgtEl>
                                          <p:spTgt spid="4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blinds(horizontal)">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5">
                                            <p:txEl>
                                              <p:pRg st="21" end="21"/>
                                            </p:txEl>
                                          </p:spTgt>
                                        </p:tgtEl>
                                        <p:attrNameLst>
                                          <p:attrName>style.visibility</p:attrName>
                                        </p:attrNameLst>
                                      </p:cBhvr>
                                      <p:to>
                                        <p:strVal val="visible"/>
                                      </p:to>
                                    </p:set>
                                    <p:animEffect transition="in" filter="blinds(horizontal)">
                                      <p:cBhvr>
                                        <p:cTn id="86" dur="500"/>
                                        <p:tgtEl>
                                          <p:spTgt spid="5">
                                            <p:txEl>
                                              <p:pRg st="21" end="2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17" grpId="0" animBg="1"/>
      <p:bldP spid="18" grpId="0" animBg="1"/>
      <p:bldP spid="19" grpId="0" animBg="1"/>
      <p:bldP spid="27" grpId="0" animBg="1"/>
      <p:bldP spid="28" grpId="0" animBg="1"/>
      <p:bldP spid="29" grpId="0" animBg="1"/>
      <p:bldP spid="30" grpId="0" animBg="1"/>
      <p:bldP spid="44" grpId="0" animBg="1"/>
      <p:bldP spid="45" grpId="0" animBg="1"/>
      <p:bldP spid="46" grpId="0" animBg="1"/>
      <p:bldP spid="47"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251520" y="2636912"/>
            <a:ext cx="3240360" cy="461665"/>
          </a:xfrm>
          <a:prstGeom prst="rect">
            <a:avLst/>
          </a:prstGeom>
        </p:spPr>
        <p:txBody>
          <a:bodyPr wrap="square">
            <a:spAutoFit/>
          </a:bodyPr>
          <a:lstStyle/>
          <a:p>
            <a:pPr algn="ctr"/>
            <a:r>
              <a:rPr lang="fr-CH" sz="1200" b="1" u="sng" dirty="0" smtClean="0"/>
              <a:t>Effectif total de l’équipe sécurité permanente au sein de l’entreprise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Quel est l’effectif total de l’équipe sécurité permanente au sein de votre entreprise?</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755576" y="5949280"/>
            <a:ext cx="3744416" cy="523220"/>
          </a:xfrm>
          <a:prstGeom prst="rect">
            <a:avLst/>
          </a:prstGeom>
        </p:spPr>
        <p:txBody>
          <a:bodyPr wrap="square">
            <a:spAutoFit/>
          </a:bodyPr>
          <a:lstStyle/>
          <a:p>
            <a:r>
              <a:rPr lang="fr-CH" sz="1400" dirty="0" smtClean="0">
                <a:solidFill>
                  <a:schemeClr val="tx2"/>
                </a:solidFill>
              </a:rPr>
              <a:t>« 97 % des entreprises ont en permanence une équipe sécurité »</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238" y="1916832"/>
            <a:ext cx="4630146" cy="39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526" y="1844824"/>
            <a:ext cx="5396312" cy="48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38" name="Rectangle 37"/>
          <p:cNvSpPr/>
          <p:nvPr/>
        </p:nvSpPr>
        <p:spPr>
          <a:xfrm>
            <a:off x="558692"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144016" y="3484165"/>
            <a:ext cx="3275856" cy="1384995"/>
          </a:xfrm>
          <a:prstGeom prst="rect">
            <a:avLst/>
          </a:prstGeom>
        </p:spPr>
        <p:txBody>
          <a:bodyPr wrap="square">
            <a:spAutoFit/>
          </a:bodyPr>
          <a:lstStyle/>
          <a:p>
            <a:r>
              <a:rPr lang="fr-CH" sz="1400" dirty="0" smtClean="0">
                <a:solidFill>
                  <a:schemeClr val="tx2"/>
                </a:solidFill>
              </a:rPr>
              <a:t>« Ceci peut s’expliquer par les arrivées plus nombreuses de RSSI au sein d’entreprises de tailles moyennes, provenant très souvent de la DSI et ayant un niveau de maturité en Sécurité des SI encore faible»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accent1">
                    <a:lumMod val="60000"/>
                    <a:lumOff val="40000"/>
                  </a:schemeClr>
                </a:solidFill>
              </a:rPr>
              <a:t> (suite)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323528" y="1628800"/>
            <a:ext cx="8640960" cy="307777"/>
          </a:xfrm>
          <a:prstGeom prst="rect">
            <a:avLst/>
          </a:prstGeom>
        </p:spPr>
        <p:txBody>
          <a:bodyPr wrap="square">
            <a:spAutoFit/>
          </a:bodyPr>
          <a:lstStyle/>
          <a:p>
            <a:r>
              <a:rPr lang="fr-CH" sz="1400" b="1" dirty="0" smtClean="0">
                <a:solidFill>
                  <a:srgbClr val="00B050"/>
                </a:solidFill>
              </a:rPr>
              <a:t>Dans le cadre des missions du RSSI, quel pourcentage représente le temps consacré aux aspects…</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755576" y="5949280"/>
            <a:ext cx="3744416" cy="523220"/>
          </a:xfrm>
          <a:prstGeom prst="rect">
            <a:avLst/>
          </a:prstGeom>
        </p:spPr>
        <p:txBody>
          <a:bodyPr wrap="square">
            <a:spAutoFit/>
          </a:bodyPr>
          <a:lstStyle/>
          <a:p>
            <a:r>
              <a:rPr lang="fr-CH" sz="1400" dirty="0" smtClean="0">
                <a:solidFill>
                  <a:schemeClr val="tx2"/>
                </a:solidFill>
              </a:rPr>
              <a:t>« </a:t>
            </a:r>
            <a:r>
              <a:rPr lang="fr-FR" sz="1400" dirty="0">
                <a:solidFill>
                  <a:schemeClr val="tx2"/>
                </a:solidFill>
              </a:rPr>
              <a:t>les aspects ‘communication’ et ‘juridique’ augmentent </a:t>
            </a:r>
            <a:r>
              <a:rPr lang="fr-FR" sz="1400" dirty="0" smtClean="0">
                <a:solidFill>
                  <a:schemeClr val="tx2"/>
                </a:solidFill>
              </a:rPr>
              <a:t>légèrement en 2014 »</a:t>
            </a:r>
            <a:endParaRPr lang="fr-CH" sz="1400" dirty="0" smtClean="0">
              <a:solidFill>
                <a:schemeClr val="tx2"/>
              </a:solidFill>
            </a:endParaRPr>
          </a:p>
        </p:txBody>
      </p:sp>
      <p:pic>
        <p:nvPicPr>
          <p:cNvPr id="696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21" t="4082"/>
          <a:stretch/>
        </p:blipFill>
        <p:spPr bwMode="auto">
          <a:xfrm>
            <a:off x="1187624" y="1955327"/>
            <a:ext cx="6900911" cy="387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66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700"/>
          <a:stretch/>
        </p:blipFill>
        <p:spPr bwMode="auto">
          <a:xfrm>
            <a:off x="1290638" y="2276648"/>
            <a:ext cx="656272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115616" y="4653136"/>
            <a:ext cx="6552728" cy="461665"/>
          </a:xfrm>
          <a:prstGeom prst="rect">
            <a:avLst/>
          </a:prstGeom>
        </p:spPr>
        <p:txBody>
          <a:bodyPr wrap="square">
            <a:spAutoFit/>
          </a:bodyPr>
          <a:lstStyle/>
          <a:p>
            <a:pPr algn="ctr"/>
            <a:r>
              <a:rPr lang="fr-CH" sz="1200" b="1" u="sng" dirty="0" smtClean="0"/>
              <a:t>Inventaire et attribution d’un propriétaire des informations de l’entreprise </a:t>
            </a:r>
          </a:p>
          <a:p>
            <a:pPr algn="ctr"/>
            <a:r>
              <a:rPr lang="fr-CH" sz="1200" b="1" u="sng" dirty="0" smtClean="0"/>
              <a:t> </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inventorié toutes les informations et leur avez-vous attribué un propriétaire ?</a:t>
            </a:r>
          </a:p>
        </p:txBody>
      </p:sp>
      <p:sp>
        <p:nvSpPr>
          <p:cNvPr id="38" name="Rectangle 37"/>
          <p:cNvSpPr/>
          <p:nvPr/>
        </p:nvSpPr>
        <p:spPr>
          <a:xfrm>
            <a:off x="3203848" y="494116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404813" y="5253007"/>
            <a:ext cx="8423275" cy="1200329"/>
          </a:xfrm>
          <a:prstGeom prst="rect">
            <a:avLst/>
          </a:prstGeom>
        </p:spPr>
        <p:txBody>
          <a:bodyPr wrap="square">
            <a:spAutoFit/>
          </a:bodyPr>
          <a:lstStyle/>
          <a:p>
            <a:r>
              <a:rPr lang="fr-CH" sz="1200" dirty="0" smtClean="0">
                <a:solidFill>
                  <a:schemeClr val="tx2"/>
                </a:solidFill>
              </a:rPr>
              <a:t>«</a:t>
            </a:r>
            <a:r>
              <a:rPr lang="fr-FR" sz="1200" dirty="0">
                <a:solidFill>
                  <a:schemeClr val="tx2"/>
                </a:solidFill>
              </a:rPr>
              <a:t>si l’on considère qu’une classification partielle laisse «des trous dans la raquette», cela signifie que </a:t>
            </a:r>
            <a:r>
              <a:rPr lang="fr-FR" sz="1200" b="1" dirty="0">
                <a:solidFill>
                  <a:schemeClr val="tx2"/>
                </a:solidFill>
              </a:rPr>
              <a:t>69% des entreprises ne peuvent dire avec précision sur quel périmètre et avec quelle priorité il est indispensable de déployer des outils, d’augmenter les contrôles ou de renforcer les actions de sensibilisation</a:t>
            </a:r>
            <a:r>
              <a:rPr lang="fr-FR" sz="1200" dirty="0">
                <a:solidFill>
                  <a:schemeClr val="tx2"/>
                </a:solidFill>
              </a:rPr>
              <a:t>... Il peut être intéressant de rapprocher ce chiffre du facteur n°1 de frein à la conduite de missions sécurité qui est le budget: est-ce que les RSSI (ou équivalent) utilisent des arguments suffisamment convaincants dans leur communication vis-à-vis du décideur budgétaire ou </a:t>
            </a:r>
            <a:r>
              <a:rPr lang="fr-FR" sz="1200" dirty="0" smtClean="0">
                <a:solidFill>
                  <a:schemeClr val="tx2"/>
                </a:solidFill>
              </a:rPr>
              <a:t>sont -ce </a:t>
            </a:r>
            <a:r>
              <a:rPr lang="fr-FR" sz="1200" dirty="0">
                <a:solidFill>
                  <a:schemeClr val="tx2"/>
                </a:solidFill>
              </a:rPr>
              <a:t>les décideurs qui font la sourde oreille en n’étant pas réceptifs aux arguments des RSSI</a:t>
            </a:r>
            <a:r>
              <a:rPr lang="fr-FR" sz="1200" dirty="0" smtClean="0">
                <a:solidFill>
                  <a:schemeClr val="tx2"/>
                </a:solidFill>
              </a:rPr>
              <a:t>?...</a:t>
            </a:r>
            <a:r>
              <a:rPr lang="fr-CH" sz="1200" dirty="0" smtClean="0">
                <a:solidFill>
                  <a:schemeClr val="tx2"/>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4941168"/>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38" name="Rectangle 37"/>
          <p:cNvSpPr/>
          <p:nvPr/>
        </p:nvSpPr>
        <p:spPr>
          <a:xfrm>
            <a:off x="3347864" y="522920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10" name="Rectangle 9"/>
          <p:cNvSpPr/>
          <p:nvPr/>
        </p:nvSpPr>
        <p:spPr>
          <a:xfrm>
            <a:off x="467544" y="5013176"/>
            <a:ext cx="2736304" cy="523220"/>
          </a:xfrm>
          <a:prstGeom prst="rect">
            <a:avLst/>
          </a:prstGeom>
        </p:spPr>
        <p:txBody>
          <a:bodyPr wrap="square">
            <a:spAutoFit/>
          </a:bodyPr>
          <a:lstStyle/>
          <a:p>
            <a:r>
              <a:rPr lang="fr-CH" sz="1400" dirty="0" smtClean="0">
                <a:solidFill>
                  <a:schemeClr val="tx2"/>
                </a:solidFill>
              </a:rPr>
              <a:t>50% des entreprises ont recours à l’infogérance.</a:t>
            </a:r>
          </a:p>
        </p:txBody>
      </p:sp>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720"/>
          <a:stretch/>
        </p:blipFill>
        <p:spPr bwMode="auto">
          <a:xfrm>
            <a:off x="1009261" y="2348881"/>
            <a:ext cx="7123707" cy="215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57" y="2204864"/>
            <a:ext cx="57435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576063"/>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9746" y="2420888"/>
            <a:ext cx="2592288" cy="830997"/>
          </a:xfrm>
          <a:prstGeom prst="rect">
            <a:avLst/>
          </a:prstGeom>
        </p:spPr>
        <p:txBody>
          <a:bodyPr wrap="square">
            <a:spAutoFit/>
          </a:bodyPr>
          <a:lstStyle/>
          <a:p>
            <a:pPr algn="ctr"/>
            <a:r>
              <a:rPr lang="fr-CH" sz="1200" b="1" dirty="0" smtClean="0"/>
              <a:t>(Si </a:t>
            </a:r>
            <a:r>
              <a:rPr lang="fr-CH" sz="1200" b="1" dirty="0"/>
              <a:t>infogérance) Exercez-vous un suivi régulier de cette infogérance par des indicateurs de sécurité ?</a:t>
            </a:r>
          </a:p>
        </p:txBody>
      </p:sp>
      <p:sp>
        <p:nvSpPr>
          <p:cNvPr id="37" name="Rectangle 36"/>
          <p:cNvSpPr/>
          <p:nvPr/>
        </p:nvSpPr>
        <p:spPr>
          <a:xfrm>
            <a:off x="2411760" y="1753071"/>
            <a:ext cx="5472608" cy="307777"/>
          </a:xfrm>
          <a:prstGeom prst="rect">
            <a:avLst/>
          </a:prstGeom>
        </p:spPr>
        <p:txBody>
          <a:bodyPr wrap="square">
            <a:spAutoFit/>
          </a:bodyPr>
          <a:lstStyle/>
          <a:p>
            <a:r>
              <a:rPr lang="fr-FR" sz="1400" b="1" dirty="0">
                <a:solidFill>
                  <a:srgbClr val="00B050"/>
                </a:solidFill>
              </a:rPr>
              <a:t>Suivi de l’infogérance par des indicateurs de sécurité </a:t>
            </a:r>
            <a:endParaRPr lang="fr-CH" sz="1400" b="1" dirty="0" smtClean="0">
              <a:solidFill>
                <a:srgbClr val="00B050"/>
              </a:solidFill>
            </a:endParaRPr>
          </a:p>
        </p:txBody>
      </p:sp>
      <p:sp>
        <p:nvSpPr>
          <p:cNvPr id="38" name="Rectangle 37"/>
          <p:cNvSpPr/>
          <p:nvPr/>
        </p:nvSpPr>
        <p:spPr>
          <a:xfrm>
            <a:off x="6444208" y="6093296"/>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82" y="4274021"/>
            <a:ext cx="57721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7504" y="4388911"/>
            <a:ext cx="2634530" cy="1200329"/>
          </a:xfrm>
          <a:prstGeom prst="rect">
            <a:avLst/>
          </a:prstGeom>
        </p:spPr>
        <p:txBody>
          <a:bodyPr wrap="square">
            <a:spAutoFit/>
          </a:bodyPr>
          <a:lstStyle/>
          <a:p>
            <a:pPr algn="ctr"/>
            <a:r>
              <a:rPr lang="fr-CH" sz="1200" b="1" dirty="0" smtClean="0"/>
              <a:t>Effectuez-vous ou faites-vous effectuer des audits de cette infogérance</a:t>
            </a:r>
            <a:r>
              <a:rPr lang="fr-CH" sz="1200" dirty="0" smtClean="0"/>
              <a:t> (sécurité technique des matériels, sécurité des informations transmises ou stockées, continuité d’activité, etc.)?</a:t>
            </a:r>
          </a:p>
        </p:txBody>
      </p:sp>
      <p:sp>
        <p:nvSpPr>
          <p:cNvPr id="12" name="Rectangle 11"/>
          <p:cNvSpPr/>
          <p:nvPr/>
        </p:nvSpPr>
        <p:spPr>
          <a:xfrm>
            <a:off x="2742034" y="3933056"/>
            <a:ext cx="5214342" cy="307777"/>
          </a:xfrm>
          <a:prstGeom prst="rect">
            <a:avLst/>
          </a:prstGeom>
        </p:spPr>
        <p:txBody>
          <a:bodyPr wrap="square">
            <a:spAutoFit/>
          </a:bodyPr>
          <a:lstStyle/>
          <a:p>
            <a:r>
              <a:rPr lang="fr-CH" sz="1400" b="1" dirty="0">
                <a:solidFill>
                  <a:srgbClr val="00B050"/>
                </a:solidFill>
              </a:rPr>
              <a:t>Réalisation d’audits sur l’infogérance </a:t>
            </a:r>
            <a:endParaRPr lang="fr-CH" sz="1400" b="1"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Typologie des 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16530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8" name="Rectangle 7"/>
          <p:cNvSpPr/>
          <p:nvPr/>
        </p:nvSpPr>
        <p:spPr>
          <a:xfrm>
            <a:off x="1475656" y="5703639"/>
            <a:ext cx="6552728" cy="461665"/>
          </a:xfrm>
          <a:prstGeom prst="rect">
            <a:avLst/>
          </a:prstGeom>
        </p:spPr>
        <p:txBody>
          <a:bodyPr wrap="square">
            <a:spAutoFit/>
          </a:bodyPr>
          <a:lstStyle/>
          <a:p>
            <a:pPr algn="ctr"/>
            <a:r>
              <a:rPr lang="fr-CH" sz="1200" b="1" u="sng" dirty="0" smtClean="0"/>
              <a:t>Au cours de l’année précédente, votre entreprise a-t-elle subi des incidents de sécurité de l’information consécutifs à...</a:t>
            </a:r>
          </a:p>
        </p:txBody>
      </p:sp>
      <p:pic>
        <p:nvPicPr>
          <p:cNvPr id="655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02"/>
          <a:stretch/>
        </p:blipFill>
        <p:spPr bwMode="auto">
          <a:xfrm>
            <a:off x="1619672" y="1412776"/>
            <a:ext cx="5221018" cy="430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ISAE 3402)</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smtClean="0"/>
              <a:t>2. Rapports de </a:t>
            </a:r>
            <a:r>
              <a:rPr lang="fr-FR" sz="1400" b="1" dirty="0" smtClean="0"/>
              <a:t>Type I </a:t>
            </a:r>
            <a:r>
              <a:rPr lang="fr-FR" sz="1400" dirty="0" smtClean="0"/>
              <a:t>ou de </a:t>
            </a:r>
            <a:r>
              <a:rPr lang="fr-FR" sz="1400" b="1" dirty="0" smtClean="0"/>
              <a:t>Type II</a:t>
            </a:r>
            <a:r>
              <a:rPr lang="fr-FR" sz="1400" dirty="0" smtClean="0"/>
              <a:t>:</a:t>
            </a:r>
          </a:p>
          <a:p>
            <a:pPr lvl="3" eaLnBrk="1" hangingPunct="1">
              <a:defRPr/>
            </a:pPr>
            <a:endParaRPr lang="fr-FR" sz="700" dirty="0" smtClean="0"/>
          </a:p>
          <a:p>
            <a:pPr lvl="3" eaLnBrk="1" hangingPunct="1">
              <a:defRPr/>
            </a:pPr>
            <a:r>
              <a:rPr lang="fr-FR" sz="1200" b="1" dirty="0" smtClean="0"/>
              <a:t>ISAE 3402 Type I </a:t>
            </a:r>
            <a:r>
              <a:rPr lang="fr-FR" sz="1200" dirty="0"/>
              <a:t>– l’auditeur indépendant </a:t>
            </a:r>
            <a:r>
              <a:rPr lang="fr-FR" sz="1200" dirty="0" smtClean="0"/>
              <a:t>exprime une </a:t>
            </a:r>
            <a:r>
              <a:rPr lang="fr-FR" sz="1200" dirty="0"/>
              <a:t>opinion </a:t>
            </a:r>
            <a:r>
              <a:rPr lang="fr-FR" sz="1200" dirty="0" smtClean="0"/>
              <a:t>sur:</a:t>
            </a:r>
          </a:p>
          <a:p>
            <a:pPr lvl="4" eaLnBrk="1" hangingPunct="1">
              <a:defRPr/>
            </a:pPr>
            <a:r>
              <a:rPr lang="fr-FR" sz="1200" dirty="0" smtClean="0"/>
              <a:t>la </a:t>
            </a:r>
            <a:r>
              <a:rPr lang="fr-FR" sz="1200" dirty="0"/>
              <a:t>description des contrôles par le prestataire </a:t>
            </a:r>
            <a:endParaRPr lang="fr-FR" sz="1200" dirty="0" smtClean="0"/>
          </a:p>
          <a:p>
            <a:pPr lvl="4" eaLnBrk="1" hangingPunct="1">
              <a:defRPr/>
            </a:pPr>
            <a:r>
              <a:rPr lang="fr-FR" sz="1200" dirty="0" smtClean="0"/>
              <a:t>et </a:t>
            </a:r>
            <a:r>
              <a:rPr lang="fr-FR" sz="1200" dirty="0"/>
              <a:t>sur </a:t>
            </a:r>
            <a:r>
              <a:rPr lang="fr-FR" sz="1200" b="1" dirty="0"/>
              <a:t>la</a:t>
            </a:r>
            <a:r>
              <a:rPr lang="fr-FR" sz="1200" dirty="0"/>
              <a:t> </a:t>
            </a:r>
            <a:r>
              <a:rPr lang="fr-FR" sz="1200" b="1" dirty="0"/>
              <a:t>conception</a:t>
            </a:r>
            <a:r>
              <a:rPr lang="fr-FR" sz="1200" dirty="0"/>
              <a:t> </a:t>
            </a:r>
            <a:r>
              <a:rPr lang="fr-FR" sz="1200" i="1" dirty="0" smtClean="0"/>
              <a:t>(‘design’)</a:t>
            </a:r>
            <a:r>
              <a:rPr lang="fr-FR" sz="1200" dirty="0" smtClean="0"/>
              <a:t> des </a:t>
            </a:r>
            <a:r>
              <a:rPr lang="fr-FR" sz="1200" dirty="0"/>
              <a:t>contrôles pour atteindre certains objectifs de contrôle</a:t>
            </a:r>
            <a:r>
              <a:rPr lang="fr-FR" sz="1200" dirty="0" smtClean="0"/>
              <a:t>.</a:t>
            </a:r>
            <a:br>
              <a:rPr lang="fr-FR" sz="1200" dirty="0" smtClean="0"/>
            </a:br>
            <a:endParaRPr lang="fr-FR" sz="1200" dirty="0"/>
          </a:p>
          <a:p>
            <a:pPr lvl="3" eaLnBrk="1" hangingPunct="1">
              <a:defRPr/>
            </a:pPr>
            <a:r>
              <a:rPr lang="fr-FR" sz="1200" b="1" dirty="0">
                <a:solidFill>
                  <a:srgbClr val="002776"/>
                </a:solidFill>
              </a:rPr>
              <a:t>ISAE 3402 Type </a:t>
            </a:r>
            <a:r>
              <a:rPr lang="fr-FR" sz="1200" b="1" dirty="0" smtClean="0">
                <a:solidFill>
                  <a:srgbClr val="002776"/>
                </a:solidFill>
              </a:rPr>
              <a:t>II </a:t>
            </a:r>
            <a:r>
              <a:rPr lang="fr-FR" sz="1200" dirty="0">
                <a:solidFill>
                  <a:srgbClr val="002776"/>
                </a:solidFill>
              </a:rPr>
              <a:t>– l’auditeur 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725144"/>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deux ans?</a:t>
            </a:r>
          </a:p>
        </p:txBody>
      </p:sp>
      <p:sp>
        <p:nvSpPr>
          <p:cNvPr id="10" name="Rectangle 9"/>
          <p:cNvSpPr/>
          <p:nvPr/>
        </p:nvSpPr>
        <p:spPr>
          <a:xfrm>
            <a:off x="539552" y="5302949"/>
            <a:ext cx="8208912"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de deux dernières années. Ces chiffres sont relativement stables, y compris depuis l’enquête de 2010 (63</a:t>
            </a:r>
            <a:r>
              <a:rPr lang="fr-FR" sz="1200" dirty="0" smtClean="0"/>
              <a:t>%). » </a:t>
            </a:r>
          </a:p>
          <a:p>
            <a:endParaRPr lang="fr-FR" sz="1200" dirty="0"/>
          </a:p>
        </p:txBody>
      </p:sp>
      <p:sp>
        <p:nvSpPr>
          <p:cNvPr id="11" name="Rectangle 10"/>
          <p:cNvSpPr/>
          <p:nvPr/>
        </p:nvSpPr>
        <p:spPr>
          <a:xfrm>
            <a:off x="6444208" y="4437112"/>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379" y="2348880"/>
            <a:ext cx="69532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67830"/>
            <a:ext cx="5571616" cy="38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79712" y="5517232"/>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37" name="Rectangle 36"/>
          <p:cNvSpPr/>
          <p:nvPr/>
        </p:nvSpPr>
        <p:spPr>
          <a:xfrm>
            <a:off x="755576" y="1556792"/>
            <a:ext cx="7992888" cy="307777"/>
          </a:xfrm>
          <a:prstGeom prst="rect">
            <a:avLst/>
          </a:prstGeom>
        </p:spPr>
        <p:txBody>
          <a:bodyPr wrap="square">
            <a:spAutoFit/>
          </a:bodyPr>
          <a:lstStyle/>
          <a:p>
            <a:pPr algn="ctr"/>
            <a:r>
              <a:rPr lang="fr-FR" sz="1400" b="1" dirty="0" smtClean="0">
                <a:solidFill>
                  <a:srgbClr val="00B050"/>
                </a:solidFill>
              </a:rPr>
              <a:t>Quelles sont les motivations principales qui déclenchent ces audits?</a:t>
            </a:r>
          </a:p>
        </p:txBody>
      </p:sp>
      <p:sp>
        <p:nvSpPr>
          <p:cNvPr id="10" name="Rectangle 9"/>
          <p:cNvSpPr/>
          <p:nvPr/>
        </p:nvSpPr>
        <p:spPr>
          <a:xfrm>
            <a:off x="611560" y="5805264"/>
            <a:ext cx="8208912" cy="830997"/>
          </a:xfrm>
          <a:prstGeom prst="rect">
            <a:avLst/>
          </a:prstGeom>
        </p:spPr>
        <p:txBody>
          <a:bodyPr wrap="square">
            <a:spAutoFit/>
          </a:bodyPr>
          <a:lstStyle/>
          <a:p>
            <a:r>
              <a:rPr lang="fr-FR" sz="1200" dirty="0"/>
              <a:t>« Les motivations de ces audits restent principalement le respect de la PSSI (43%), mais elles sont aussi motivées par des exigences contractuelles ou règlementaires (33%), ou des exigences externes, comme les assurances ou les clients (32%). La réaction à un incident reste une cause notable (19%, contre 14% en 2012).</a:t>
            </a:r>
            <a:r>
              <a:rPr lang="fr-CH" sz="1200" dirty="0"/>
              <a:t>»</a:t>
            </a:r>
          </a:p>
          <a:p>
            <a:endParaRPr lang="fr-CH" sz="1200" dirty="0"/>
          </a:p>
        </p:txBody>
      </p:sp>
      <p:sp>
        <p:nvSpPr>
          <p:cNvPr id="11" name="Rectangle 10"/>
          <p:cNvSpPr/>
          <p:nvPr/>
        </p:nvSpPr>
        <p:spPr>
          <a:xfrm>
            <a:off x="6697496"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a:off x="1331640" y="5852889"/>
            <a:ext cx="6192688" cy="216024"/>
          </a:xfrm>
          <a:prstGeom prst="rightArrow">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Organisation de la sécurité par processus </a:t>
            </a:r>
            <a:r>
              <a:rPr sz="2000" dirty="0" smtClean="0"/>
              <a:t/>
            </a:r>
            <a:br>
              <a:rPr sz="2000" dirty="0" smtClean="0"/>
            </a:br>
            <a:r>
              <a:rPr lang="fr-FR" sz="1800" dirty="0" smtClean="0">
                <a:solidFill>
                  <a:schemeClr val="accent1">
                    <a:lumMod val="60000"/>
                    <a:lumOff val="40000"/>
                  </a:schemeClr>
                </a:solidFill>
              </a:rPr>
              <a:t>Typologie des défaillances</a:t>
            </a:r>
            <a:endParaRPr sz="1600" b="0" dirty="0" smtClean="0"/>
          </a:p>
        </p:txBody>
      </p:sp>
      <p:sp>
        <p:nvSpPr>
          <p:cNvPr id="25" name="Content Placeholder 50"/>
          <p:cNvSpPr>
            <a:spLocks noGrp="1"/>
          </p:cNvSpPr>
          <p:nvPr>
            <p:ph idx="1"/>
          </p:nvPr>
        </p:nvSpPr>
        <p:spPr>
          <a:xfrm>
            <a:off x="404813" y="1052736"/>
            <a:ext cx="8415659" cy="4248471"/>
          </a:xfrm>
        </p:spPr>
        <p:txBody>
          <a:bodyPr/>
          <a:lstStyle/>
          <a:p>
            <a:pPr lvl="1" eaLnBrk="1" hangingPunct="1">
              <a:defRPr/>
            </a:pPr>
            <a:r>
              <a:rPr lang="fr-CH" sz="1600" b="1" dirty="0" smtClean="0"/>
              <a:t>3 types de sources </a:t>
            </a:r>
            <a:r>
              <a:rPr lang="fr-CH" sz="1600" b="1" dirty="0"/>
              <a:t>de défaillances</a:t>
            </a:r>
            <a:endParaRPr lang="fr-FR" sz="1600" b="1" dirty="0"/>
          </a:p>
          <a:p>
            <a:pPr lvl="1" eaLnBrk="1" hangingPunct="1">
              <a:buNone/>
              <a:defRPr/>
            </a:pPr>
            <a:r>
              <a:rPr lang="fr-FR" sz="1200" b="1" dirty="0"/>
              <a:t/>
            </a:r>
            <a:br>
              <a:rPr lang="fr-FR" sz="1200" b="1" dirty="0"/>
            </a:br>
            <a:endParaRPr lang="fr-FR" sz="2000" b="1" dirty="0"/>
          </a:p>
          <a:p>
            <a:pPr lvl="1" eaLnBrk="1" hangingPunct="1">
              <a:defRPr/>
            </a:pPr>
            <a:r>
              <a:rPr lang="fr-FR" sz="1600" b="1" dirty="0" smtClean="0"/>
              <a:t>Théorisation </a:t>
            </a:r>
            <a:r>
              <a:rPr lang="fr-FR" sz="1600" b="1" dirty="0"/>
              <a:t>des causes des défaillances </a:t>
            </a:r>
            <a:r>
              <a:rPr lang="fr-FR" sz="1200" b="1" dirty="0">
                <a:solidFill>
                  <a:schemeClr val="tx2">
                    <a:lumMod val="60000"/>
                    <a:lumOff val="40000"/>
                  </a:schemeClr>
                </a:solidFill>
              </a:rPr>
              <a:t>(modèle de James </a:t>
            </a:r>
            <a:r>
              <a:rPr lang="fr-FR" sz="1200" b="1" dirty="0" err="1">
                <a:solidFill>
                  <a:schemeClr val="tx2">
                    <a:lumMod val="60000"/>
                    <a:lumOff val="40000"/>
                  </a:schemeClr>
                </a:solidFill>
              </a:rPr>
              <a:t>Reason</a:t>
            </a:r>
            <a:r>
              <a:rPr lang="fr-FR" sz="1200" b="1" dirty="0">
                <a:solidFill>
                  <a:schemeClr val="tx2">
                    <a:lumMod val="60000"/>
                    <a:lumOff val="40000"/>
                  </a:schemeClr>
                </a:solidFill>
              </a:rPr>
              <a:t>)</a:t>
            </a:r>
            <a:r>
              <a:rPr lang="fr-FR" sz="1600" b="1" dirty="0"/>
              <a:t>:</a:t>
            </a:r>
          </a:p>
          <a:p>
            <a:pPr lvl="3" eaLnBrk="1" hangingPunct="1">
              <a:defRPr/>
            </a:pPr>
            <a:r>
              <a:rPr lang="fr-FR" sz="1200" b="1" dirty="0"/>
              <a:t>Défaillances patentes ou actives: </a:t>
            </a:r>
            <a:r>
              <a:rPr lang="fr-FR" sz="1200" dirty="0"/>
              <a:t>erreur active de l’utilisateur en 1ère ligne, directement liée à l’incident.</a:t>
            </a:r>
          </a:p>
          <a:p>
            <a:pPr lvl="3" eaLnBrk="1" hangingPunct="1">
              <a:defRPr/>
            </a:pPr>
            <a:r>
              <a:rPr lang="fr-FR" sz="1200" b="1" dirty="0"/>
              <a:t>Défaillances latentes: </a:t>
            </a:r>
            <a:r>
              <a:rPr lang="fr-FR" sz="1200" dirty="0"/>
              <a:t>caractéristique du système qui a contribué à la survenance de </a:t>
            </a:r>
            <a:r>
              <a:rPr lang="fr-FR" sz="1200" dirty="0" smtClean="0"/>
              <a:t>l’accident.</a:t>
            </a:r>
          </a:p>
          <a:p>
            <a:pPr lvl="3" eaLnBrk="1" hangingPunct="1">
              <a:buNone/>
              <a:defRPr/>
            </a:pPr>
            <a:endParaRPr lang="fr-FR" sz="500" dirty="0"/>
          </a:p>
          <a:p>
            <a:pPr lvl="1" eaLnBrk="1" hangingPunct="1">
              <a:defRPr/>
            </a:pPr>
            <a:r>
              <a:rPr lang="fr-FR" sz="1600" b="1" dirty="0" smtClean="0"/>
              <a:t>Constats</a:t>
            </a:r>
            <a:r>
              <a:rPr lang="fr-FR" sz="1600" b="1" dirty="0"/>
              <a:t>:</a:t>
            </a:r>
          </a:p>
          <a:p>
            <a:pPr marL="590550" lvl="3" indent="-228600" eaLnBrk="1" hangingPunct="1">
              <a:buFont typeface="+mj-lt"/>
              <a:buAutoNum type="arabicPeriod"/>
              <a:defRPr/>
            </a:pPr>
            <a:r>
              <a:rPr lang="fr-FR" sz="1200" b="1" dirty="0"/>
              <a:t>Importance de l’erreur humaine dans les </a:t>
            </a:r>
            <a:r>
              <a:rPr lang="fr-FR" sz="1200" b="1" dirty="0" smtClean="0"/>
              <a:t>accidents </a:t>
            </a:r>
            <a:r>
              <a:rPr lang="fr-CH" sz="1200" dirty="0" smtClean="0"/>
              <a:t>(ex: accidents industriels)</a:t>
            </a:r>
            <a:endParaRPr lang="fr-FR" sz="1200" b="1" dirty="0"/>
          </a:p>
          <a:p>
            <a:pPr marL="590550" lvl="3" indent="-228600" eaLnBrk="1" hangingPunct="1">
              <a:buFont typeface="+mj-lt"/>
              <a:buAutoNum type="arabicPeriod"/>
              <a:defRPr/>
            </a:pPr>
            <a:r>
              <a:rPr lang="fr-CH" sz="1200" b="1" dirty="0"/>
              <a:t>Impossibilité de supprimer l'erreur du fonctionnement humain</a:t>
            </a:r>
            <a:r>
              <a:rPr lang="fr-CH" sz="1200" dirty="0"/>
              <a:t> (« l'erreur est inséparable de l'intelligence humaine </a:t>
            </a:r>
            <a:r>
              <a:rPr lang="fr-CH" sz="1200" dirty="0" smtClean="0"/>
              <a:t>»)</a:t>
            </a:r>
          </a:p>
          <a:p>
            <a:pPr marL="590550" lvl="3" indent="-228600" eaLnBrk="1" hangingPunct="1">
              <a:buFont typeface="+mj-lt"/>
              <a:buAutoNum type="arabicPeriod"/>
              <a:defRPr/>
            </a:pPr>
            <a:r>
              <a:rPr lang="fr-CH" sz="1200" dirty="0"/>
              <a:t>Les éléments techniques </a:t>
            </a:r>
            <a:r>
              <a:rPr lang="fr-CH" sz="1200" dirty="0" smtClean="0"/>
              <a:t>(soumis à la loi de Murphy) sont gérés </a:t>
            </a:r>
            <a:r>
              <a:rPr lang="fr-CH" sz="1200" dirty="0"/>
              <a:t>par des </a:t>
            </a:r>
            <a:r>
              <a:rPr lang="fr-CH" sz="1200" dirty="0" smtClean="0"/>
              <a:t>humains, suivant </a:t>
            </a:r>
            <a:r>
              <a:rPr lang="fr-CH" sz="1200" dirty="0"/>
              <a:t>des processus </a:t>
            </a:r>
            <a:r>
              <a:rPr lang="fr-CH" sz="1200" dirty="0" smtClean="0"/>
              <a:t>organisationnels.</a:t>
            </a:r>
          </a:p>
          <a:p>
            <a:pPr lvl="3" eaLnBrk="1" hangingPunct="1">
              <a:buNone/>
              <a:defRPr/>
            </a:pPr>
            <a:endParaRPr lang="fr-FR" sz="1050" dirty="0"/>
          </a:p>
          <a:p>
            <a:pPr lvl="1" eaLnBrk="1" hangingPunct="1">
              <a:defRPr/>
            </a:pPr>
            <a:r>
              <a:rPr lang="fr-FR" sz="1600" b="1" dirty="0" smtClean="0"/>
              <a:t>Nécessité: </a:t>
            </a:r>
            <a:r>
              <a:rPr lang="fr-CH" sz="1600" b="1" dirty="0"/>
              <a:t>intégrer au système des mécanismes </a:t>
            </a:r>
            <a:r>
              <a:rPr lang="fr-CH" sz="1600" b="1" dirty="0" smtClean="0">
                <a:solidFill>
                  <a:schemeClr val="tx2">
                    <a:lumMod val="60000"/>
                    <a:lumOff val="40000"/>
                  </a:schemeClr>
                </a:solidFill>
              </a:rPr>
              <a:t>organisationnels</a:t>
            </a:r>
            <a:r>
              <a:rPr lang="fr-CH" sz="1600" b="1" dirty="0" smtClean="0"/>
              <a:t> de </a:t>
            </a:r>
            <a:r>
              <a:rPr lang="fr-CH" sz="1600" b="1" dirty="0"/>
              <a:t>lutte contre l'erreur</a:t>
            </a:r>
            <a:endParaRPr lang="fr-FR" sz="1600" b="1" dirty="0"/>
          </a:p>
          <a:p>
            <a:pPr marL="590550" lvl="3" indent="-228600" eaLnBrk="1" hangingPunct="1">
              <a:buFont typeface="+mj-lt"/>
              <a:buAutoNum type="arabicPeriod"/>
              <a:defRPr/>
            </a:pPr>
            <a:r>
              <a:rPr lang="fr-CH" sz="1200" dirty="0" smtClean="0"/>
              <a:t>Dépasser </a:t>
            </a:r>
            <a:r>
              <a:rPr lang="fr-CH" sz="1200" dirty="0"/>
              <a:t>le cadre de l'erreur humaine  </a:t>
            </a:r>
            <a:r>
              <a:rPr lang="fr-CH" sz="1200" dirty="0" smtClean="0"/>
              <a:t>et agir sur les </a:t>
            </a:r>
            <a:r>
              <a:rPr lang="fr-CH" sz="1200" dirty="0"/>
              <a:t>défaillances </a:t>
            </a:r>
            <a:r>
              <a:rPr lang="fr-CH" sz="1200" dirty="0" smtClean="0"/>
              <a:t>latentes en traquant les </a:t>
            </a:r>
            <a:r>
              <a:rPr lang="fr-CH" sz="1200" dirty="0"/>
              <a:t>défaillances </a:t>
            </a:r>
            <a:r>
              <a:rPr lang="fr-CH" sz="1200" dirty="0" smtClean="0"/>
              <a:t>organisationnelles.</a:t>
            </a:r>
            <a:endParaRPr lang="fr-CH" sz="1200" dirty="0"/>
          </a:p>
          <a:p>
            <a:pPr marL="590550" lvl="3" indent="-228600" eaLnBrk="1" hangingPunct="1">
              <a:buFont typeface="+mj-lt"/>
              <a:buAutoNum type="arabicPeriod"/>
              <a:defRPr/>
            </a:pPr>
            <a:r>
              <a:rPr lang="fr-CH" sz="1200" dirty="0" smtClean="0"/>
              <a:t>Contrôler les dérives par l'</a:t>
            </a:r>
            <a:r>
              <a:rPr lang="fr-CH" sz="1200" b="1" dirty="0" smtClean="0">
                <a:solidFill>
                  <a:schemeClr val="tx2">
                    <a:lumMod val="60000"/>
                    <a:lumOff val="40000"/>
                  </a:schemeClr>
                </a:solidFill>
              </a:rPr>
              <a:t>application </a:t>
            </a:r>
            <a:r>
              <a:rPr lang="fr-CH" sz="1200" b="1" dirty="0">
                <a:solidFill>
                  <a:schemeClr val="tx2">
                    <a:lumMod val="60000"/>
                    <a:lumOff val="40000"/>
                  </a:schemeClr>
                </a:solidFill>
              </a:rPr>
              <a:t>d'un processus </a:t>
            </a:r>
            <a:r>
              <a:rPr lang="fr-CH" sz="1200" b="1" dirty="0" smtClean="0">
                <a:solidFill>
                  <a:schemeClr val="tx2">
                    <a:lumMod val="60000"/>
                    <a:lumOff val="40000"/>
                  </a:schemeClr>
                </a:solidFill>
              </a:rPr>
              <a:t>continu</a:t>
            </a:r>
            <a:r>
              <a:rPr lang="fr-CH" sz="1200" dirty="0" smtClean="0"/>
              <a:t>.</a:t>
            </a:r>
            <a:endParaRPr lang="fr-CH" dirty="0"/>
          </a:p>
        </p:txBody>
      </p:sp>
      <p:sp>
        <p:nvSpPr>
          <p:cNvPr id="26" name="Explosion 1 25"/>
          <p:cNvSpPr/>
          <p:nvPr/>
        </p:nvSpPr>
        <p:spPr>
          <a:xfrm>
            <a:off x="107504" y="5589240"/>
            <a:ext cx="1152128"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Danger</a:t>
            </a:r>
            <a:endParaRPr lang="fr-CH" sz="1000" b="1" dirty="0">
              <a:solidFill>
                <a:schemeClr val="tx1"/>
              </a:solidFill>
            </a:endParaRPr>
          </a:p>
        </p:txBody>
      </p:sp>
      <p:sp>
        <p:nvSpPr>
          <p:cNvPr id="27" name="Explosion 1 26"/>
          <p:cNvSpPr/>
          <p:nvPr/>
        </p:nvSpPr>
        <p:spPr>
          <a:xfrm>
            <a:off x="7524328" y="5517232"/>
            <a:ext cx="1296144"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Accident?</a:t>
            </a:r>
            <a:endParaRPr lang="fr-CH" sz="1000" b="1" dirty="0">
              <a:solidFill>
                <a:schemeClr val="tx1"/>
              </a:solidFill>
            </a:endParaRPr>
          </a:p>
        </p:txBody>
      </p:sp>
      <p:sp>
        <p:nvSpPr>
          <p:cNvPr id="28" name="Rectangle 27"/>
          <p:cNvSpPr/>
          <p:nvPr/>
        </p:nvSpPr>
        <p:spPr>
          <a:xfrm>
            <a:off x="1619672"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humaines</a:t>
            </a:r>
          </a:p>
        </p:txBody>
      </p:sp>
      <p:sp>
        <p:nvSpPr>
          <p:cNvPr id="30" name="Rectangle 29"/>
          <p:cNvSpPr/>
          <p:nvPr/>
        </p:nvSpPr>
        <p:spPr>
          <a:xfrm>
            <a:off x="5436096"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techniques</a:t>
            </a:r>
          </a:p>
        </p:txBody>
      </p:sp>
      <p:cxnSp>
        <p:nvCxnSpPr>
          <p:cNvPr id="31" name="Straight Arrow Connector 30"/>
          <p:cNvCxnSpPr/>
          <p:nvPr/>
        </p:nvCxnSpPr>
        <p:spPr>
          <a:xfrm>
            <a:off x="4427984" y="551723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27584"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humaines</a:t>
            </a:r>
          </a:p>
        </p:txBody>
      </p:sp>
      <p:sp>
        <p:nvSpPr>
          <p:cNvPr id="33" name="Rectangle 32"/>
          <p:cNvSpPr/>
          <p:nvPr/>
        </p:nvSpPr>
        <p:spPr>
          <a:xfrm>
            <a:off x="3131840"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techniques</a:t>
            </a:r>
          </a:p>
        </p:txBody>
      </p:sp>
      <p:sp>
        <p:nvSpPr>
          <p:cNvPr id="34" name="Rectangle 33"/>
          <p:cNvSpPr/>
          <p:nvPr/>
        </p:nvSpPr>
        <p:spPr>
          <a:xfrm>
            <a:off x="5436096" y="1414284"/>
            <a:ext cx="2592288"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organisationnelles</a:t>
            </a:r>
          </a:p>
        </p:txBody>
      </p:sp>
      <p:grpSp>
        <p:nvGrpSpPr>
          <p:cNvPr id="41" name="Group 40"/>
          <p:cNvGrpSpPr/>
          <p:nvPr/>
        </p:nvGrpSpPr>
        <p:grpSpPr>
          <a:xfrm>
            <a:off x="1619672" y="5733256"/>
            <a:ext cx="5616624" cy="657944"/>
            <a:chOff x="1619672" y="5733256"/>
            <a:chExt cx="5616624" cy="657944"/>
          </a:xfrm>
        </p:grpSpPr>
        <p:sp>
          <p:nvSpPr>
            <p:cNvPr id="29" name="Rectangle 28"/>
            <p:cNvSpPr/>
            <p:nvPr/>
          </p:nvSpPr>
          <p:spPr>
            <a:xfrm>
              <a:off x="3585338" y="5733256"/>
              <a:ext cx="1656184" cy="646331"/>
            </a:xfrm>
            <a:prstGeom prst="rect">
              <a:avLst/>
            </a:prstGeom>
            <a:solidFill>
              <a:srgbClr val="FFFFCC"/>
            </a:solidFill>
            <a:ln w="3175">
              <a:solidFill>
                <a:schemeClr val="tx1"/>
              </a:solidFill>
            </a:ln>
          </p:spPr>
          <p:txBody>
            <a:bodyPr wrap="square">
              <a:spAutoFit/>
            </a:bodyPr>
            <a:lstStyle/>
            <a:p>
              <a:pPr algn="ctr"/>
              <a:r>
                <a:rPr lang="fr-CH" sz="1200" b="1" dirty="0" smtClean="0"/>
                <a:t>Mesures organisationnelles</a:t>
              </a:r>
              <a:br>
                <a:rPr lang="fr-CH" sz="1200" b="1" dirty="0" smtClean="0"/>
              </a:br>
              <a:endParaRPr lang="fr-CH" sz="1200" b="1" dirty="0" smtClean="0"/>
            </a:p>
          </p:txBody>
        </p:sp>
        <p:sp>
          <p:nvSpPr>
            <p:cNvPr id="40" name="Rectangle 39"/>
            <p:cNvSpPr/>
            <p:nvPr/>
          </p:nvSpPr>
          <p:spPr>
            <a:xfrm>
              <a:off x="1619672" y="6237312"/>
              <a:ext cx="5616624" cy="153888"/>
            </a:xfrm>
            <a:prstGeom prst="rect">
              <a:avLst/>
            </a:prstGeom>
            <a:solidFill>
              <a:srgbClr val="FFFFCC"/>
            </a:solidFill>
            <a:ln w="3175">
              <a:solidFill>
                <a:schemeClr val="tx1"/>
              </a:solidFill>
            </a:ln>
          </p:spPr>
          <p:txBody>
            <a:bodyPr wrap="square">
              <a:spAutoFit/>
            </a:bodyPr>
            <a:lstStyle/>
            <a:p>
              <a:pPr algn="ctr"/>
              <a:endParaRPr lang="fr-CH" sz="400" b="1" dirty="0" smtClean="0"/>
            </a:p>
          </p:txBody>
        </p:sp>
      </p:grpSp>
      <p:cxnSp>
        <p:nvCxnSpPr>
          <p:cNvPr id="43" name="Straight Connector 42"/>
          <p:cNvCxnSpPr/>
          <p:nvPr/>
        </p:nvCxnSpPr>
        <p:spPr>
          <a:xfrm>
            <a:off x="3597796" y="6237312"/>
            <a:ext cx="1628626" cy="0"/>
          </a:xfrm>
          <a:prstGeom prst="line">
            <a:avLst/>
          </a:prstGeom>
          <a:ln>
            <a:solidFill>
              <a:srgbClr val="FFFF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472"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Typologie des incidents de sécurité </a:t>
            </a:r>
            <a:r>
              <a:rPr lang="fr-CH" sz="1400" b="0" dirty="0" smtClean="0">
                <a:solidFill>
                  <a:srgbClr val="002776">
                    <a:lumMod val="60000"/>
                    <a:lumOff val="40000"/>
                  </a:srgbClr>
                </a:solidFill>
              </a:rPr>
              <a:t>(suite</a:t>
            </a:r>
            <a:r>
              <a:rPr lang="fr-CH" sz="1400" b="0" dirty="0">
                <a:solidFill>
                  <a:srgbClr val="002776">
                    <a:lumMod val="60000"/>
                    <a:lumOff val="40000"/>
                  </a:srgbClr>
                </a:solidFill>
              </a:rPr>
              <a:t>)</a:t>
            </a:r>
            <a:r>
              <a:rPr lang="fr-CH" sz="1800" dirty="0">
                <a:solidFill>
                  <a:srgbClr val="002776">
                    <a:lumMod val="60000"/>
                    <a:lumOff val="40000"/>
                  </a:srgbClr>
                </a:solidFill>
              </a:rPr>
              <a:t> </a:t>
            </a:r>
            <a:r>
              <a:rPr lang="fr-CH" sz="1200" b="0" dirty="0">
                <a:solidFill>
                  <a:prstClr val="black"/>
                </a:solidFill>
                <a:latin typeface="Calibri"/>
              </a:rPr>
              <a:t/>
            </a:r>
            <a:br>
              <a:rPr lang="fr-CH" sz="1200" b="0" dirty="0">
                <a:solidFill>
                  <a:prstClr val="black"/>
                </a:solidFill>
                <a:latin typeface="Calibri"/>
              </a:rPr>
            </a:b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0" lvl="1" defTabSz="913964" fontAlgn="base">
              <a:spcBef>
                <a:spcPct val="0"/>
              </a:spcBef>
              <a:spcAft>
                <a:spcPts val="269"/>
              </a:spcAft>
              <a:defRPr/>
            </a:pPr>
            <a:endParaRPr lang="fr-FR" sz="1400" dirty="0" smtClean="0">
              <a:solidFill>
                <a:srgbClr val="00B050"/>
              </a:solidFill>
            </a:endParaRPr>
          </a:p>
          <a:p>
            <a:pPr marL="0" lvl="1" defTabSz="913964" fontAlgn="base">
              <a:spcBef>
                <a:spcPct val="0"/>
              </a:spcBef>
              <a:spcAft>
                <a:spcPts val="269"/>
              </a:spcAft>
              <a:defRPr/>
            </a:pPr>
            <a:endParaRPr lang="fr-FR" sz="1400" dirty="0">
              <a:solidFill>
                <a:srgbClr val="00B050"/>
              </a:solidFill>
            </a:endParaRPr>
          </a:p>
          <a:p>
            <a:pPr marL="0" lvl="1" defTabSz="913964" fontAlgn="base">
              <a:spcBef>
                <a:spcPct val="0"/>
              </a:spcBef>
              <a:spcAft>
                <a:spcPts val="269"/>
              </a:spcAft>
              <a:defRPr/>
            </a:pPr>
            <a:r>
              <a:rPr lang="fr-FR" sz="1400" dirty="0" smtClean="0">
                <a:solidFill>
                  <a:srgbClr val="00B050"/>
                </a:solidFill>
              </a:rPr>
              <a:t>		</a:t>
            </a:r>
            <a:r>
              <a:rPr lang="fr-FR" sz="1200" b="1" u="sng" dirty="0" smtClean="0">
                <a:solidFill>
                  <a:srgbClr val="00B050"/>
                </a:solidFill>
              </a:rPr>
              <a:t>Nombre </a:t>
            </a:r>
            <a:r>
              <a:rPr lang="fr-FR" sz="1200" b="1" u="sng" dirty="0">
                <a:solidFill>
                  <a:srgbClr val="00B050"/>
                </a:solidFill>
              </a:rPr>
              <a:t>moyen d’incidents par entreprise concernée pour chaque type</a:t>
            </a:r>
            <a:endParaRPr kumimoji="0" lang="fr-FR" sz="1400" b="1" i="0" u="sng" strike="noStrike" kern="1200" cap="none" spc="0" normalizeH="0" baseline="0" noProof="0" dirty="0" smtClean="0">
              <a:ln>
                <a:noFill/>
              </a:ln>
              <a:solidFill>
                <a:srgbClr val="00B050"/>
              </a:solidFill>
              <a:effectLst/>
              <a:uLnTx/>
              <a:uFillTx/>
            </a:endParaRP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16530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8" name="Rectangle 7"/>
          <p:cNvSpPr/>
          <p:nvPr/>
        </p:nvSpPr>
        <p:spPr>
          <a:xfrm>
            <a:off x="404812" y="1613416"/>
            <a:ext cx="2691531" cy="276999"/>
          </a:xfrm>
          <a:prstGeom prst="rect">
            <a:avLst/>
          </a:prstGeom>
        </p:spPr>
        <p:txBody>
          <a:bodyPr wrap="square">
            <a:spAutoFit/>
          </a:bodyPr>
          <a:lstStyle/>
          <a:p>
            <a:pPr algn="ctr"/>
            <a:r>
              <a:rPr lang="fr-CH" sz="1200" b="1" u="sng" dirty="0" smtClean="0"/>
              <a:t>Si oui, combien d’incidents?</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978" y="1484784"/>
            <a:ext cx="4554366" cy="435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2"/>
          <p:cNvSpPr/>
          <p:nvPr/>
        </p:nvSpPr>
        <p:spPr>
          <a:xfrm>
            <a:off x="3275856" y="1484784"/>
            <a:ext cx="1080120" cy="26713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023828" y="2348880"/>
            <a:ext cx="1332148" cy="26713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20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496"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20"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lvl="5">
              <a:defRPr/>
            </a:pPr>
            <a:endParaRPr lang="fr-CH" sz="1600" dirty="0" smtClean="0"/>
          </a:p>
          <a:p>
            <a:pPr lvl="5">
              <a:defRPr/>
            </a:pPr>
            <a:r>
              <a:rPr lang="fr-CH" sz="1600" dirty="0" smtClean="0"/>
              <a:t>Thèmes (CLUSIF*):</a:t>
            </a:r>
            <a:br>
              <a:rPr lang="fr-CH" sz="1600" dirty="0" smtClean="0"/>
            </a:br>
            <a:r>
              <a:rPr lang="fr-CH" sz="1600" dirty="0" smtClean="0"/>
              <a:t>- la sécurité organisationnelle</a:t>
            </a:r>
            <a:br>
              <a:rPr lang="fr-CH" sz="1600" dirty="0" smtClean="0"/>
            </a:br>
            <a:r>
              <a:rPr lang="fr-CH" sz="1600" dirty="0" smtClean="0"/>
              <a:t>- la sécurité physique</a:t>
            </a:r>
            <a:br>
              <a:rPr lang="fr-CH" sz="1600" dirty="0" smtClean="0"/>
            </a:br>
            <a:r>
              <a:rPr lang="fr-CH" sz="1600" dirty="0" smtClean="0"/>
              <a:t>- la continuité de service</a:t>
            </a:r>
            <a:br>
              <a:rPr lang="fr-CH" sz="1600" dirty="0" smtClean="0"/>
            </a:br>
            <a:r>
              <a:rPr lang="fr-CH" sz="1600" dirty="0" smtClean="0"/>
              <a:t>- l'organisation informatique</a:t>
            </a:r>
            <a:br>
              <a:rPr lang="fr-CH" sz="1600" dirty="0" smtClean="0"/>
            </a:br>
            <a:r>
              <a:rPr lang="fr-CH" sz="1600" dirty="0" smtClean="0"/>
              <a:t>- la sécurité logique et l'exploitation</a:t>
            </a:r>
            <a:br>
              <a:rPr lang="fr-CH" sz="1600" dirty="0" smtClean="0"/>
            </a:br>
            <a:r>
              <a:rPr lang="fr-CH" sz="1600" dirty="0" smtClean="0"/>
              <a:t>- la sécurité des applications</a:t>
            </a:r>
          </a:p>
          <a:p>
            <a:pPr lvl="5">
              <a:defRPr/>
            </a:pPr>
            <a:endParaRPr lang="fr-CH" sz="1600" dirty="0" smtClean="0"/>
          </a:p>
          <a:p>
            <a:pPr lvl="5">
              <a:defRPr/>
            </a:pPr>
            <a:endParaRPr lang="fr-FR" sz="1600" dirty="0"/>
          </a:p>
        </p:txBody>
      </p:sp>
      <p:sp>
        <p:nvSpPr>
          <p:cNvPr id="11" name="Rectangle 10"/>
          <p:cNvSpPr/>
          <p:nvPr/>
        </p:nvSpPr>
        <p:spPr>
          <a:xfrm>
            <a:off x="1259632" y="5877272"/>
            <a:ext cx="2930610" cy="261610"/>
          </a:xfrm>
          <a:prstGeom prst="rect">
            <a:avLst/>
          </a:prstGeom>
        </p:spPr>
        <p:txBody>
          <a:bodyPr wrap="none">
            <a:spAutoFit/>
          </a:bodyPr>
          <a:lstStyle/>
          <a:p>
            <a:r>
              <a:rPr lang="fr-CH" sz="1100" dirty="0" smtClean="0">
                <a:solidFill>
                  <a:schemeClr val="accent1"/>
                </a:solidFill>
              </a:rPr>
              <a:t>*Club de la sécurité de l'information français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484784"/>
            <a:ext cx="6768752" cy="523220"/>
          </a:xfrm>
          <a:prstGeom prst="rect">
            <a:avLst/>
          </a:prstGeom>
        </p:spPr>
        <p:txBody>
          <a:bodyPr wrap="square">
            <a:spAutoFit/>
          </a:bodyPr>
          <a:lstStyle/>
          <a:p>
            <a:r>
              <a:rPr lang="fr-FR" sz="1400" b="1" dirty="0" smtClean="0">
                <a:solidFill>
                  <a:srgbClr val="00B050"/>
                </a:solidFill>
              </a:rPr>
              <a:t>La Politique de Sécurité de </a:t>
            </a:r>
            <a:r>
              <a:rPr lang="fr-FR" sz="1400" b="1" dirty="0" err="1" smtClean="0">
                <a:solidFill>
                  <a:srgbClr val="00B050"/>
                </a:solidFill>
              </a:rPr>
              <a:t>I'Information</a:t>
            </a:r>
            <a:r>
              <a:rPr lang="fr-FR" sz="1400" b="1" dirty="0" smtClean="0">
                <a:solidFill>
                  <a:srgbClr val="00B050"/>
                </a:solidFill>
              </a:rPr>
              <a:t> de votre entreprise s'appuie </a:t>
            </a:r>
            <a:r>
              <a:rPr lang="fr-FR" sz="1400" b="1" dirty="0" err="1" smtClean="0">
                <a:solidFill>
                  <a:srgbClr val="00B050"/>
                </a:solidFill>
              </a:rPr>
              <a:t>t-elle</a:t>
            </a:r>
            <a:r>
              <a:rPr lang="fr-FR" sz="1400" b="1" dirty="0" smtClean="0">
                <a:solidFill>
                  <a:srgbClr val="00B050"/>
                </a:solidFill>
              </a:rPr>
              <a:t> sur des référentiels de sécurité ? Si oui lequel ? (plusieurs réponses possibles)</a:t>
            </a:r>
            <a:endParaRPr lang="fr-CH" sz="1400" b="1" dirty="0" smtClean="0">
              <a:solidFill>
                <a:srgbClr val="00B050"/>
              </a:solidFill>
            </a:endParaRP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2012</a:t>
            </a:r>
            <a:endParaRPr lang="fr-CH" dirty="0"/>
          </a:p>
        </p:txBody>
      </p:sp>
      <p:sp>
        <p:nvSpPr>
          <p:cNvPr id="9" name="Rectangle 8"/>
          <p:cNvSpPr/>
          <p:nvPr/>
        </p:nvSpPr>
        <p:spPr>
          <a:xfrm>
            <a:off x="107504" y="4005064"/>
            <a:ext cx="2736304" cy="1384995"/>
          </a:xfrm>
          <a:prstGeom prst="rect">
            <a:avLst/>
          </a:prstGeom>
        </p:spPr>
        <p:txBody>
          <a:bodyPr wrap="square">
            <a:spAutoFit/>
          </a:bodyPr>
          <a:lstStyle/>
          <a:p>
            <a:r>
              <a:rPr lang="fr-CH" sz="1400" dirty="0" smtClean="0">
                <a:solidFill>
                  <a:schemeClr val="tx2"/>
                </a:solidFill>
              </a:rPr>
              <a:t>« </a:t>
            </a:r>
            <a:r>
              <a:rPr lang="fr-FR" sz="1400" dirty="0" smtClean="0">
                <a:solidFill>
                  <a:schemeClr val="tx2"/>
                </a:solidFill>
              </a:rPr>
              <a:t>Au global, on aboutit à une consolidation du paysage des référentiels, centré autour d’ISO 2700x et de référentiels internes, plus adaptés aux contextes des entreprises. </a:t>
            </a:r>
            <a:r>
              <a:rPr lang="fr-CH" sz="1400" dirty="0" smtClean="0">
                <a:solidFill>
                  <a:schemeClr val="tx2"/>
                </a:solidFill>
              </a:rPr>
              <a:t>»</a:t>
            </a:r>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275" y="2008004"/>
            <a:ext cx="5316201" cy="44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373217"/>
            <a:ext cx="1421631" cy="64807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1. Evaluation de l’existant («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endParaRPr lang="en-US" b="1" dirty="0">
              <a:solidFill>
                <a:srgbClr val="002060"/>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4684</Words>
  <Application>Microsoft Office PowerPoint</Application>
  <PresentationFormat>Affichage à l'écran (4:3)</PresentationFormat>
  <Paragraphs>1299</Paragraphs>
  <Slides>68</Slides>
  <Notes>45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68</vt:i4>
      </vt:variant>
    </vt:vector>
  </HeadingPairs>
  <TitlesOfParts>
    <vt:vector size="70" baseType="lpstr">
      <vt:lpstr>Theme</vt:lpstr>
      <vt:lpstr>Visio</vt:lpstr>
      <vt:lpstr>Module 2: Gestion de la sécurité du S.I.   </vt:lpstr>
      <vt:lpstr>Sommaire</vt:lpstr>
      <vt:lpstr>Présentation PowerPoint</vt:lpstr>
      <vt:lpstr>Introduction à la gestion de la sécurité du S.I.  Typologie des incidents de sécurité </vt:lpstr>
      <vt:lpstr>Introduction à la gestion de la sécurité du S.I.  Typologie des incidents de sécurité (suite)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(suite)  </vt:lpstr>
      <vt:lpstr>Mesures organisationnelles  Le RSSI (Responsable de la Sécurité des SI)  (suite)</vt:lpstr>
      <vt:lpstr>Mesures organisationnelles</vt:lpstr>
      <vt:lpstr>Mesures organisationnelles  Classification de l’information</vt:lpstr>
      <vt:lpstr>Mesures organisationnelles  Classification de l’information </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Organisation de la sécurité par processus  Typologie des défaillances</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keywords>EM Strasbourg - cours Sécurité des Systèmes d'information (2015)</cp:keywords>
  <cp:lastModifiedBy>JC</cp:lastModifiedBy>
  <cp:revision>101</cp:revision>
  <dcterms:created xsi:type="dcterms:W3CDTF">2013-07-29T11:26:08Z</dcterms:created>
  <dcterms:modified xsi:type="dcterms:W3CDTF">2015-09-10T19:25:39Z</dcterms:modified>
</cp:coreProperties>
</file>