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2" r:id="rId3"/>
    <p:sldId id="296" r:id="rId4"/>
    <p:sldId id="294" r:id="rId5"/>
    <p:sldId id="274" r:id="rId6"/>
    <p:sldId id="298" r:id="rId7"/>
    <p:sldId id="299" r:id="rId8"/>
    <p:sldId id="300" r:id="rId9"/>
    <p:sldId id="301" r:id="rId10"/>
    <p:sldId id="273" r:id="rId11"/>
    <p:sldId id="297" r:id="rId12"/>
    <p:sldId id="279" r:id="rId13"/>
    <p:sldId id="265" r:id="rId14"/>
    <p:sldId id="282" r:id="rId15"/>
    <p:sldId id="275" r:id="rId16"/>
    <p:sldId id="276" r:id="rId17"/>
    <p:sldId id="277" r:id="rId18"/>
    <p:sldId id="283" r:id="rId19"/>
    <p:sldId id="303" r:id="rId20"/>
    <p:sldId id="302" r:id="rId21"/>
    <p:sldId id="285" r:id="rId22"/>
    <p:sldId id="278" r:id="rId23"/>
    <p:sldId id="280" r:id="rId24"/>
    <p:sldId id="281" r:id="rId25"/>
    <p:sldId id="286" r:id="rId26"/>
    <p:sldId id="293" r:id="rId27"/>
    <p:sldId id="287" r:id="rId28"/>
    <p:sldId id="288" r:id="rId29"/>
    <p:sldId id="292" r:id="rId30"/>
    <p:sldId id="295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82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dirty="0" smtClean="0"/>
              <a:t>3 Octobre 2015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9DAC62-100A-4B76-B4D9-1B5F1897F0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smtClean="0"/>
              <a:t>14 septembre 2013</a:t>
            </a:r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BB4FC1-DC39-4932-854F-99E7E063488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334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 retenir: facteurs complémentaires -&gt; </a:t>
            </a:r>
            <a:r>
              <a:rPr lang="fr-FR" sz="1300" dirty="0" smtClean="0">
                <a:solidFill>
                  <a:srgbClr val="002776"/>
                </a:solidFill>
              </a:rPr>
              <a:t>plusieurs facteurs sont souvent impactés, à des degrés divers.</a:t>
            </a:r>
          </a:p>
          <a:p>
            <a:r>
              <a:rPr lang="fr-FR" sz="1300" dirty="0" smtClean="0">
                <a:solidFill>
                  <a:srgbClr val="002776"/>
                </a:solidFill>
              </a:rPr>
              <a:t>Dépend de la valeur de l’information.  Dépend des risques.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systèmes informatiques ne sont par nature</a:t>
            </a:r>
            <a:r>
              <a:rPr lang="fr-CH" baseline="0" dirty="0" smtClean="0"/>
              <a:t> pas fiables: virus -&gt; antivirus, intrusions -&gt; firewalls, etc.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activités techniques représentent seulement un aspect d'une démarche qui, pour réussir, se doit de couvrir les activités de l'entreprise dans son ensemble.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3" y="2886328"/>
            <a:ext cx="3996983" cy="1128762"/>
          </a:xfrm>
        </p:spPr>
        <p:txBody>
          <a:bodyPr/>
          <a:lstStyle>
            <a:lvl1pPr>
              <a:lnSpc>
                <a:spcPts val="2509"/>
              </a:lnSpc>
              <a:defRPr sz="25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>
            <a:lvl1pPr marL="0" indent="0">
              <a:lnSpc>
                <a:spcPts val="1994"/>
              </a:lnSpc>
              <a:defRPr b="1" smtClean="0"/>
            </a:lvl1pPr>
          </a:lstStyle>
          <a:p>
            <a:r>
              <a:rPr dirty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3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Fifth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97625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13964">
              <a:lnSpc>
                <a:spcPts val="1077"/>
              </a:lnSpc>
              <a:defRPr/>
            </a:pPr>
            <a:r>
              <a:rPr lang="en-US" sz="1000" dirty="0">
                <a:solidFill>
                  <a:srgbClr val="002776"/>
                </a:solidFill>
              </a:rPr>
              <a:t>© </a:t>
            </a:r>
            <a:r>
              <a:rPr lang="en-US" sz="1000" dirty="0" smtClean="0">
                <a:solidFill>
                  <a:srgbClr val="002776"/>
                </a:solidFill>
              </a:rPr>
              <a:t>2016</a:t>
            </a:r>
            <a:r>
              <a:rPr lang="en-US" sz="1000" baseline="0" dirty="0" smtClean="0">
                <a:solidFill>
                  <a:srgbClr val="002776"/>
                </a:solidFill>
              </a:rPr>
              <a:t> </a:t>
            </a:r>
            <a:r>
              <a:rPr lang="en-US" sz="1000" dirty="0" smtClean="0">
                <a:solidFill>
                  <a:srgbClr val="002776"/>
                </a:solidFill>
              </a:rPr>
              <a:t>Jean-Claude </a:t>
            </a:r>
            <a:r>
              <a:rPr lang="en-US" sz="1000" dirty="0">
                <a:solidFill>
                  <a:srgbClr val="002776"/>
                </a:solidFill>
              </a:rPr>
              <a:t>Héritier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35000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r>
              <a:rPr lang="fr-CH" sz="1000" dirty="0">
                <a:solidFill>
                  <a:srgbClr val="002776"/>
                </a:solidFill>
              </a:rPr>
              <a:t>Sécurité logique des S.I.</a:t>
            </a:r>
            <a:endParaRPr lang="en-US" sz="1000" dirty="0">
              <a:solidFill>
                <a:srgbClr val="00277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9738" y="6564313"/>
            <a:ext cx="234950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fld id="{A7D4F100-CE5F-4607-8B7A-A8604632981A}" type="slidenum">
              <a:rPr lang="en-US" sz="1050">
                <a:solidFill>
                  <a:srgbClr val="002776"/>
                </a:solidFill>
              </a:rPr>
              <a:pPr defTabSz="913964">
                <a:lnSpc>
                  <a:spcPts val="1077"/>
                </a:lnSpc>
                <a:defRPr/>
              </a:pPr>
              <a:t>‹N°›</a:t>
            </a:fld>
            <a:endParaRPr lang="en-US" sz="1050" dirty="0">
              <a:solidFill>
                <a:srgbClr val="00277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2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10002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820007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230009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64001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3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28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60363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41338" indent="-179388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11200" indent="-168275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 lang="en-GB" sz="16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02922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968061" indent="-165140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3236" indent="-155175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86953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02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007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09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1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013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16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18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021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blog/archives/2007/05/do_we_really_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/>
          </p:cNvSpPr>
          <p:nvPr>
            <p:ph type="ctrTitle"/>
          </p:nvPr>
        </p:nvSpPr>
        <p:spPr>
          <a:xfrm>
            <a:off x="1143000" y="2886075"/>
            <a:ext cx="4786313" cy="1128713"/>
          </a:xfrm>
        </p:spPr>
        <p:txBody>
          <a:bodyPr/>
          <a:lstStyle/>
          <a:p>
            <a:pPr>
              <a:lnSpc>
                <a:spcPts val="2513"/>
              </a:lnSpc>
            </a:pPr>
            <a:r>
              <a:rPr lang="fr-FR" dirty="0" smtClean="0"/>
              <a:t>Module 1: Introduction à la Sécurité des Systèmes d’Information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57188"/>
            <a:ext cx="2000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418304" cy="26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fr-FR" sz="1800" dirty="0" smtClean="0"/>
              <a:t>Octobre 2016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Contexte du S.I. aujourd’hui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052736"/>
            <a:ext cx="8423275" cy="5357589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La valeur de l’Information</a:t>
            </a:r>
          </a:p>
          <a:p>
            <a:pPr lvl="2" eaLnBrk="1" hangingPunct="1"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300" dirty="0" smtClean="0"/>
              <a:t/>
            </a:r>
            <a:br>
              <a:rPr lang="fr-FR" sz="300" dirty="0" smtClean="0"/>
            </a:br>
            <a:endParaRPr lang="fr-FR" sz="800" dirty="0" smtClean="0"/>
          </a:p>
          <a:p>
            <a:pPr lvl="1" eaLnBrk="1" hangingPunct="1">
              <a:defRPr/>
            </a:pPr>
            <a:r>
              <a:rPr lang="fr-FR" sz="1600" b="1" dirty="0"/>
              <a:t>De nouvelles technologies qui introduisent de nouvelles menaces</a:t>
            </a:r>
          </a:p>
          <a:p>
            <a:pPr lvl="3" eaLnBrk="1" hangingPunct="1">
              <a:defRPr/>
            </a:pPr>
            <a:r>
              <a:rPr lang="fr-FR" sz="1200" u="sng" dirty="0" smtClean="0"/>
              <a:t>externes</a:t>
            </a:r>
            <a:r>
              <a:rPr lang="fr-FR" sz="1200" dirty="0" smtClean="0"/>
              <a:t>: professionnalisation de la </a:t>
            </a:r>
            <a:r>
              <a:rPr lang="fr-FR" sz="1200" dirty="0" err="1" smtClean="0"/>
              <a:t>Cyber-criminalité</a:t>
            </a:r>
            <a:r>
              <a:rPr lang="fr-FR" sz="1200" dirty="0" smtClean="0"/>
              <a:t>, sophistication des malware…</a:t>
            </a:r>
          </a:p>
          <a:p>
            <a:pPr lvl="3" eaLnBrk="1" hangingPunct="1">
              <a:defRPr/>
            </a:pPr>
            <a:r>
              <a:rPr lang="fr-FR" sz="1200" u="sng" dirty="0"/>
              <a:t>i</a:t>
            </a:r>
            <a:r>
              <a:rPr lang="fr-FR" sz="1200" u="sng" dirty="0" smtClean="0"/>
              <a:t>nternes</a:t>
            </a:r>
            <a:r>
              <a:rPr lang="fr-FR" sz="1200" dirty="0" smtClean="0"/>
              <a:t>: vol d’informations, fraude, erreurs humaines...</a:t>
            </a:r>
          </a:p>
          <a:p>
            <a:pPr lvl="3" eaLnBrk="1" hangingPunct="1">
              <a:defRPr/>
            </a:pPr>
            <a:endParaRPr lang="fr-FR" sz="400" b="1" dirty="0" smtClean="0"/>
          </a:p>
          <a:p>
            <a:pPr lvl="3" eaLnBrk="1" hangingPunct="1">
              <a:defRPr/>
            </a:pPr>
            <a:endParaRPr lang="fr-FR" sz="100" b="1" dirty="0"/>
          </a:p>
          <a:p>
            <a:pPr lvl="1" eaLnBrk="1" hangingPunct="1">
              <a:defRPr/>
            </a:pPr>
            <a:r>
              <a:rPr lang="fr-FR" sz="1600" b="1" dirty="0" smtClean="0"/>
              <a:t>Des conséquences plus fortes</a:t>
            </a:r>
            <a:endParaRPr lang="fr-FR" sz="1600" b="1" dirty="0"/>
          </a:p>
          <a:p>
            <a:pPr lvl="3" eaLnBrk="1" hangingPunct="1">
              <a:buNone/>
              <a:defRPr/>
            </a:pP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949280"/>
            <a:ext cx="3456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  <a:cs typeface="Arial" pitchFamily="34" charset="0"/>
              </a:rPr>
              <a:t>La sécurité de l’Information n’est pas un problème « IT » mais un problème « Métier »</a:t>
            </a:r>
            <a:endParaRPr lang="fr-CH" sz="12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484784"/>
            <a:ext cx="23042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2776"/>
                </a:solidFill>
              </a:rPr>
              <a:t>« Société de l’Information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912" y="908720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2776"/>
                </a:solidFill>
              </a:rPr>
              <a:t>-&gt; Terminaux mobiles, utilisateurs nomades, BYOD, etc.</a:t>
            </a:r>
            <a:r>
              <a:rPr lang="fr-FR" sz="1200" b="1" dirty="0" smtClean="0">
                <a:solidFill>
                  <a:srgbClr val="002776"/>
                </a:solidFill>
              </a:rPr>
              <a:t> </a:t>
            </a:r>
            <a:br>
              <a:rPr lang="fr-FR" sz="1200" b="1" dirty="0" smtClean="0">
                <a:solidFill>
                  <a:srgbClr val="002776"/>
                </a:solidFill>
              </a:rPr>
            </a:br>
            <a:r>
              <a:rPr lang="fr-FR" sz="1200" b="1" dirty="0" smtClean="0">
                <a:solidFill>
                  <a:srgbClr val="002776"/>
                </a:solidFill>
              </a:rPr>
              <a:t>Interconnexion croissante, « monde de plus en plus connecté »</a:t>
            </a:r>
          </a:p>
          <a:p>
            <a:r>
              <a:rPr lang="fr-FR" sz="1200" dirty="0" smtClean="0">
                <a:solidFill>
                  <a:srgbClr val="002776"/>
                </a:solidFill>
              </a:rPr>
              <a:t/>
            </a:r>
            <a:br>
              <a:rPr lang="fr-FR" sz="1200" dirty="0" smtClean="0">
                <a:solidFill>
                  <a:srgbClr val="002776"/>
                </a:solidFill>
              </a:rPr>
            </a:br>
            <a:r>
              <a:rPr lang="fr-FR" sz="1200" dirty="0" smtClean="0">
                <a:solidFill>
                  <a:srgbClr val="002776"/>
                </a:solidFill>
              </a:rPr>
              <a:t> -&gt; Virtualisation, Cloud, applications web « riches », </a:t>
            </a:r>
            <a:r>
              <a:rPr lang="fr-FR" sz="1200" dirty="0" err="1" smtClean="0">
                <a:solidFill>
                  <a:srgbClr val="002776"/>
                </a:solidFill>
              </a:rPr>
              <a:t>etc</a:t>
            </a:r>
            <a:endParaRPr lang="fr-FR" sz="1200" b="1" dirty="0" smtClean="0">
              <a:solidFill>
                <a:srgbClr val="002776"/>
              </a:solidFill>
            </a:endParaRPr>
          </a:p>
          <a:p>
            <a:r>
              <a:rPr lang="fr-FR" sz="1200" b="1" dirty="0" smtClean="0">
                <a:solidFill>
                  <a:srgbClr val="002776"/>
                </a:solidFill>
              </a:rPr>
              <a:t>Intensification des technologies de l’information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5373216"/>
            <a:ext cx="3456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  <a:cs typeface="Arial" pitchFamily="34" charset="0"/>
              </a:rPr>
              <a:t>Assurer la sécurité de l’Information devient de plus en plus complexe.</a:t>
            </a:r>
            <a:endParaRPr lang="fr-CH" sz="1200" b="1" dirty="0">
              <a:solidFill>
                <a:srgbClr val="002776"/>
              </a:solidFill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76056" y="5445224"/>
            <a:ext cx="3672408" cy="1020812"/>
            <a:chOff x="4175956" y="3056260"/>
            <a:chExt cx="3672408" cy="102081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968616" y="3438144"/>
              <a:ext cx="2195672" cy="278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4175956" y="3056260"/>
              <a:ext cx="3672408" cy="1020812"/>
              <a:chOff x="4175956" y="3056260"/>
              <a:chExt cx="3672408" cy="1020812"/>
            </a:xfrm>
          </p:grpSpPr>
          <p:sp>
            <p:nvSpPr>
              <p:cNvPr id="20" name="Right Bracket 19"/>
              <p:cNvSpPr/>
              <p:nvPr/>
            </p:nvSpPr>
            <p:spPr>
              <a:xfrm rot="5400000">
                <a:off x="7020272" y="2492896"/>
                <a:ext cx="108012" cy="1548172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44208" y="3068960"/>
                <a:ext cx="1287760" cy="2160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fr-CH" sz="1000" b="1" dirty="0" smtClean="0">
                    <a:solidFill>
                      <a:srgbClr val="002776"/>
                    </a:solidFill>
                  </a:rPr>
                  <a:t>Opportunités </a:t>
                </a:r>
                <a:endParaRPr lang="fr-CH" sz="1200" b="1" dirty="0" smtClean="0">
                  <a:solidFill>
                    <a:srgbClr val="002776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995016" y="3573016"/>
                <a:ext cx="21602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10800000">
                <a:off x="6877400" y="3320416"/>
                <a:ext cx="504056" cy="45719"/>
              </a:xfrm>
              <a:prstGeom prst="trapezoid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175956" y="3056260"/>
                <a:ext cx="1548172" cy="585207"/>
                <a:chOff x="3491880" y="2996952"/>
                <a:chExt cx="1548172" cy="585207"/>
              </a:xfrm>
            </p:grpSpPr>
            <p:sp>
              <p:nvSpPr>
                <p:cNvPr id="21" name="Right Bracket 20"/>
                <p:cNvSpPr/>
                <p:nvPr/>
              </p:nvSpPr>
              <p:spPr>
                <a:xfrm rot="5400000">
                  <a:off x="4211960" y="2708920"/>
                  <a:ext cx="108012" cy="1548172"/>
                </a:xfrm>
                <a:prstGeom prst="rightBracket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635896" y="3284984"/>
                  <a:ext cx="1287760" cy="21602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fr-CH" sz="1000" b="1" dirty="0" smtClean="0">
                      <a:solidFill>
                        <a:srgbClr val="002776"/>
                      </a:solidFill>
                    </a:rPr>
                    <a:t>Menaces</a:t>
                  </a:r>
                  <a:endParaRPr lang="fr-CH" sz="1200" b="1" dirty="0" smtClean="0">
                    <a:solidFill>
                      <a:srgbClr val="002776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635896" y="2996952"/>
                  <a:ext cx="1287760" cy="21602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fr-CH" sz="1000" b="1" dirty="0" smtClean="0">
                      <a:solidFill>
                        <a:srgbClr val="002776"/>
                      </a:solidFill>
                    </a:rPr>
                    <a:t>Challenges</a:t>
                  </a:r>
                  <a:endParaRPr lang="fr-CH" sz="1200" b="1" dirty="0" smtClean="0">
                    <a:solidFill>
                      <a:srgbClr val="002776"/>
                    </a:solidFill>
                  </a:endParaRPr>
                </a:p>
              </p:txBody>
            </p:sp>
            <p:sp>
              <p:nvSpPr>
                <p:cNvPr id="30" name="Trapezoid 29"/>
                <p:cNvSpPr/>
                <p:nvPr/>
              </p:nvSpPr>
              <p:spPr>
                <a:xfrm rot="10800000">
                  <a:off x="4049656" y="3536440"/>
                  <a:ext cx="504056" cy="45719"/>
                </a:xfrm>
                <a:prstGeom prst="trapezoid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4980744" y="3645024"/>
                <a:ext cx="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7145238" y="3363342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83568" y="2071881"/>
            <a:ext cx="30243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  <a:cs typeface="Arial" pitchFamily="34" charset="0"/>
              </a:rPr>
              <a:t>Le système d’information – un actif en évolution et de plus en plus critique.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5576" y="3937107"/>
            <a:ext cx="1689886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defRPr/>
            </a:pPr>
            <a:r>
              <a:rPr lang="fr-FR" sz="12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Pertes financières</a:t>
            </a:r>
            <a:endParaRPr lang="fr-FR" sz="12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60328" y="3937107"/>
            <a:ext cx="198483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defRPr/>
            </a:pPr>
            <a:r>
              <a:rPr lang="fr-FR" sz="12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Risques de réputation</a:t>
            </a:r>
            <a:endParaRPr lang="fr-FR" sz="12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60032" y="3937107"/>
            <a:ext cx="2232248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defRPr/>
            </a:pPr>
            <a:r>
              <a:rPr lang="fr-FR" sz="12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Sanctions réglementaires</a:t>
            </a:r>
            <a:endParaRPr lang="fr-FR" sz="12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39552" y="4544552"/>
            <a:ext cx="8366935" cy="697286"/>
            <a:chOff x="614992" y="4211944"/>
            <a:chExt cx="8366935" cy="697286"/>
          </a:xfrm>
        </p:grpSpPr>
        <p:sp>
          <p:nvSpPr>
            <p:cNvPr id="53" name="Rectangle 52"/>
            <p:cNvSpPr/>
            <p:nvPr/>
          </p:nvSpPr>
          <p:spPr>
            <a:xfrm>
              <a:off x="1691680" y="4221088"/>
              <a:ext cx="1762021" cy="26161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100" b="1" dirty="0" smtClean="0">
                  <a:solidFill>
                    <a:srgbClr val="002776"/>
                  </a:solidFill>
                </a:rPr>
                <a:t>Gérer l’évolution du S.I.</a:t>
              </a:r>
              <a:endParaRPr lang="fr-CH" sz="1100" b="1" dirty="0" smtClean="0">
                <a:solidFill>
                  <a:srgbClr val="002776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57379" y="4221088"/>
              <a:ext cx="2218877" cy="26161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100" b="1" dirty="0" smtClean="0">
                  <a:solidFill>
                    <a:srgbClr val="002776"/>
                  </a:solidFill>
                </a:rPr>
                <a:t>Gérer les (nouvelles) menaces</a:t>
              </a:r>
              <a:endParaRPr lang="fr-CH" sz="1100" b="1" dirty="0" smtClean="0">
                <a:solidFill>
                  <a:srgbClr val="002776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14992" y="4211944"/>
              <a:ext cx="10567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smtClean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rPr>
                <a:t>Challenges:</a:t>
              </a:r>
              <a:endParaRPr lang="fr-CH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91680" y="4509120"/>
              <a:ext cx="2627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FR" sz="1000" b="1" dirty="0" smtClean="0">
                  <a:solidFill>
                    <a:srgbClr val="002776"/>
                  </a:solidFill>
                </a:rPr>
                <a:t> Alignement avec les besoins métier</a:t>
              </a:r>
            </a:p>
            <a:p>
              <a:pPr>
                <a:buFontTx/>
                <a:buChar char="-"/>
              </a:pPr>
              <a:r>
                <a:rPr lang="fr-FR" sz="1000" b="1" dirty="0" smtClean="0">
                  <a:solidFill>
                    <a:srgbClr val="002776"/>
                  </a:solidFill>
                </a:rPr>
                <a:t> Intégration des nouvelles technologies</a:t>
              </a:r>
              <a:endParaRPr lang="fr-CH" sz="1200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16016" y="4509120"/>
              <a:ext cx="42659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FR" sz="1000" b="1" dirty="0" smtClean="0">
                  <a:solidFill>
                    <a:srgbClr val="002776"/>
                  </a:solidFill>
                </a:rPr>
                <a:t> Accélération technologique / interactions = facteurs d’instabilité</a:t>
              </a:r>
            </a:p>
            <a:p>
              <a:pPr marL="0" lvl="2">
                <a:buFontTx/>
                <a:buChar char="-"/>
              </a:pPr>
              <a:r>
                <a:rPr lang="fr-FR" sz="1000" b="1" dirty="0" smtClean="0">
                  <a:solidFill>
                    <a:srgbClr val="002776"/>
                  </a:solidFill>
                </a:rPr>
                <a:t> </a:t>
              </a:r>
              <a:r>
                <a:rPr lang="fr-CH" sz="1000" b="1" dirty="0" smtClean="0">
                  <a:solidFill>
                    <a:srgbClr val="002776"/>
                  </a:solidFill>
                </a:rPr>
                <a:t>Anticiper et aligner les mesures de sécurité avec les menaces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7323569" y="4404587"/>
            <a:ext cx="1676867" cy="26161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rgbClr val="002776"/>
                </a:solidFill>
              </a:rPr>
              <a:t>Ressources limitées</a:t>
            </a:r>
            <a:endParaRPr lang="fr-CH" sz="1100" b="1" dirty="0" smtClean="0">
              <a:solidFill>
                <a:srgbClr val="002776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08304" y="3649075"/>
            <a:ext cx="1835696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rgbClr val="002776"/>
                </a:solidFill>
              </a:rPr>
              <a:t>- Organisation de la sécurité</a:t>
            </a:r>
          </a:p>
          <a:p>
            <a:r>
              <a:rPr lang="fr-FR" sz="1000" dirty="0" smtClean="0">
                <a:solidFill>
                  <a:srgbClr val="002776"/>
                </a:solidFill>
              </a:rPr>
              <a:t>- Solutions techniques.</a:t>
            </a:r>
          </a:p>
          <a:p>
            <a:r>
              <a:rPr lang="fr-CH" sz="1000" dirty="0" smtClean="0">
                <a:solidFill>
                  <a:srgbClr val="002776"/>
                </a:solidFill>
              </a:rPr>
              <a:t>- Expertise</a:t>
            </a:r>
          </a:p>
        </p:txBody>
      </p:sp>
      <p:sp>
        <p:nvSpPr>
          <p:cNvPr id="67" name="Down Arrow 66"/>
          <p:cNvSpPr/>
          <p:nvPr/>
        </p:nvSpPr>
        <p:spPr>
          <a:xfrm>
            <a:off x="8028384" y="4153131"/>
            <a:ext cx="216024" cy="28803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81" name="Group 80"/>
          <p:cNvGrpSpPr/>
          <p:nvPr/>
        </p:nvGrpSpPr>
        <p:grpSpPr>
          <a:xfrm>
            <a:off x="6948264" y="1412776"/>
            <a:ext cx="2016224" cy="1943055"/>
            <a:chOff x="6948264" y="1412776"/>
            <a:chExt cx="2016224" cy="1943055"/>
          </a:xfrm>
        </p:grpSpPr>
        <p:sp>
          <p:nvSpPr>
            <p:cNvPr id="68" name="Rectangle 67"/>
            <p:cNvSpPr/>
            <p:nvPr/>
          </p:nvSpPr>
          <p:spPr>
            <a:xfrm>
              <a:off x="7452320" y="2924944"/>
              <a:ext cx="15121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sz="1100" dirty="0" smtClean="0">
                  <a:solidFill>
                    <a:schemeClr val="tx2"/>
                  </a:solidFill>
                </a:rPr>
                <a:t>De multiples facteurs d’instabilité</a:t>
              </a:r>
            </a:p>
          </p:txBody>
        </p:sp>
        <p:cxnSp>
          <p:nvCxnSpPr>
            <p:cNvPr id="72" name="Elbow Connector 71"/>
            <p:cNvCxnSpPr/>
            <p:nvPr/>
          </p:nvCxnSpPr>
          <p:spPr>
            <a:xfrm rot="16200000" flipH="1">
              <a:off x="7776356" y="1952836"/>
              <a:ext cx="1368152" cy="288032"/>
            </a:xfrm>
            <a:prstGeom prst="bentConnector3">
              <a:avLst>
                <a:gd name="adj1" fmla="val 3206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>
            <a:xfrm rot="16200000" flipH="1">
              <a:off x="7488324" y="2024844"/>
              <a:ext cx="864096" cy="648072"/>
            </a:xfrm>
            <a:prstGeom prst="bentConnector3">
              <a:avLst>
                <a:gd name="adj1" fmla="val 96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endCxn id="68" idx="1"/>
            </p:cNvCxnSpPr>
            <p:nvPr/>
          </p:nvCxnSpPr>
          <p:spPr>
            <a:xfrm flipV="1">
              <a:off x="6948264" y="3140388"/>
              <a:ext cx="504056" cy="58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923928" y="2060848"/>
            <a:ext cx="36724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  <a:cs typeface="Arial" pitchFamily="34" charset="0"/>
              </a:rPr>
              <a:t>L’informatique: plus une fonction de support, mais un vecteur d’efficacité pour le Métier.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8" grpId="0" animBg="1"/>
      <p:bldP spid="49" grpId="0" animBg="1"/>
      <p:bldP spid="50" grpId="0" animBg="1"/>
      <p:bldP spid="51" grpId="0" animBg="1"/>
      <p:bldP spid="65" grpId="0" animBg="1"/>
      <p:bldP spid="66" grpId="0" animBg="1"/>
      <p:bldP spid="67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Contexte du S.I. aujourd’hui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3816423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/>
              <a:t>Dépendance des entreprises à </a:t>
            </a:r>
            <a:r>
              <a:rPr lang="fr-CH" sz="1600" b="1" dirty="0" smtClean="0"/>
              <a:t>l'informatique </a:t>
            </a:r>
            <a:br>
              <a:rPr lang="fr-CH" sz="1600" b="1" dirty="0" smtClean="0"/>
            </a:br>
            <a:r>
              <a:rPr lang="fr-FR" sz="1600" dirty="0" smtClean="0">
                <a:solidFill>
                  <a:srgbClr val="002776"/>
                </a:solidFill>
              </a:rPr>
              <a:t>(source: échantillon de 350 entreprises </a:t>
            </a:r>
            <a:r>
              <a:rPr lang="fr-FR" sz="1600" dirty="0">
                <a:solidFill>
                  <a:srgbClr val="002776"/>
                </a:solidFill>
              </a:rPr>
              <a:t>de plus de 200 salariés) 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4725144"/>
            <a:ext cx="4657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u="sng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fr-FR" sz="1200" b="1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200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CLUSIF – Rapport 2014</a:t>
            </a:r>
            <a:br>
              <a:rPr lang="fr-FR" sz="1200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dirty="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http://clusif.fr/content/uploads/2015/09/CLUSIF-Rapport-2014.pdf</a:t>
            </a:r>
            <a:endParaRPr lang="fr-CH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262299"/>
            <a:ext cx="79928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  <a:cs typeface="Arial" pitchFamily="34" charset="0"/>
              </a:rPr>
              <a:t>Selon le CLUSSIF, en 2014, «l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'informatique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est perçue comme stratégique par une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très large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majorité des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entreprises: </a:t>
            </a:r>
            <a:r>
              <a:rPr lang="fr-FR" sz="1200" b="1" u="sng" dirty="0" smtClean="0">
                <a:solidFill>
                  <a:srgbClr val="002776"/>
                </a:solidFill>
                <a:cs typeface="Arial" pitchFamily="34" charset="0"/>
              </a:rPr>
              <a:t>tous </a:t>
            </a:r>
            <a:r>
              <a:rPr lang="fr-FR" sz="1200" b="1" u="sng" dirty="0">
                <a:solidFill>
                  <a:srgbClr val="002776"/>
                </a:solidFill>
                <a:cs typeface="Arial" pitchFamily="34" charset="0"/>
              </a:rPr>
              <a:t>secteurs confondus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 et quelle que soit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leur taille, 77%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d'entre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elles jugent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lourde de conséquences une indisponibilité de moins de 24h de leurs outils informatiques (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avec un maximum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de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95% </a:t>
            </a:r>
            <a:r>
              <a:rPr lang="fr-FR" sz="1200" b="1" dirty="0">
                <a:solidFill>
                  <a:srgbClr val="002776"/>
                </a:solidFill>
                <a:cs typeface="Arial" pitchFamily="34" charset="0"/>
              </a:rPr>
              <a:t>pour le secteur de la </a:t>
            </a:r>
            <a:r>
              <a:rPr lang="fr-FR" sz="1200" b="1" dirty="0" smtClean="0">
                <a:solidFill>
                  <a:srgbClr val="002776"/>
                </a:solidFill>
                <a:cs typeface="Arial" pitchFamily="34" charset="0"/>
              </a:rPr>
              <a:t>Banque – Assurance) ».</a:t>
            </a:r>
            <a:endParaRPr lang="fr-CH" sz="1200" b="1" dirty="0">
              <a:solidFill>
                <a:srgbClr val="002776"/>
              </a:solidFill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24" y="1762124"/>
            <a:ext cx="7023343" cy="28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clé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4968552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/>
              <a:t>Sécurité de l’information: </a:t>
            </a:r>
            <a:r>
              <a:rPr lang="fr-CH" sz="1600" b="1" dirty="0" smtClean="0"/>
              <a:t/>
            </a:r>
            <a:br>
              <a:rPr lang="fr-CH" sz="1600" b="1" dirty="0" smtClean="0"/>
            </a:br>
            <a:r>
              <a:rPr lang="fr-CH" sz="1600" b="1" dirty="0" smtClean="0"/>
              <a:t>Les mesures de sécurité doivent répondre </a:t>
            </a:r>
            <a:r>
              <a:rPr lang="fr-CH" sz="1600" b="1" dirty="0"/>
              <a:t>aux besoins, missions et objectifs de </a:t>
            </a:r>
            <a:r>
              <a:rPr lang="fr-CH" sz="1600" b="1" dirty="0" smtClean="0"/>
              <a:t>l’Organisation. </a:t>
            </a:r>
          </a:p>
          <a:p>
            <a:pPr lvl="2" eaLnBrk="1" hangingPunct="1">
              <a:defRPr/>
            </a:pPr>
            <a:endParaRPr lang="fr-CH" sz="1200" b="1" dirty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Chaque Organisation a des caractéristiques spécifiques:</a:t>
            </a:r>
            <a:endParaRPr lang="fr-FR" sz="1600" b="1" dirty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Métier différents </a:t>
            </a:r>
            <a:r>
              <a:rPr lang="fr-FR" sz="1400" dirty="0" smtClean="0">
                <a:solidFill>
                  <a:srgbClr val="002776"/>
                </a:solidFill>
              </a:rPr>
              <a:t>(risque inhérent et </a:t>
            </a:r>
            <a:r>
              <a:rPr lang="fr-CH" sz="1400" dirty="0" smtClean="0">
                <a:solidFill>
                  <a:srgbClr val="002776"/>
                </a:solidFill>
              </a:rPr>
              <a:t>plus </a:t>
            </a:r>
            <a:r>
              <a:rPr lang="fr-CH" sz="1400" dirty="0">
                <a:solidFill>
                  <a:srgbClr val="002776"/>
                </a:solidFill>
              </a:rPr>
              <a:t>ou moins grande tolérance au risque)</a:t>
            </a:r>
            <a:endParaRPr lang="fr-FR" sz="1400" dirty="0">
              <a:solidFill>
                <a:srgbClr val="002776"/>
              </a:solidFill>
            </a:endParaRP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Techniques différents </a:t>
            </a:r>
            <a:r>
              <a:rPr lang="fr-FR" sz="1400" dirty="0" smtClean="0">
                <a:solidFill>
                  <a:srgbClr val="002776"/>
                </a:solidFill>
              </a:rPr>
              <a:t>(</a:t>
            </a:r>
            <a:r>
              <a:rPr lang="fr-CH" sz="1400" dirty="0" smtClean="0">
                <a:solidFill>
                  <a:srgbClr val="002776"/>
                </a:solidFill>
              </a:rPr>
              <a:t>S.I. plus ou moins homogène)</a:t>
            </a:r>
            <a:endParaRPr lang="fr-FR" dirty="0" smtClean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Capacités internes plus </a:t>
            </a:r>
            <a:r>
              <a:rPr lang="fr-FR" dirty="0"/>
              <a:t>ou moins </a:t>
            </a:r>
            <a:r>
              <a:rPr lang="fr-FR" dirty="0" smtClean="0"/>
              <a:t>importantes</a:t>
            </a:r>
            <a:r>
              <a:rPr lang="fr-FR" sz="1400" dirty="0">
                <a:solidFill>
                  <a:srgbClr val="002776"/>
                </a:solidFill>
              </a:rPr>
              <a:t> (budgets, compétences…).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Culture d’entreprise propre à chaque organisation </a:t>
            </a:r>
            <a:r>
              <a:rPr lang="fr-FR" sz="1400" dirty="0"/>
              <a:t>(notion de « </a:t>
            </a:r>
            <a:r>
              <a:rPr lang="en-GB" sz="1400" dirty="0"/>
              <a:t>risk appetite</a:t>
            </a:r>
            <a:r>
              <a:rPr lang="fr-FR" sz="1400" dirty="0"/>
              <a:t> »)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Caractéristiques des individus.</a:t>
            </a:r>
            <a:br>
              <a:rPr lang="fr-FR" dirty="0" smtClean="0"/>
            </a:br>
            <a:endParaRPr lang="fr-FR" sz="1200" b="1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Doit </a:t>
            </a:r>
            <a:r>
              <a:rPr lang="fr-FR" sz="1600" b="1" dirty="0"/>
              <a:t>être </a:t>
            </a:r>
            <a:r>
              <a:rPr lang="fr-FR" sz="1600" b="1" dirty="0" smtClean="0"/>
              <a:t>gérable</a:t>
            </a:r>
            <a:r>
              <a:rPr lang="fr-CH" sz="1600" b="1" dirty="0" smtClean="0"/>
              <a:t> par </a:t>
            </a:r>
            <a:r>
              <a:rPr lang="fr-CH" sz="1600" b="1" dirty="0"/>
              <a:t>les ressources disponibles </a:t>
            </a:r>
            <a:r>
              <a:rPr lang="fr-CH" sz="1400" dirty="0"/>
              <a:t>(moyens humains et techniques limités</a:t>
            </a:r>
            <a:r>
              <a:rPr lang="fr-CH" sz="1400" dirty="0" smtClean="0"/>
              <a:t>)</a:t>
            </a:r>
          </a:p>
          <a:p>
            <a:pPr lvl="3" eaLnBrk="1" hangingPunct="1">
              <a:buNone/>
              <a:tabLst>
                <a:tab pos="8123238" algn="l"/>
                <a:tab pos="8229600" algn="r"/>
              </a:tabLst>
              <a:defRPr/>
            </a:pPr>
            <a:r>
              <a:rPr lang="fr-CH" b="1" dirty="0" smtClean="0">
                <a:solidFill>
                  <a:srgbClr val="7030A0"/>
                </a:solidFill>
              </a:rPr>
              <a:t> (Le risque </a:t>
            </a:r>
            <a:r>
              <a:rPr lang="fr-CH" b="1" dirty="0">
                <a:solidFill>
                  <a:srgbClr val="7030A0"/>
                </a:solidFill>
              </a:rPr>
              <a:t>zéro n’existe </a:t>
            </a:r>
            <a:r>
              <a:rPr lang="fr-CH" b="1" dirty="0" smtClean="0">
                <a:solidFill>
                  <a:srgbClr val="7030A0"/>
                </a:solidFill>
              </a:rPr>
              <a:t>pas, </a:t>
            </a:r>
            <a:r>
              <a:rPr lang="fr-CH" dirty="0" smtClean="0"/>
              <a:t>ne peut que tendre vers  -&gt;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loi </a:t>
            </a:r>
            <a:r>
              <a:rPr lang="fr-CH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Murphy)</a:t>
            </a:r>
            <a:endParaRPr lang="fr-CH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endParaRPr lang="fr-CH" sz="1100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CH" sz="1600" b="1" dirty="0"/>
              <a:t>Doit être </a:t>
            </a:r>
            <a:r>
              <a:rPr lang="fr-CH" sz="1600" b="1" dirty="0" smtClean="0"/>
              <a:t>soutenable dans le temps </a:t>
            </a:r>
            <a:r>
              <a:rPr lang="fr-CH" sz="1400" dirty="0" smtClean="0"/>
              <a:t>(</a:t>
            </a:r>
            <a:r>
              <a:rPr lang="fr-CH" sz="1400" b="1" dirty="0" smtClean="0">
                <a:solidFill>
                  <a:srgbClr val="00B050"/>
                </a:solidFill>
              </a:rPr>
              <a:t>organisation par processus </a:t>
            </a:r>
            <a:r>
              <a:rPr lang="fr-CH" sz="1400" dirty="0" smtClean="0"/>
              <a:t>pour ne pas trop dépendre des individus)</a:t>
            </a:r>
            <a:endParaRPr lang="fr-CH" sz="1400" dirty="0"/>
          </a:p>
          <a:p>
            <a:pPr lvl="3" eaLnBrk="1" hangingPunct="1">
              <a:defRPr/>
            </a:pPr>
            <a:endParaRPr lang="fr-FR" sz="500" b="1" dirty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17232"/>
            <a:ext cx="84249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sz="1400" dirty="0" smtClean="0">
                <a:solidFill>
                  <a:schemeClr val="tx2"/>
                </a:solidFill>
              </a:rPr>
              <a:t>La sécurité de l’information doit donc être organisée avec des </a:t>
            </a:r>
            <a:r>
              <a:rPr lang="fr-CH" sz="1400" b="1" dirty="0" smtClean="0">
                <a:solidFill>
                  <a:schemeClr val="tx2"/>
                </a:solidFill>
              </a:rPr>
              <a:t>objectifs clairs</a:t>
            </a:r>
            <a:r>
              <a:rPr lang="fr-CH" sz="1400" dirty="0" smtClean="0">
                <a:solidFill>
                  <a:schemeClr val="tx2"/>
                </a:solidFill>
              </a:rPr>
              <a:t>, répondant à des </a:t>
            </a:r>
            <a:r>
              <a:rPr lang="fr-CH" sz="1400" b="1" dirty="0" smtClean="0">
                <a:solidFill>
                  <a:schemeClr val="tx2"/>
                </a:solidFill>
              </a:rPr>
              <a:t>risques identifiés et évalués</a:t>
            </a:r>
            <a:r>
              <a:rPr lang="fr-CH" sz="1400" dirty="0" smtClean="0">
                <a:solidFill>
                  <a:schemeClr val="tx2"/>
                </a:solidFill>
              </a:rPr>
              <a:t>, afin d’assurer une protection </a:t>
            </a:r>
            <a:r>
              <a:rPr lang="fr-CH" sz="1400" b="1" dirty="0" smtClean="0">
                <a:solidFill>
                  <a:schemeClr val="tx2"/>
                </a:solidFill>
              </a:rPr>
              <a:t>suffisante</a:t>
            </a:r>
            <a:r>
              <a:rPr lang="fr-CH" sz="1400" dirty="0" smtClean="0">
                <a:solidFill>
                  <a:schemeClr val="tx2"/>
                </a:solidFill>
              </a:rPr>
              <a:t> des </a:t>
            </a:r>
            <a:r>
              <a:rPr lang="fr-CH" sz="1400" b="1" dirty="0" smtClean="0">
                <a:solidFill>
                  <a:schemeClr val="tx2"/>
                </a:solidFill>
              </a:rPr>
              <a:t>actifs</a:t>
            </a:r>
            <a:r>
              <a:rPr lang="fr-CH" sz="1400" dirty="0" smtClean="0">
                <a:solidFill>
                  <a:schemeClr val="tx2"/>
                </a:solidFill>
              </a:rPr>
              <a:t>, qui soit </a:t>
            </a:r>
            <a:r>
              <a:rPr lang="fr-CH" sz="1400" b="1" dirty="0" smtClean="0">
                <a:solidFill>
                  <a:schemeClr val="tx2"/>
                </a:solidFill>
              </a:rPr>
              <a:t>pertinente en terme de ressources </a:t>
            </a:r>
            <a:r>
              <a:rPr lang="fr-CH" sz="1400" dirty="0" smtClean="0">
                <a:solidFill>
                  <a:schemeClr val="tx2"/>
                </a:solidFill>
              </a:rPr>
              <a:t>(« </a:t>
            </a:r>
            <a:r>
              <a:rPr lang="fr-CH" sz="1400" dirty="0" err="1" smtClean="0">
                <a:solidFill>
                  <a:schemeClr val="tx2"/>
                </a:solidFill>
              </a:rPr>
              <a:t>cost</a:t>
            </a:r>
            <a:r>
              <a:rPr lang="fr-CH" sz="1400" dirty="0" smtClean="0">
                <a:solidFill>
                  <a:schemeClr val="tx2"/>
                </a:solidFill>
              </a:rPr>
              <a:t> effective ») et </a:t>
            </a:r>
            <a:r>
              <a:rPr lang="fr-CH" sz="1400" b="1" dirty="0" smtClean="0">
                <a:solidFill>
                  <a:schemeClr val="tx2"/>
                </a:solidFill>
              </a:rPr>
              <a:t>soutenable</a:t>
            </a:r>
            <a:r>
              <a:rPr lang="fr-CH" sz="1400" dirty="0" smtClean="0">
                <a:solidFill>
                  <a:schemeClr val="tx2"/>
                </a:solidFill>
              </a:rPr>
              <a:t> dans le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415925" y="2849563"/>
            <a:ext cx="782848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>
                <a:solidFill>
                  <a:srgbClr val="002776"/>
                </a:solidFill>
                <a:cs typeface="Arial" charset="0"/>
              </a:rPr>
              <a:t>II) DEFINITIONS ET CONCEPTS </a:t>
            </a: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FONDAMENTAUX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Critères: C I D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Types de contrôles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le cycle de vie de l’information</a:t>
            </a:r>
            <a:endParaRPr lang="en-US" sz="25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Mesures techniques pour sécuriser le S.I. </a:t>
            </a:r>
            <a:r>
              <a:rPr sz="2000" dirty="0" smtClean="0"/>
              <a:t/>
            </a:r>
            <a:br>
              <a:rPr sz="2000" dirty="0" smtClean="0"/>
            </a:b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9914" y="1844824"/>
            <a:ext cx="925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I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trois critères fondamentaux assurant la sécurité de l’information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1560" y="1556792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Confidentialité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611560" y="2672916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Intégrité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1560" y="3789040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Disponibilité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2" y="155679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seuls les utilisateurs et/ou les systèmes autorisés peuvent accéder aux données protégées.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059832" y="256490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 ne peuvent être modifiées durant leur stockage ou leur transfert, et que seules des modifications autorisées peuvent être apportées aux données protégées.</a:t>
            </a:r>
            <a:endParaRPr lang="fr-CH" dirty="0"/>
          </a:p>
        </p:txBody>
      </p:sp>
      <p:sp>
        <p:nvSpPr>
          <p:cNvPr id="27" name="Rectangle 26"/>
          <p:cNvSpPr/>
          <p:nvPr/>
        </p:nvSpPr>
        <p:spPr>
          <a:xfrm>
            <a:off x="3059832" y="385233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systèmes et l’information sont disponibles en cas de besoin (protection contre les risques d’indisponibilité).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611560" y="4725144"/>
            <a:ext cx="82809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Chaque facteur assure une protection différente et complémentaire de l’information.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Ces trois facteurs doivent être maintenus de manière </a:t>
            </a:r>
            <a:r>
              <a:rPr lang="fr-FR" sz="1600" u="sng" dirty="0" smtClean="0">
                <a:solidFill>
                  <a:srgbClr val="002776"/>
                </a:solidFill>
              </a:rPr>
              <a:t>suffisante</a:t>
            </a:r>
            <a:r>
              <a:rPr lang="fr-FR" sz="1600" dirty="0" smtClean="0">
                <a:solidFill>
                  <a:srgbClr val="002776"/>
                </a:solidFill>
              </a:rPr>
              <a:t> pour garantir que l’information et les systèmes protégés peuvent être utilisés de manière fiable.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3568" y="2492896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560" y="3645024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</a:t>
            </a:r>
          </a:p>
          <a:p>
            <a:pPr lvl="2" eaLnBrk="1" hangingPunct="1">
              <a:buNone/>
              <a:defRPr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Des données sensibles sont transmises à un utilisateur externe par un canal non-chiffré (ex: HTTP, e-mail).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La base de données de l'application e-</a:t>
            </a:r>
            <a:r>
              <a:rPr lang="fr-CH" sz="1300" dirty="0" err="1" smtClean="0">
                <a:solidFill>
                  <a:schemeClr val="tx2"/>
                </a:solidFill>
              </a:rPr>
              <a:t>banking</a:t>
            </a:r>
            <a:r>
              <a:rPr lang="fr-CH" sz="1300" dirty="0" smtClean="0">
                <a:solidFill>
                  <a:schemeClr val="tx2"/>
                </a:solidFill>
              </a:rPr>
              <a:t> ainsi que les journaux transactionnels sont sauvegardés une fois par jour sur un support externe.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correctifs de sécurité ne sont pas installés régulièrement sur les serveurs et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mots de passe des comptes génériques utilisés pour administrer les serveurs de Production sont conservés dans un fichier Excel partagé entre les membres du service informatique.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aux clés USB sur leurs postes de travail mais en lecture-seule.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sans restriction (lecture et écriture) aux clés USB sur leurs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Toutes les données du serveur de Production, dont certaines données sont sensibles (ex: numéros de carte de crédits), sont répliquées chaque jour sur le serveur de Test.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sauvegardes des données sensibles sont conservées sur des supports non-chiffrés et transportées à l’extérieur chaque semaine par une société de sécurité spécialisée.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 plan de secours informatique n’a pas fait l’objet d’un test complet depuis 3 ans. Toutefois, aucun changement majeur n’a eu lieu depuis selon le responsable informatique.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119642"/>
            <a:ext cx="4572000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Identifier les critères de sécurité impactés (C, I, D?)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84369" y="980728"/>
          <a:ext cx="10682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6"/>
                <a:gridCol w="356096"/>
                <a:gridCol w="356096"/>
              </a:tblGrid>
              <a:tr h="425084"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D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7524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520" y="1994889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20" y="26369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520" y="363897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20" y="4038517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515209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520" y="579411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27784" y="6376972"/>
            <a:ext cx="2736304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Que retenir de ces exemples?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D’autres critères assurant la sécurité de l’information </a:t>
            </a:r>
            <a:r>
              <a:rPr lang="fr-FR" sz="1600" b="1" dirty="0" smtClean="0">
                <a:solidFill>
                  <a:srgbClr val="7030A0"/>
                </a:solidFill>
              </a:rPr>
              <a:t>(contexte transactionnel / </a:t>
            </a:r>
            <a:r>
              <a:rPr lang="fr-FR" sz="1600" b="1" dirty="0" err="1" smtClean="0">
                <a:solidFill>
                  <a:srgbClr val="7030A0"/>
                </a:solidFill>
              </a:rPr>
              <a:t>e-Business</a:t>
            </a:r>
            <a:r>
              <a:rPr lang="fr-FR" sz="1600" b="1" dirty="0" smtClean="0">
                <a:solidFill>
                  <a:srgbClr val="7030A0"/>
                </a:solidFill>
              </a:rPr>
              <a:t>)</a:t>
            </a: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1403648" y="2060848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Authenticité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1403648" y="3573016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Non-répudiation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5896" y="1847726"/>
            <a:ext cx="5112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données, transactions, communications et documents sont bien authentiques, et que chacun des intervenants est bien celui qu’il dit être.</a:t>
            </a:r>
            <a:endParaRPr lang="fr-FR" sz="1200" dirty="0" smtClean="0">
              <a:solidFill>
                <a:srgbClr val="00277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Utilise la technologie du certificat numérique.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635896" y="345396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Prouve pour une transaction que les données ont été envoyées par l’expéditeur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l'origine</a:t>
            </a:r>
            <a:r>
              <a:rPr lang="fr-FR" sz="1600" dirty="0" smtClean="0">
                <a:solidFill>
                  <a:srgbClr val="002776"/>
                </a:solidFill>
              </a:rPr>
              <a:t>) et reçues par leur destinataire 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l’arrivée</a:t>
            </a:r>
            <a:r>
              <a:rPr lang="fr-FR" sz="1600" dirty="0" smtClean="0">
                <a:solidFill>
                  <a:srgbClr val="002776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Utilise la technologie du certificat numérique.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</a:t>
            </a:r>
            <a:r>
              <a:rPr lang="fr-FR" sz="1200" b="1" dirty="0" smtClean="0">
                <a:solidFill>
                  <a:srgbClr val="002776"/>
                </a:solidFill>
              </a:rPr>
              <a:t>(option) </a:t>
            </a:r>
            <a:r>
              <a:rPr lang="fr-FR" sz="1200" dirty="0" smtClean="0">
                <a:solidFill>
                  <a:srgbClr val="002776"/>
                </a:solidFill>
              </a:rPr>
              <a:t>Possibilité de donner une </a:t>
            </a:r>
            <a:r>
              <a:rPr lang="fr-FR" sz="1200" u="sng" dirty="0" smtClean="0">
                <a:solidFill>
                  <a:srgbClr val="002776"/>
                </a:solidFill>
              </a:rPr>
              <a:t>valeur juridique</a:t>
            </a:r>
            <a:r>
              <a:rPr lang="fr-FR" sz="1200" dirty="0" smtClean="0">
                <a:solidFill>
                  <a:srgbClr val="002776"/>
                </a:solidFill>
              </a:rPr>
              <a:t> </a:t>
            </a:r>
            <a:r>
              <a:rPr lang="fr-CH" sz="1200" dirty="0" smtClean="0">
                <a:solidFill>
                  <a:srgbClr val="002776"/>
                </a:solidFill>
              </a:rPr>
              <a:t>à l'écrit électronique et à la signature électronique sous certaines conditions précises</a:t>
            </a:r>
            <a:r>
              <a:rPr lang="fr-FR" sz="1200" dirty="0" smtClean="0">
                <a:solidFill>
                  <a:srgbClr val="002776"/>
                </a:solidFill>
              </a:rPr>
              <a:t>.</a:t>
            </a:r>
            <a:endParaRPr lang="fr-CH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03648" y="3212976"/>
            <a:ext cx="698477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3528" y="2037328"/>
            <a:ext cx="792088" cy="2255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P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R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U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V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6125" y="2348880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Contrôles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C\AppData\Local\Microsoft\Windows\Temporary Internet Files\Content.IE5\KZRD8N9E\metodologia-coach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09984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122413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Ensemble des </a:t>
            </a:r>
            <a:r>
              <a:rPr lang="fr-CH" sz="1600" dirty="0">
                <a:solidFill>
                  <a:srgbClr val="002776"/>
                </a:solidFill>
              </a:rPr>
              <a:t>éléments </a:t>
            </a:r>
            <a:r>
              <a:rPr lang="fr-CH" sz="1600" u="sng" dirty="0" smtClean="0">
                <a:solidFill>
                  <a:srgbClr val="002776"/>
                </a:solidFill>
              </a:rPr>
              <a:t>humains</a:t>
            </a:r>
            <a:r>
              <a:rPr lang="fr-CH" sz="1600" dirty="0" smtClean="0">
                <a:solidFill>
                  <a:srgbClr val="002776"/>
                </a:solidFill>
              </a:rPr>
              <a:t>, </a:t>
            </a:r>
            <a:r>
              <a:rPr lang="fr-CH" sz="1600" u="sng" dirty="0" smtClean="0">
                <a:solidFill>
                  <a:srgbClr val="002776"/>
                </a:solidFill>
              </a:rPr>
              <a:t>organisationnels</a:t>
            </a:r>
            <a:r>
              <a:rPr lang="fr-CH" sz="1600" dirty="0" smtClean="0">
                <a:solidFill>
                  <a:srgbClr val="002776"/>
                </a:solidFill>
              </a:rPr>
              <a:t> </a:t>
            </a:r>
            <a:r>
              <a:rPr lang="fr-CH" sz="1600" dirty="0">
                <a:solidFill>
                  <a:srgbClr val="002776"/>
                </a:solidFill>
              </a:rPr>
              <a:t>et </a:t>
            </a:r>
            <a:r>
              <a:rPr lang="fr-CH" sz="1600" u="sng" dirty="0" smtClean="0">
                <a:solidFill>
                  <a:srgbClr val="002776"/>
                </a:solidFill>
              </a:rPr>
              <a:t>techniques</a:t>
            </a:r>
            <a:r>
              <a:rPr lang="fr-CH" sz="1600" dirty="0" smtClean="0">
                <a:solidFill>
                  <a:srgbClr val="002776"/>
                </a:solidFill>
              </a:rPr>
              <a:t> mis </a:t>
            </a:r>
            <a:r>
              <a:rPr lang="fr-CH" sz="1600" dirty="0">
                <a:solidFill>
                  <a:srgbClr val="002776"/>
                </a:solidFill>
              </a:rPr>
              <a:t>en place pour </a:t>
            </a:r>
            <a:r>
              <a:rPr lang="fr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réduire les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risques.</a:t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1844824"/>
            <a:ext cx="77136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People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1844824"/>
            <a:ext cx="88197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Process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117320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Technology</a:t>
            </a:r>
            <a:endParaRPr lang="en-GB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31840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27984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40152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440595" y="2636912"/>
            <a:ext cx="2283533" cy="2232248"/>
          </a:xfrm>
          <a:prstGeom prst="ellipse">
            <a:avLst/>
          </a:prstGeom>
          <a:solidFill>
            <a:schemeClr val="accent2">
              <a:alpha val="16863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Technology</a:t>
            </a:r>
          </a:p>
        </p:txBody>
      </p:sp>
      <p:sp>
        <p:nvSpPr>
          <p:cNvPr id="22" name="Ellipse 21"/>
          <p:cNvSpPr/>
          <p:nvPr/>
        </p:nvSpPr>
        <p:spPr>
          <a:xfrm>
            <a:off x="4355976" y="3861048"/>
            <a:ext cx="2283533" cy="2232248"/>
          </a:xfrm>
          <a:prstGeom prst="ellipse">
            <a:avLst/>
          </a:prstGeom>
          <a:solidFill>
            <a:schemeClr val="tx2">
              <a:lumMod val="40000"/>
              <a:lumOff val="60000"/>
              <a:alpha val="21961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2594376" y="3861048"/>
            <a:ext cx="2283533" cy="2232248"/>
          </a:xfrm>
          <a:prstGeom prst="ellipse">
            <a:avLst/>
          </a:prstGeom>
          <a:solidFill>
            <a:srgbClr val="FF3300">
              <a:alpha val="16863"/>
            </a:srgb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2708920"/>
            <a:ext cx="3096344" cy="2691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marL="895350"/>
            <a:r>
              <a:rPr lang="fr-FR" dirty="0"/>
              <a:t>Organisation formalisée</a:t>
            </a:r>
          </a:p>
          <a:p>
            <a:pPr marL="895350"/>
            <a:r>
              <a:rPr lang="fr-FR" dirty="0"/>
              <a:t>Procédures et Standards pour la sécurité du S.I. </a:t>
            </a:r>
            <a:r>
              <a:rPr lang="fr-FR" dirty="0"/>
              <a:t>assurant un fonctionnement homogène dans le </a:t>
            </a:r>
            <a:r>
              <a:rPr lang="fr-FR" dirty="0" smtClean="0"/>
              <a:t>temps.</a:t>
            </a:r>
            <a:br>
              <a:rPr lang="fr-FR" dirty="0" smtClean="0"/>
            </a:br>
            <a:r>
              <a:rPr lang="fr-FR" sz="1050" b="1" i="1" dirty="0" smtClean="0"/>
              <a:t>(réduire la dépendance </a:t>
            </a:r>
            <a:r>
              <a:rPr lang="fr-FR" sz="1050" b="1" i="1" smtClean="0"/>
              <a:t>envers quelques individus</a:t>
            </a:r>
            <a:r>
              <a:rPr lang="fr-FR" sz="1050" b="1" i="1" dirty="0" smtClean="0"/>
              <a:t>)</a:t>
            </a:r>
            <a:endParaRPr lang="fr-FR" b="1" i="1" dirty="0" smtClean="0"/>
          </a:p>
          <a:p>
            <a:pPr marL="895350"/>
            <a:r>
              <a:rPr lang="fr-FR" dirty="0" smtClean="0"/>
              <a:t>Classification des données de l’entreprise.</a:t>
            </a:r>
          </a:p>
          <a:p>
            <a:pPr marL="895350"/>
            <a:r>
              <a:rPr lang="fr-FR" dirty="0" smtClean="0"/>
              <a:t>Gestion standardisée des accès, des incidents, des configurations et des changements.</a:t>
            </a:r>
            <a:endParaRPr lang="fr-FR" dirty="0"/>
          </a:p>
          <a:p>
            <a:pPr marL="895350"/>
            <a:r>
              <a:rPr lang="fr-FR" dirty="0" smtClean="0"/>
              <a:t>Analyse des risques.</a:t>
            </a:r>
          </a:p>
          <a:p>
            <a:pPr marL="895350"/>
            <a:r>
              <a:rPr lang="fr-FR" dirty="0" smtClean="0"/>
              <a:t>Organisation alignée sur référentiels (p. ex. ISO27001)</a:t>
            </a:r>
            <a:endParaRPr lang="fr-FR" dirty="0"/>
          </a:p>
          <a:p>
            <a:pPr marL="895350"/>
            <a:r>
              <a:rPr lang="fr-FR" dirty="0"/>
              <a:t>Suivi </a:t>
            </a:r>
            <a:r>
              <a:rPr lang="fr-FR" dirty="0" smtClean="0"/>
              <a:t>de l’exécution et Audits de </a:t>
            </a:r>
            <a:r>
              <a:rPr lang="fr-FR" dirty="0"/>
              <a:t>la </a:t>
            </a:r>
            <a:r>
              <a:rPr lang="fr-FR" dirty="0" smtClean="0"/>
              <a:t>sécurité du S.I.</a:t>
            </a:r>
            <a:endParaRPr lang="fr-FR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420888"/>
            <a:ext cx="3096344" cy="1493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Utilisation de technologies appropriées et maîtrisées.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Capacité et performance du S.I. en ligne avec besoins Métier.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Mise à jour des équipements et logiciels lorsque nécessaire.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Enregistrement et surveillance des évènements de sécurité.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504" y="4293095"/>
            <a:ext cx="2952328" cy="2232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1000125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</a:lstStyle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Recrutement de collaborateurs expérimentés ou ayant du </a:t>
            </a:r>
            <a:r>
              <a:rPr lang="fr-FR" dirty="0" smtClean="0"/>
              <a:t>potentiel.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Vérification des antécédents avant embauche si besoin.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Formation </a:t>
            </a:r>
            <a:r>
              <a:rPr lang="fr-FR" dirty="0"/>
              <a:t>et sensibilisation des </a:t>
            </a:r>
            <a:r>
              <a:rPr lang="fr-FR" dirty="0" smtClean="0"/>
              <a:t>employés.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Communication </a:t>
            </a:r>
            <a:r>
              <a:rPr lang="fr-FR" dirty="0"/>
              <a:t>claire des rôles et </a:t>
            </a:r>
            <a:r>
              <a:rPr lang="fr-FR" dirty="0" smtClean="0"/>
              <a:t>responsabilités.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Support </a:t>
            </a:r>
            <a:r>
              <a:rPr lang="fr-FR" dirty="0"/>
              <a:t>de la Direction </a:t>
            </a:r>
            <a:r>
              <a:rPr lang="fr-FR" dirty="0" smtClean="0"/>
              <a:t>Générale.</a:t>
            </a: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pic>
        <p:nvPicPr>
          <p:cNvPr id="2052" name="Picture 4" descr="C:\Users\JC\AppData\Local\Microsoft\Windows\Temporary Internet Files\Content.IE5\UEPZHNID\768px-Peopl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147323"/>
            <a:ext cx="801958" cy="8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C\AppData\Local\Microsoft\Windows\Temporary Internet Files\Content.IE5\UEPZHNID\technolo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885479" cy="6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6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0"/>
          <p:cNvSpPr>
            <a:spLocks/>
          </p:cNvSpPr>
          <p:nvPr/>
        </p:nvSpPr>
        <p:spPr bwMode="auto">
          <a:xfrm>
            <a:off x="415925" y="2849563"/>
            <a:ext cx="4727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2776"/>
                </a:solidFill>
                <a:cs typeface="Arial" charset="0"/>
              </a:rPr>
              <a:t>I) INTRODUCTION GENERALE</a:t>
            </a: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87667" cy="525658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2111"/>
              </p:ext>
            </p:extLst>
          </p:nvPr>
        </p:nvGraphicFramePr>
        <p:xfrm>
          <a:off x="683568" y="1711960"/>
          <a:ext cx="74888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800200"/>
                <a:gridCol w="1728192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People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Process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Technology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Résultat</a:t>
                      </a:r>
                      <a:r>
                        <a:rPr lang="fr-FR" sz="1200" b="1" baseline="0" dirty="0" smtClean="0"/>
                        <a:t> prévisible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21866"/>
              </p:ext>
            </p:extLst>
          </p:nvPr>
        </p:nvGraphicFramePr>
        <p:xfrm>
          <a:off x="683568" y="209665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Succès du contrôle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21278"/>
              </p:ext>
            </p:extLst>
          </p:nvPr>
        </p:nvGraphicFramePr>
        <p:xfrm>
          <a:off x="683568" y="2519560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Adoption faible du contrôle (ou contournement)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49974"/>
              </p:ext>
            </p:extLst>
          </p:nvPr>
        </p:nvGraphicFramePr>
        <p:xfrm>
          <a:off x="683568" y="29984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Fonctionnement opérationnel  inconsistant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710"/>
              </p:ext>
            </p:extLst>
          </p:nvPr>
        </p:nvGraphicFramePr>
        <p:xfrm>
          <a:off x="673456" y="34556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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Difficulté à exécuter le contrôle à grande échelle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82907"/>
              </p:ext>
            </p:extLst>
          </p:nvPr>
        </p:nvGraphicFramePr>
        <p:xfrm>
          <a:off x="692506" y="3887712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Outil de contrôle </a:t>
                      </a:r>
                      <a:r>
                        <a:rPr lang="fr-FR" sz="1200" baseline="0" dirty="0" smtClean="0"/>
                        <a:t>acquis mais non-intégré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68872"/>
              </p:ext>
            </p:extLst>
          </p:nvPr>
        </p:nvGraphicFramePr>
        <p:xfrm>
          <a:off x="692506" y="4375760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Efforts inutiles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8642"/>
              </p:ext>
            </p:extLst>
          </p:nvPr>
        </p:nvGraphicFramePr>
        <p:xfrm>
          <a:off x="692506" y="4858112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Incapacité à exécuter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84889"/>
              </p:ext>
            </p:extLst>
          </p:nvPr>
        </p:nvGraphicFramePr>
        <p:xfrm>
          <a:off x="692506" y="533701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Absence de défenses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Rectangle 5"/>
          <p:cNvSpPr txBox="1">
            <a:spLocks/>
          </p:cNvSpPr>
          <p:nvPr/>
        </p:nvSpPr>
        <p:spPr bwMode="auto">
          <a:xfrm>
            <a:off x="404813" y="1124745"/>
            <a:ext cx="848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•"/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sz="2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913964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‒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79388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1200" indent="-168275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‒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2922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68061" indent="-165140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3236" indent="-155175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86953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 smtClean="0"/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200" dirty="0" smtClean="0"/>
              <a:t>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13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2016224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/>
              <a:t>Objectif </a:t>
            </a:r>
            <a:r>
              <a:rPr lang="fr-CH" sz="1600" b="1" dirty="0"/>
              <a:t>du contrôle interne IT: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les risques pour obtenir </a:t>
            </a:r>
            <a:r>
              <a:rPr lang="fr-CH" dirty="0"/>
              <a:t>une assurance </a:t>
            </a:r>
            <a:r>
              <a:rPr lang="fr-CH" b="1" i="1" dirty="0">
                <a:solidFill>
                  <a:srgbClr val="00B050"/>
                </a:solidFill>
              </a:rPr>
              <a:t>raisonnable</a:t>
            </a:r>
            <a:r>
              <a:rPr lang="fr-CH" dirty="0">
                <a:solidFill>
                  <a:srgbClr val="00B050"/>
                </a:solidFill>
              </a:rPr>
              <a:t> </a:t>
            </a:r>
            <a:r>
              <a:rPr lang="fr-CH" dirty="0"/>
              <a:t>que les </a:t>
            </a:r>
            <a:r>
              <a:rPr lang="fr-CH" b="1" dirty="0"/>
              <a:t>objectifs Métier </a:t>
            </a:r>
            <a:r>
              <a:rPr lang="fr-CH" dirty="0"/>
              <a:t>de l’Entreprise seront </a:t>
            </a:r>
            <a:r>
              <a:rPr lang="fr-CH" dirty="0" smtClean="0"/>
              <a:t>atteints.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</a:t>
            </a:r>
            <a:r>
              <a:rPr lang="fr-CH" dirty="0"/>
              <a:t>les risques par des mesures: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Préventives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Détectives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Correctives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r>
              <a:rPr lang="fr-CH" sz="1600" b="1" dirty="0" smtClean="0"/>
              <a:t>Objectifs et activités de contrôle:</a:t>
            </a:r>
            <a:endParaRPr lang="fr-CH" sz="1600" b="1" dirty="0"/>
          </a:p>
          <a:p>
            <a:pPr marL="0" lvl="1" indent="0" eaLnBrk="1" hangingPunct="1">
              <a:buNone/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4638" y="3518669"/>
            <a:ext cx="8716962" cy="2551113"/>
            <a:chOff x="274638" y="4022725"/>
            <a:chExt cx="8716962" cy="2551113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74638" y="5080000"/>
              <a:ext cx="1431925" cy="600075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Risque</a:t>
              </a:r>
              <a:br>
                <a:rPr lang="fr-FR" sz="1400" b="1" dirty="0" smtClean="0">
                  <a:solidFill>
                    <a:schemeClr val="bg1"/>
                  </a:solidFill>
                </a:rPr>
              </a:br>
              <a:r>
                <a:rPr lang="fr-FR" sz="1400" b="1" dirty="0" smtClean="0">
                  <a:solidFill>
                    <a:schemeClr val="bg1"/>
                  </a:solidFill>
                </a:rPr>
                <a:t>(inhérent)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78075" y="5070475"/>
              <a:ext cx="1390650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Objectif de contrôle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21200" y="41449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1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21200" y="5070475"/>
              <a:ext cx="1673225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2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11675" y="59737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3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819275" y="5140325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8863991">
              <a:off x="3911601" y="452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3902075" y="5151438"/>
              <a:ext cx="508000" cy="446087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728648">
              <a:off x="3902075" y="579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191250" y="4981575"/>
              <a:ext cx="109537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GB" dirty="0">
                  <a:solidFill>
                    <a:schemeClr val="tx2"/>
                  </a:solidFill>
                </a:rPr>
                <a:t>(Auto)</a:t>
              </a:r>
            </a:p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(Manuel)</a:t>
              </a:r>
            </a:p>
          </p:txBody>
        </p:sp>
        <p:sp>
          <p:nvSpPr>
            <p:cNvPr id="38" name="Right Brace 15"/>
            <p:cNvSpPr>
              <a:spLocks/>
            </p:cNvSpPr>
            <p:nvPr/>
          </p:nvSpPr>
          <p:spPr bwMode="auto">
            <a:xfrm>
              <a:off x="7164288" y="4022725"/>
              <a:ext cx="252512" cy="2430611"/>
            </a:xfrm>
            <a:prstGeom prst="rightBrace">
              <a:avLst>
                <a:gd name="adj1" fmla="val 8365"/>
                <a:gd name="adj2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446963" y="5019675"/>
              <a:ext cx="1544637" cy="598488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Risque résiduel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10300" y="2708920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Evaluation </a:t>
            </a:r>
            <a:r>
              <a:rPr lang="fr-FR" altLang="en-GB" sz="1200" dirty="0" smtClean="0">
                <a:solidFill>
                  <a:schemeClr val="tx2"/>
                </a:solidFill>
              </a:rPr>
              <a:t>(périodique)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des </a:t>
            </a:r>
            <a:r>
              <a:rPr lang="fr-FR" altLang="en-GB" sz="1200" dirty="0" smtClean="0">
                <a:solidFill>
                  <a:schemeClr val="tx2"/>
                </a:solidFill>
              </a:rPr>
              <a:t>contrôles</a:t>
            </a:r>
            <a:endParaRPr lang="fr-CH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08304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58651" y="2341329"/>
            <a:ext cx="1497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Activités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(complémentaires)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qui constituent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le contrôle et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réduisent le risque</a:t>
            </a:r>
            <a:endParaRPr lang="fr-CH" sz="1200" dirty="0"/>
          </a:p>
        </p:txBody>
      </p:sp>
      <p:cxnSp>
        <p:nvCxnSpPr>
          <p:cNvPr id="29" name="Straight Arrow Connector 43"/>
          <p:cNvCxnSpPr/>
          <p:nvPr/>
        </p:nvCxnSpPr>
        <p:spPr>
          <a:xfrm>
            <a:off x="5376737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différents types de contrôles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6613" y="1717675"/>
          <a:ext cx="7858180" cy="401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90389"/>
                <a:gridCol w="3367791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Catégories de contrôle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Types de contrôles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122"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Dissuasif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Décourage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122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Préventif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Evite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Administratif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Politiques et procédures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fr-FR" sz="16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Détectif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Identifie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Technique (logique)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Mots de passe, contrôles antivirus, </a:t>
                      </a:r>
                      <a:r>
                        <a:rPr lang="fr-FR" sz="1400" dirty="0" err="1" smtClean="0">
                          <a:solidFill>
                            <a:schemeClr val="tx2"/>
                          </a:solidFill>
                        </a:rPr>
                        <a:t>etc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093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Correctif</a:t>
                      </a:r>
                      <a:r>
                        <a:rPr lang="fr-FR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Remédie à l’incident / limites les dommages</a:t>
                      </a:r>
                      <a:br>
                        <a:rPr lang="fr-FR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Restaure les contrôles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Physique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Alarmes, vidéosurveillance, </a:t>
                      </a:r>
                      <a:r>
                        <a:rPr lang="fr-FR" sz="1400" dirty="0" err="1" smtClean="0">
                          <a:solidFill>
                            <a:schemeClr val="tx2"/>
                          </a:solidFill>
                        </a:rPr>
                        <a:t>etc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Compensatif</a:t>
                      </a: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Contrôle alternatif (ex : supervision)</a:t>
                      </a:r>
                      <a:endParaRPr lang="en-US" sz="14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505"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Recouvrement</a:t>
                      </a: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Restaure la</a:t>
                      </a:r>
                      <a:r>
                        <a:rPr lang="fr-FR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situation initiale (DRP / BCP)</a:t>
                      </a:r>
                      <a:endParaRPr lang="en-US" sz="14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eft Brace 6"/>
          <p:cNvSpPr>
            <a:spLocks/>
          </p:cNvSpPr>
          <p:nvPr/>
        </p:nvSpPr>
        <p:spPr bwMode="auto">
          <a:xfrm>
            <a:off x="619125" y="2643188"/>
            <a:ext cx="274638" cy="1920875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5400000">
            <a:off x="7938" y="3486150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ISACA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de contrôles</a:t>
            </a:r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4788" y="2235200"/>
          <a:ext cx="8786876" cy="3437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11"/>
                <a:gridCol w="1367525"/>
                <a:gridCol w="1255268"/>
                <a:gridCol w="1255268"/>
                <a:gridCol w="1336913"/>
                <a:gridCol w="1173623"/>
                <a:gridCol w="1255268"/>
              </a:tblGrid>
              <a:tr h="560174">
                <a:tc>
                  <a:txBody>
                    <a:bodyPr/>
                    <a:lstStyle/>
                    <a:p>
                      <a:pPr algn="ctr"/>
                      <a:endParaRPr lang="fr-FR" sz="1200" b="1" noProof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Dissuasif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Préventif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Détectif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Correctif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Compensatif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Recouvre-ment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</a:tr>
              <a:tr h="10137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Adminis-tratif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Politique de sécurité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Procédure de gestion des utilisateurs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Revue des rapports d’exception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Licenciement / 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Supervision, rotations de personnel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Plan de secours informatique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7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Message d’avertissement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Mots de passe, IPS, surf control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IDS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Fermeture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de session, isolation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 videosurveil-lance, traçabilité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Sauvegardes des données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4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Panneau « Attention au chien »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Clôture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d’enceinte, vitres fumées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Videosurveil-lance, détecteurs de mouvement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Extincteur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Défense échelonnée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solidFill>
                            <a:schemeClr val="accent1"/>
                          </a:solidFill>
                        </a:rPr>
                        <a:t>Reconstruction</a:t>
                      </a:r>
                      <a:endParaRPr lang="fr-FR" sz="12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Left Brace 10"/>
          <p:cNvSpPr>
            <a:spLocks/>
          </p:cNvSpPr>
          <p:nvPr/>
        </p:nvSpPr>
        <p:spPr bwMode="auto">
          <a:xfrm rot="5400000" flipV="1">
            <a:off x="4510881" y="223044"/>
            <a:ext cx="233363" cy="3648075"/>
          </a:xfrm>
          <a:prstGeom prst="leftBrace">
            <a:avLst>
              <a:gd name="adj1" fmla="val 8323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3538" y="16494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GB">
                <a:solidFill>
                  <a:schemeClr val="tx2"/>
                </a:solidFill>
              </a:rPr>
              <a:t>ISACA</a:t>
            </a:r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11760" y="1988840"/>
            <a:ext cx="4680520" cy="3168352"/>
            <a:chOff x="1763688" y="1988840"/>
            <a:chExt cx="5472608" cy="3744416"/>
          </a:xfrm>
        </p:grpSpPr>
        <p:sp>
          <p:nvSpPr>
            <p:cNvPr id="9" name="Rectangle 8"/>
            <p:cNvSpPr/>
            <p:nvPr/>
          </p:nvSpPr>
          <p:spPr>
            <a:xfrm>
              <a:off x="1763688" y="4869160"/>
              <a:ext cx="5400600" cy="86409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/>
                <a:t>Services IT</a:t>
              </a:r>
              <a:br>
                <a:rPr lang="fr-CH" sz="1400" b="1" dirty="0" smtClean="0"/>
              </a:br>
              <a:r>
                <a:rPr lang="fr-CH" sz="1100" b="1" dirty="0" smtClean="0"/>
                <a:t>(systèmes d’exploitation, données, télécom, Continuité, réseaux)</a:t>
              </a:r>
              <a:endParaRPr lang="fr-CH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688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(Service Comptable et Financier)</a:t>
              </a:r>
              <a:endParaRPr lang="fr-CH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(Fabrication)</a:t>
              </a:r>
              <a:endParaRPr lang="fr-CH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(Logistique)</a:t>
              </a:r>
              <a:endParaRPr lang="fr-CH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2201" y="4293096"/>
              <a:ext cx="600145" cy="363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b="1" dirty="0" smtClean="0"/>
                <a:t>Etc.</a:t>
              </a:r>
              <a:endParaRPr lang="fr-CH" sz="1400" dirty="0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1763688" y="1988840"/>
              <a:ext cx="5472608" cy="720080"/>
            </a:xfrm>
            <a:prstGeom prst="trapezoi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Direction générale</a:t>
              </a:r>
              <a:endParaRPr lang="fr-CH" sz="14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23728" y="14847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b="1" u="sng" dirty="0" smtClean="0">
                <a:solidFill>
                  <a:srgbClr val="002776"/>
                </a:solidFill>
              </a:rPr>
              <a:t>Eléments de contrôle communs à une organisation</a:t>
            </a:r>
            <a:endParaRPr lang="fr-CH" sz="1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1650155"/>
            <a:ext cx="1944216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au niveau de l’entité: </a:t>
            </a:r>
            <a:r>
              <a:rPr lang="fr-CH" sz="1200" dirty="0" smtClean="0">
                <a:solidFill>
                  <a:srgbClr val="002776"/>
                </a:solidFill>
              </a:rPr>
              <a:t>définissent  les grandes lignes et la culture de l’Organisation.</a:t>
            </a:r>
          </a:p>
          <a:p>
            <a:endParaRPr lang="fr-CH" sz="12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Stratégie d’entreprise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Politique de sécurité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Procédures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Evaluation des risques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Formation du personnel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Assurance qualité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Audit Interne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2051720" y="1916832"/>
            <a:ext cx="1440160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5301208"/>
            <a:ext cx="6984776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généraux informatiques: </a:t>
            </a:r>
            <a:r>
              <a:rPr lang="fr-CH" sz="1200" dirty="0" smtClean="0">
                <a:solidFill>
                  <a:srgbClr val="002776"/>
                </a:solidFill>
              </a:rPr>
              <a:t>incorporés au sein des services IT. Assurent qu’une infrastructure et des services informatiques </a:t>
            </a:r>
            <a:r>
              <a:rPr lang="fr-CH" sz="1200" u="sng" dirty="0" smtClean="0">
                <a:solidFill>
                  <a:srgbClr val="002776"/>
                </a:solidFill>
              </a:rPr>
              <a:t>fiables</a:t>
            </a:r>
            <a:r>
              <a:rPr lang="fr-CH" sz="1200" dirty="0" smtClean="0">
                <a:solidFill>
                  <a:srgbClr val="002776"/>
                </a:solidFill>
              </a:rPr>
              <a:t> supportent les contrôles applicatifs.</a:t>
            </a:r>
          </a:p>
          <a:p>
            <a:endParaRPr lang="fr-CH" sz="7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Développement de nouveaux programmes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Gestion des accès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594928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Exploitation des environnements IT</a:t>
            </a: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1691680" y="4653136"/>
            <a:ext cx="936104" cy="648072"/>
          </a:xfrm>
          <a:prstGeom prst="bentConnector3">
            <a:avLst>
              <a:gd name="adj1" fmla="val 11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4288" y="2132856"/>
            <a:ext cx="1872208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applicatifs: </a:t>
            </a:r>
            <a:r>
              <a:rPr lang="fr-CH" sz="1200" dirty="0" smtClean="0">
                <a:solidFill>
                  <a:srgbClr val="002776"/>
                </a:solidFill>
              </a:rPr>
              <a:t>définissent  les grandes lignes et la culture de l’Organisation.</a:t>
            </a:r>
          </a:p>
          <a:p>
            <a:endParaRPr lang="fr-CH" sz="12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Exhaustivité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Précision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Autorisation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Ségrégation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Validité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Correction des erreurs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etc.</a:t>
            </a:r>
          </a:p>
        </p:txBody>
      </p:sp>
      <p:cxnSp>
        <p:nvCxnSpPr>
          <p:cNvPr id="37" name="Elbow Connector 36"/>
          <p:cNvCxnSpPr/>
          <p:nvPr/>
        </p:nvCxnSpPr>
        <p:spPr>
          <a:xfrm rot="10800000" flipV="1">
            <a:off x="6156176" y="2852936"/>
            <a:ext cx="1008112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43808" y="6453336"/>
            <a:ext cx="3063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u="sng" dirty="0" smtClean="0">
                <a:solidFill>
                  <a:srgbClr val="002776"/>
                </a:solidFill>
              </a:rPr>
              <a:t>Source</a:t>
            </a:r>
            <a:r>
              <a:rPr lang="fr-CH" sz="900" dirty="0" smtClean="0">
                <a:solidFill>
                  <a:srgbClr val="002776"/>
                </a:solidFill>
              </a:rPr>
              <a:t>: ITGC – IT control objectives for </a:t>
            </a:r>
            <a:r>
              <a:rPr lang="fr-CH" sz="900" dirty="0" err="1" smtClean="0">
                <a:solidFill>
                  <a:srgbClr val="002776"/>
                </a:solidFill>
              </a:rPr>
              <a:t>Sarbanes</a:t>
            </a:r>
            <a:r>
              <a:rPr lang="fr-CH" sz="900" dirty="0" smtClean="0">
                <a:solidFill>
                  <a:srgbClr val="002776"/>
                </a:solidFill>
              </a:rPr>
              <a:t>-Oxley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Méthodes d’évaluation des contrôles: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continu par équipes opérationnelles  </a:t>
            </a:r>
            <a:r>
              <a:rPr lang="fr-FR" sz="1400" dirty="0" smtClean="0">
                <a:solidFill>
                  <a:srgbClr val="002776"/>
                </a:solidFill>
              </a:rPr>
              <a:t>(ex: contrôle intégré au processus)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périodique indépendant </a:t>
            </a:r>
            <a:r>
              <a:rPr lang="fr-FR" sz="1400" dirty="0" smtClean="0">
                <a:solidFill>
                  <a:srgbClr val="002776"/>
                </a:solidFill>
              </a:rPr>
              <a:t>(ex: audit)</a:t>
            </a:r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r>
              <a:rPr lang="fr-FR" sz="1600" b="1" dirty="0" smtClean="0"/>
              <a:t>L’évaluation des contrôles</a:t>
            </a: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/>
              <a:t>Types </a:t>
            </a:r>
            <a:r>
              <a:rPr lang="fr-FR" sz="1600" b="1" dirty="0" smtClean="0"/>
              <a:t>d’évaluations et assurance:</a:t>
            </a:r>
            <a:endParaRPr lang="fr-FR" sz="1600" b="1" dirty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187624" y="4581128"/>
            <a:ext cx="5112568" cy="1736576"/>
            <a:chOff x="2339752" y="4869160"/>
            <a:chExt cx="5112568" cy="173657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339752" y="6597352"/>
              <a:ext cx="511256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11760" y="6237312"/>
              <a:ext cx="990977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Entretiens</a:t>
              </a:r>
              <a:endParaRPr lang="fr-CH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3808" y="5949280"/>
              <a:ext cx="1080120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Observation</a:t>
              </a:r>
              <a:endParaRPr lang="fr-CH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11960" y="5301208"/>
              <a:ext cx="1224136" cy="6001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Inspection / revue de paramétrage</a:t>
              </a:r>
              <a:endParaRPr lang="fr-CH" sz="1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6136" y="4869160"/>
              <a:ext cx="1080120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-calcul / 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éxécution</a:t>
              </a:r>
              <a:endParaRPr lang="fr-FR" sz="1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339752" y="4869160"/>
              <a:ext cx="8384" cy="17365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076056" y="6309320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Temps / effort</a:t>
            </a:r>
            <a:endParaRPr lang="fr-CH" sz="12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588772" y="4919328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Assurance</a:t>
            </a:r>
            <a:endParaRPr lang="fr-CH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03648" y="2348880"/>
            <a:ext cx="5544616" cy="1675348"/>
            <a:chOff x="899592" y="1412776"/>
            <a:chExt cx="5544616" cy="1675348"/>
          </a:xfrm>
        </p:grpSpPr>
        <p:sp>
          <p:nvSpPr>
            <p:cNvPr id="6" name="Rectangle 5"/>
            <p:cNvSpPr/>
            <p:nvPr/>
          </p:nvSpPr>
          <p:spPr>
            <a:xfrm>
              <a:off x="899592" y="1484784"/>
              <a:ext cx="248657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182223" lvl="1" indent="-182223" algn="ctr" defTabSz="913964" fontAlgn="base">
                <a:spcBef>
                  <a:spcPct val="0"/>
                </a:spcBef>
                <a:spcAft>
                  <a:spcPts val="269"/>
                </a:spcAft>
                <a:defRPr/>
              </a:pPr>
              <a:r>
                <a:rPr lang="fr-FR" sz="1600" b="1" dirty="0" smtClean="0">
                  <a:solidFill>
                    <a:srgbClr val="002776"/>
                  </a:solidFill>
                </a:rPr>
                <a:t>Conception du contrôle</a:t>
              </a:r>
              <a:br>
                <a:rPr lang="fr-FR" sz="1600" b="1" dirty="0" smtClean="0">
                  <a:solidFill>
                    <a:srgbClr val="002776"/>
                  </a:solidFill>
                </a:rPr>
              </a:br>
              <a:r>
                <a:rPr lang="fr-FR" sz="1100" dirty="0" smtClean="0">
                  <a:solidFill>
                    <a:srgbClr val="002776"/>
                  </a:solidFill>
                </a:rPr>
                <a:t>(« Design »)</a:t>
              </a:r>
              <a:endParaRPr lang="fr-FR" sz="1600" dirty="0" smtClean="0">
                <a:solidFill>
                  <a:srgbClr val="002776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99592" y="1412776"/>
              <a:ext cx="5544616" cy="1675348"/>
              <a:chOff x="899592" y="1412776"/>
              <a:chExt cx="5544616" cy="16753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99592" y="2564904"/>
                <a:ext cx="336823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182223" lvl="1" indent="-182223" algn="ctr" defTabSz="913964" fontAlgn="base">
                  <a:spcBef>
                    <a:spcPct val="0"/>
                  </a:spcBef>
                  <a:spcAft>
                    <a:spcPts val="269"/>
                  </a:spcAft>
                  <a:defRPr/>
                </a:pPr>
                <a:r>
                  <a:rPr lang="fr-FR" sz="1600" b="1" dirty="0" smtClean="0">
                    <a:solidFill>
                      <a:srgbClr val="002776"/>
                    </a:solidFill>
                  </a:rPr>
                  <a:t>Application effective du contrôle</a:t>
                </a:r>
                <a:br>
                  <a:rPr lang="fr-FR" sz="1600" b="1" dirty="0" smtClean="0">
                    <a:solidFill>
                      <a:srgbClr val="002776"/>
                    </a:solidFill>
                  </a:rPr>
                </a:br>
                <a:r>
                  <a:rPr lang="fr-FR" sz="1200" dirty="0" smtClean="0">
                    <a:solidFill>
                      <a:srgbClr val="002776"/>
                    </a:solidFill>
                  </a:rPr>
                  <a:t>(« operating </a:t>
                </a:r>
                <a:r>
                  <a:rPr lang="fr-FR" sz="1200" dirty="0" err="1" smtClean="0">
                    <a:solidFill>
                      <a:srgbClr val="002776"/>
                    </a:solidFill>
                  </a:rPr>
                  <a:t>effectiveness</a:t>
                </a:r>
                <a:r>
                  <a:rPr lang="fr-FR" sz="1200" dirty="0" smtClean="0">
                    <a:solidFill>
                      <a:srgbClr val="002776"/>
                    </a:solidFill>
                  </a:rPr>
                  <a:t> »)</a:t>
                </a:r>
                <a:endParaRPr lang="fr-FR" sz="1600" dirty="0" smtClean="0">
                  <a:solidFill>
                    <a:srgbClr val="002776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051720" y="2060848"/>
                <a:ext cx="432048" cy="360040"/>
                <a:chOff x="2195736" y="2636912"/>
                <a:chExt cx="432048" cy="36004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95736" y="2636912"/>
                  <a:ext cx="432048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214024" y="2682632"/>
                  <a:ext cx="396262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/>
                    <a:t>OK</a:t>
                  </a:r>
                  <a:endParaRPr lang="fr-CH" sz="3200" b="1" dirty="0"/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2051720" y="198884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851920" y="1484784"/>
                <a:ext cx="864096" cy="360040"/>
                <a:chOff x="1907704" y="2636912"/>
                <a:chExt cx="864096" cy="36004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907704" y="2636912"/>
                  <a:ext cx="864096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79712" y="2682632"/>
                  <a:ext cx="75693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>
                      <a:solidFill>
                        <a:srgbClr val="FF0000"/>
                      </a:solidFill>
                    </a:rPr>
                    <a:t>Non -OK</a:t>
                  </a:r>
                  <a:endParaRPr lang="fr-CH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3419872" y="1772816"/>
                <a:ext cx="19442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364088" y="1412776"/>
                <a:ext cx="1080120" cy="7200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00" b="1" dirty="0" smtClean="0">
                    <a:solidFill>
                      <a:srgbClr val="002776"/>
                    </a:solidFill>
                  </a:rPr>
                  <a:t>Correction et réévaluation du design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2205067" y="5967942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002776"/>
                </a:solidFill>
              </a:rPr>
              <a:t>(ou questionnaires)</a:t>
            </a:r>
            <a:endParaRPr lang="fr-CH" sz="1200" dirty="0"/>
          </a:p>
        </p:txBody>
      </p:sp>
      <p:sp>
        <p:nvSpPr>
          <p:cNvPr id="27" name="Rectangle 26"/>
          <p:cNvSpPr/>
          <p:nvPr/>
        </p:nvSpPr>
        <p:spPr>
          <a:xfrm>
            <a:off x="510581" y="249289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1</a:t>
            </a:r>
            <a:endParaRPr lang="fr-CH" u="sng" dirty="0"/>
          </a:p>
        </p:txBody>
      </p:sp>
      <p:sp>
        <p:nvSpPr>
          <p:cNvPr id="32" name="Rectangle 31"/>
          <p:cNvSpPr/>
          <p:nvPr/>
        </p:nvSpPr>
        <p:spPr>
          <a:xfrm>
            <a:off x="539552" y="357301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2</a:t>
            </a:r>
            <a:endParaRPr lang="fr-CH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matrice d’évaluation des contrôles:</a:t>
            </a:r>
            <a:endParaRPr lang="fr-FR" sz="1600" b="1" dirty="0"/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67544" y="1628800"/>
          <a:ext cx="6324873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91"/>
                <a:gridCol w="2108291"/>
                <a:gridCol w="2108291"/>
              </a:tblGrid>
              <a:tr h="374659"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Comment le contrôle est-il conçu?</a:t>
                      </a:r>
                      <a:b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fr-CH" sz="1600" b="1" kern="1200" dirty="0" smtClean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Comment le contrôle est-il formalisé?</a:t>
                      </a:r>
                      <a:endParaRPr lang="fr-CH" sz="1600" b="1" kern="1200" dirty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Tests réalisés pour vérifier que le</a:t>
                      </a:r>
                      <a:r>
                        <a:rPr lang="fr-CH" sz="1600" b="1" kern="1200" baseline="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 contrôle est appliqué</a:t>
                      </a:r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fr-CH" sz="1600" b="1" kern="1200" dirty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597">
                <a:tc>
                  <a:txBody>
                    <a:bodyPr/>
                    <a:lstStyle/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Procédure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Rôles</a:t>
                      </a:r>
                      <a:r>
                        <a:rPr lang="fr-CH" baseline="0" dirty="0" smtClean="0">
                          <a:solidFill>
                            <a:srgbClr val="0070C0"/>
                          </a:solidFill>
                        </a:rPr>
                        <a:t> et responsabilités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Fréquence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Contrôle programmé</a:t>
                      </a:r>
                      <a:br>
                        <a:rPr lang="fr-CH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vs</a:t>
                      </a:r>
                      <a:br>
                        <a:rPr lang="fr-CH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Contrôle manuel</a:t>
                      </a:r>
                      <a:r>
                        <a:rPr lang="fr-CH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000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Références:</a:t>
                      </a:r>
                    </a:p>
                    <a:p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Entretiens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fr-CH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Description des documents existant qui « matérialisent » le contrôle </a:t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dirty="0" smtClean="0">
                          <a:solidFill>
                            <a:srgbClr val="0070C0"/>
                          </a:solidFill>
                        </a:rPr>
                        <a:t>(= peuvent être utilisés afin de démontrer que le contrôle est effectué).</a:t>
                      </a: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Evaluation par d’échantillonnage</a:t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dirty="0" smtClean="0">
                          <a:solidFill>
                            <a:srgbClr val="0070C0"/>
                          </a:solidFill>
                        </a:rPr>
                        <a:t>(exemple: contrôle hebdomadaire</a:t>
                      </a: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> -&gt; revue de 12 occurrences du contrôle)</a:t>
                      </a: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Test du contrôle automatique</a:t>
                      </a: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>(exemple: vérification qu’une personne ne peut pas autoriser ses propres saisies)</a:t>
                      </a: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000" u="sng" baseline="0" dirty="0" smtClean="0">
                          <a:solidFill>
                            <a:srgbClr val="0070C0"/>
                          </a:solidFill>
                        </a:rPr>
                        <a:t>Références:</a:t>
                      </a:r>
                    </a:p>
                    <a:p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Documents de travail </a:t>
                      </a:r>
                      <a:endParaRPr lang="fr-CH" sz="11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ight Arrow 33"/>
          <p:cNvSpPr/>
          <p:nvPr/>
        </p:nvSpPr>
        <p:spPr>
          <a:xfrm>
            <a:off x="6804248" y="3356992"/>
            <a:ext cx="792088" cy="122413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7559824" y="378904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210" y="2348880"/>
            <a:ext cx="7880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Le cycle de vie </a:t>
            </a:r>
            <a:b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de l’information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>
                <a:solidFill>
                  <a:srgbClr val="002776"/>
                </a:solidFill>
              </a:rPr>
              <a:t>Objectif: </a:t>
            </a:r>
          </a:p>
          <a:p>
            <a:pPr lvl="2" eaLnBrk="1" hangingPunct="1">
              <a:defRPr/>
            </a:pPr>
            <a:r>
              <a:rPr lang="fr-CH" sz="1400" dirty="0" smtClean="0"/>
              <a:t>Gestion </a:t>
            </a:r>
            <a:r>
              <a:rPr lang="fr-CH" sz="1400" dirty="0"/>
              <a:t>rationnelle du patrimoine d'information de l'entreprise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en fonction de la valeur de l'information </a:t>
            </a:r>
            <a:r>
              <a:rPr lang="fr-CH" sz="1400" dirty="0"/>
              <a:t>et du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coût de son stockage</a:t>
            </a:r>
            <a:r>
              <a:rPr lang="fr-CH" sz="1400" dirty="0"/>
              <a:t>:</a:t>
            </a:r>
          </a:p>
          <a:p>
            <a:pPr lvl="3" eaLnBrk="1" hangingPunct="1">
              <a:defRPr/>
            </a:pPr>
            <a:r>
              <a:rPr lang="fr-CH" sz="1200" dirty="0"/>
              <a:t>Rationnaliser les moyens de stockage de l'information suivant les exigences techniques, réglementaires et juridiques les plus adaptées pour stocker et rendre disponible l'information</a:t>
            </a:r>
          </a:p>
          <a:p>
            <a:pPr lvl="3" eaLnBrk="1" hangingPunct="1">
              <a:defRPr/>
            </a:pPr>
            <a:r>
              <a:rPr lang="fr-CH" sz="1200" dirty="0"/>
              <a:t>Assurer un suivi du cycle de vie des documents </a:t>
            </a:r>
            <a:endParaRPr lang="fr-CH" sz="1200" dirty="0" smtClean="0"/>
          </a:p>
          <a:p>
            <a:pPr lvl="1" eaLnBrk="1" hangingPunct="1">
              <a:buNone/>
              <a:defRPr/>
            </a:pPr>
            <a:endParaRPr lang="fr-CH" sz="1600" b="1" dirty="0"/>
          </a:p>
          <a:p>
            <a:pPr lvl="2" eaLnBrk="1" hangingPunct="1">
              <a:defRPr/>
            </a:pPr>
            <a:r>
              <a:rPr lang="fr-CH" sz="1400" b="1" dirty="0" smtClean="0"/>
              <a:t>Etapes du cycle </a:t>
            </a:r>
            <a:r>
              <a:rPr lang="fr-CH" sz="1400" b="1" dirty="0"/>
              <a:t>de vie des documents: </a:t>
            </a:r>
          </a:p>
          <a:p>
            <a:pPr lvl="3" eaLnBrk="1" hangingPunct="1">
              <a:defRPr/>
            </a:pPr>
            <a:r>
              <a:rPr lang="fr-CH" sz="1200" dirty="0"/>
              <a:t>Création du document</a:t>
            </a:r>
          </a:p>
          <a:p>
            <a:pPr lvl="3" eaLnBrk="1" hangingPunct="1">
              <a:defRPr/>
            </a:pPr>
            <a:r>
              <a:rPr lang="fr-CH" sz="1200" dirty="0"/>
              <a:t>Modification du document</a:t>
            </a:r>
          </a:p>
          <a:p>
            <a:pPr lvl="3" eaLnBrk="1" hangingPunct="1">
              <a:defRPr/>
            </a:pPr>
            <a:r>
              <a:rPr lang="fr-CH" sz="1200" dirty="0"/>
              <a:t>Transfert de l’information (copie)</a:t>
            </a:r>
          </a:p>
          <a:p>
            <a:pPr lvl="3" eaLnBrk="1" hangingPunct="1">
              <a:defRPr/>
            </a:pPr>
            <a:r>
              <a:rPr lang="fr-CH" sz="1200" dirty="0"/>
              <a:t>Conservation</a:t>
            </a:r>
          </a:p>
          <a:p>
            <a:pPr lvl="3" eaLnBrk="1" hangingPunct="1">
              <a:defRPr/>
            </a:pPr>
            <a:r>
              <a:rPr lang="fr-CH" sz="1200" dirty="0" smtClean="0"/>
              <a:t>Consultation</a:t>
            </a:r>
          </a:p>
          <a:p>
            <a:pPr lvl="3" eaLnBrk="1" hangingPunct="1">
              <a:defRPr/>
            </a:pPr>
            <a:r>
              <a:rPr lang="fr-CH" sz="1200" dirty="0" smtClean="0"/>
              <a:t>Accès </a:t>
            </a:r>
            <a:r>
              <a:rPr lang="fr-CH" sz="1200" dirty="0"/>
              <a:t>distant</a:t>
            </a:r>
          </a:p>
          <a:p>
            <a:pPr lvl="3" eaLnBrk="1" hangingPunct="1">
              <a:defRPr/>
            </a:pPr>
            <a:r>
              <a:rPr lang="fr-CH" sz="1200" dirty="0" smtClean="0"/>
              <a:t>Archivage</a:t>
            </a:r>
            <a:endParaRPr lang="fr-CH" sz="1200" dirty="0"/>
          </a:p>
          <a:p>
            <a:pPr lvl="3" eaLnBrk="1" hangingPunct="1">
              <a:defRPr/>
            </a:pPr>
            <a:r>
              <a:rPr lang="fr-CH" sz="1200" dirty="0" smtClean="0"/>
              <a:t>Destruction </a:t>
            </a:r>
            <a:r>
              <a:rPr lang="fr-CH" sz="1200" dirty="0"/>
              <a:t>(End of Life)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5696" y="5373216"/>
            <a:ext cx="67687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Trouver le meilleur compromis entre disponibilité et valeur de l’information</a:t>
            </a:r>
            <a:endParaRPr lang="fr-CH" sz="1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445224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 smtClean="0">
                <a:solidFill>
                  <a:srgbClr val="002776"/>
                </a:solidFill>
              </a:rPr>
              <a:t>Challenge: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67544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>
                <a:solidFill>
                  <a:srgbClr val="002776"/>
                </a:solidFill>
              </a:rPr>
              <a:t>Le cycle </a:t>
            </a:r>
            <a:r>
              <a:rPr lang="fr-CH" sz="1600" b="1" dirty="0">
                <a:solidFill>
                  <a:srgbClr val="002776"/>
                </a:solidFill>
              </a:rPr>
              <a:t>de vie des documents</a:t>
            </a:r>
            <a:r>
              <a:rPr lang="fr-CH" sz="1600" b="1" dirty="0" smtClean="0">
                <a:solidFill>
                  <a:srgbClr val="002776"/>
                </a:solidFill>
              </a:rPr>
              <a:t>:</a:t>
            </a: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2" eaLnBrk="1" hangingPunct="1">
              <a:buNone/>
              <a:tabLst>
                <a:tab pos="8123238" algn="l"/>
                <a:tab pos="8229600" algn="r"/>
              </a:tabLst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Challenges: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356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Création</a:t>
            </a:r>
            <a:endParaRPr lang="fr-CH" sz="1600" b="1" dirty="0" smtClean="0">
              <a:solidFill>
                <a:srgbClr val="0027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00" y="2885603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 err="1" smtClean="0">
                <a:solidFill>
                  <a:srgbClr val="002776"/>
                </a:solidFill>
              </a:rPr>
              <a:t>Draft</a:t>
            </a:r>
            <a:r>
              <a:rPr lang="fr-CH" sz="1000" dirty="0" smtClean="0">
                <a:solidFill>
                  <a:srgbClr val="002776"/>
                </a:solidFill>
              </a:rPr>
              <a:t> -&gt; Validation</a:t>
            </a:r>
            <a:endParaRPr lang="fr-CH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Consultation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5896" y="141277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Modification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Diffusion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232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Archivage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8344" y="3140968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Destruction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3568" y="357301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Réception</a:t>
            </a:r>
          </a:p>
        </p:txBody>
      </p:sp>
      <p:cxnSp>
        <p:nvCxnSpPr>
          <p:cNvPr id="18" name="Shape 17"/>
          <p:cNvCxnSpPr>
            <a:endCxn id="10" idx="1"/>
          </p:cNvCxnSpPr>
          <p:nvPr/>
        </p:nvCxnSpPr>
        <p:spPr>
          <a:xfrm rot="5400000" flipH="1" flipV="1">
            <a:off x="3113838" y="1754814"/>
            <a:ext cx="540060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rot="5400000">
            <a:off x="4049942" y="2006842"/>
            <a:ext cx="360040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95936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03648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12" idx="2"/>
          </p:cNvCxnSpPr>
          <p:nvPr/>
        </p:nvCxnSpPr>
        <p:spPr>
          <a:xfrm>
            <a:off x="3707904" y="2924944"/>
            <a:ext cx="3636404" cy="12700"/>
          </a:xfrm>
          <a:prstGeom prst="bentConnector4">
            <a:avLst>
              <a:gd name="adj1" fmla="val -460"/>
              <a:gd name="adj2" fmla="val 2634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2" idx="3"/>
            <a:endCxn id="13" idx="0"/>
          </p:cNvCxnSpPr>
          <p:nvPr/>
        </p:nvCxnSpPr>
        <p:spPr>
          <a:xfrm>
            <a:off x="8028384" y="2600908"/>
            <a:ext cx="324036" cy="5400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1" idx="2"/>
          </p:cNvCxnSpPr>
          <p:nvPr/>
        </p:nvCxnSpPr>
        <p:spPr>
          <a:xfrm rot="5400000">
            <a:off x="3113838" y="1862826"/>
            <a:ext cx="1152128" cy="3276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956376" y="2036748"/>
            <a:ext cx="118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dirty="0" smtClean="0">
                <a:solidFill>
                  <a:srgbClr val="002776"/>
                </a:solidFill>
              </a:rPr>
              <a:t>Lorsque le délai d’archivage est dépassé</a:t>
            </a:r>
            <a:endParaRPr lang="fr-CH" dirty="0"/>
          </a:p>
        </p:txBody>
      </p:sp>
      <p:cxnSp>
        <p:nvCxnSpPr>
          <p:cNvPr id="62" name="Straight Arrow Connector 61"/>
          <p:cNvCxnSpPr>
            <a:stCxn id="7" idx="3"/>
            <a:endCxn id="9" idx="1"/>
          </p:cNvCxnSpPr>
          <p:nvPr/>
        </p:nvCxnSpPr>
        <p:spPr>
          <a:xfrm>
            <a:off x="2051720" y="26009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6216" y="548680"/>
            <a:ext cx="1728192" cy="10079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Gartner: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</a:t>
            </a:r>
            <a:r>
              <a:rPr lang="fr-FR" sz="1200" i="1" dirty="0" err="1" smtClean="0">
                <a:solidFill>
                  <a:srgbClr val="002776"/>
                </a:solidFill>
              </a:rPr>
              <a:t>at</a:t>
            </a:r>
            <a:r>
              <a:rPr lang="fr-FR" sz="1200" i="1" dirty="0" smtClean="0">
                <a:solidFill>
                  <a:srgbClr val="002776"/>
                </a:solidFill>
              </a:rPr>
              <a:t> </a:t>
            </a:r>
            <a:r>
              <a:rPr lang="fr-FR" sz="1200" i="1" dirty="0" err="1" smtClean="0">
                <a:solidFill>
                  <a:srgbClr val="002776"/>
                </a:solidFill>
              </a:rPr>
              <a:t>Rest</a:t>
            </a:r>
            <a:r>
              <a:rPr lang="fr-FR" sz="1200" i="1" dirty="0" smtClean="0">
                <a:solidFill>
                  <a:srgbClr val="002776"/>
                </a:solidFill>
              </a:rPr>
              <a:t>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Use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Motion »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1560" y="5373216"/>
            <a:ext cx="174599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légaux</a:t>
            </a:r>
            <a:endParaRPr lang="fr-CH" sz="1600" b="1" dirty="0">
              <a:solidFill>
                <a:srgbClr val="00277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560" y="4869160"/>
            <a:ext cx="182614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sécurité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1560" y="5877272"/>
            <a:ext cx="319831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Compromis coût / disponibilité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1760" y="4869160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Niveau de classification qui évolue au cours du cycle de vie d’un document (-&gt; évolution des besoins sécurité).</a:t>
            </a:r>
            <a:endParaRPr lang="fr-CH" dirty="0"/>
          </a:p>
        </p:txBody>
      </p:sp>
      <p:sp>
        <p:nvSpPr>
          <p:cNvPr id="68" name="Rectangle 67"/>
          <p:cNvSpPr/>
          <p:nvPr/>
        </p:nvSpPr>
        <p:spPr>
          <a:xfrm>
            <a:off x="2915816" y="3861048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Ex: Impression, copie, e-mail, etc.</a:t>
            </a:r>
            <a:endParaRPr lang="fr-CH" sz="1400" dirty="0"/>
          </a:p>
        </p:txBody>
      </p:sp>
      <p:sp>
        <p:nvSpPr>
          <p:cNvPr id="69" name="Rectangle 68"/>
          <p:cNvSpPr/>
          <p:nvPr/>
        </p:nvSpPr>
        <p:spPr>
          <a:xfrm>
            <a:off x="2411760" y="5337801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smtClean="0">
                <a:solidFill>
                  <a:srgbClr val="002776"/>
                </a:solidFill>
              </a:rPr>
              <a:t>Protection</a:t>
            </a:r>
            <a:r>
              <a:rPr lang="fr-CH" sz="1100" dirty="0" smtClean="0">
                <a:solidFill>
                  <a:srgbClr val="002776"/>
                </a:solidFill>
              </a:rPr>
              <a:t>: données personnelles, données de cartes de crédit, etc.</a:t>
            </a:r>
          </a:p>
          <a:p>
            <a:r>
              <a:rPr lang="fr-CH" sz="1100" u="sng" dirty="0" smtClean="0">
                <a:solidFill>
                  <a:srgbClr val="002776"/>
                </a:solidFill>
              </a:rPr>
              <a:t>Rétention</a:t>
            </a:r>
            <a:r>
              <a:rPr lang="fr-CH" sz="1100" dirty="0" smtClean="0">
                <a:solidFill>
                  <a:srgbClr val="002776"/>
                </a:solidFill>
              </a:rPr>
              <a:t>: transactions, documents comptables, etc.</a:t>
            </a:r>
            <a:endParaRPr lang="fr-CH" dirty="0"/>
          </a:p>
        </p:txBody>
      </p:sp>
      <p:sp>
        <p:nvSpPr>
          <p:cNvPr id="70" name="Rectangle 69"/>
          <p:cNvSpPr/>
          <p:nvPr/>
        </p:nvSpPr>
        <p:spPr>
          <a:xfrm>
            <a:off x="3824488" y="5840696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(Ex: archivage des transactions pendant 2 ans sur support haute-disponibilité, puis 5 ans sur support « </a:t>
            </a:r>
            <a:r>
              <a:rPr lang="fr-CH" sz="1100" dirty="0" err="1" smtClean="0">
                <a:solidFill>
                  <a:srgbClr val="002776"/>
                </a:solidFill>
              </a:rPr>
              <a:t>low</a:t>
            </a:r>
            <a:r>
              <a:rPr lang="fr-CH" sz="1100" dirty="0" smtClean="0">
                <a:solidFill>
                  <a:srgbClr val="002776"/>
                </a:solidFill>
              </a:rPr>
              <a:t> </a:t>
            </a:r>
            <a:r>
              <a:rPr lang="fr-CH" sz="1100" dirty="0" err="1" smtClean="0">
                <a:solidFill>
                  <a:srgbClr val="002776"/>
                </a:solidFill>
              </a:rPr>
              <a:t>cost</a:t>
            </a:r>
            <a:r>
              <a:rPr lang="fr-CH" sz="1100" dirty="0" smtClean="0">
                <a:solidFill>
                  <a:srgbClr val="002776"/>
                </a:solidFill>
              </a:rPr>
              <a:t> » avant destruction.</a:t>
            </a:r>
            <a:endParaRPr lang="fr-CH" dirty="0"/>
          </a:p>
        </p:txBody>
      </p:sp>
      <p:sp>
        <p:nvSpPr>
          <p:cNvPr id="72" name="Rectangle 71"/>
          <p:cNvSpPr/>
          <p:nvPr/>
        </p:nvSpPr>
        <p:spPr>
          <a:xfrm>
            <a:off x="7155775" y="5157192"/>
            <a:ext cx="1016625" cy="6001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Lois?</a:t>
            </a:r>
            <a:br>
              <a:rPr lang="fr-CH" sz="1100" dirty="0" smtClean="0">
                <a:solidFill>
                  <a:srgbClr val="002776"/>
                </a:solidFill>
              </a:rPr>
            </a:br>
            <a:r>
              <a:rPr lang="fr-CH" sz="1100" dirty="0" smtClean="0">
                <a:solidFill>
                  <a:srgbClr val="002776"/>
                </a:solidFill>
              </a:rPr>
              <a:t>Règlements?</a:t>
            </a:r>
          </a:p>
          <a:p>
            <a:r>
              <a:rPr lang="fr-CH" sz="1100" dirty="0" smtClean="0">
                <a:solidFill>
                  <a:srgbClr val="002776"/>
                </a:solidFill>
              </a:rPr>
              <a:t>Contrats?</a:t>
            </a:r>
            <a:endParaRPr lang="fr-CH" sz="1100" dirty="0"/>
          </a:p>
        </p:txBody>
      </p:sp>
      <p:sp>
        <p:nvSpPr>
          <p:cNvPr id="73" name="Right Arrow 72"/>
          <p:cNvSpPr/>
          <p:nvPr/>
        </p:nvSpPr>
        <p:spPr>
          <a:xfrm>
            <a:off x="6795735" y="5301208"/>
            <a:ext cx="360040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Rectangle 73"/>
          <p:cNvSpPr/>
          <p:nvPr/>
        </p:nvSpPr>
        <p:spPr>
          <a:xfrm>
            <a:off x="3707904" y="184482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Traçabilité?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92080" y="342900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smtClean="0">
                <a:solidFill>
                  <a:srgbClr val="C00000"/>
                </a:solidFill>
              </a:rPr>
              <a:t>Sécurité des transferts?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08176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Contrôles d’accès?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32240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Disponibilité?</a:t>
            </a:r>
            <a:endParaRPr lang="fr-CH" sz="1400" dirty="0"/>
          </a:p>
        </p:txBody>
      </p:sp>
      <p:sp>
        <p:nvSpPr>
          <p:cNvPr id="78" name="Rectangle 77"/>
          <p:cNvSpPr/>
          <p:nvPr/>
        </p:nvSpPr>
        <p:spPr>
          <a:xfrm>
            <a:off x="746432" y="266434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70C0"/>
                </a:solidFill>
              </a:rPr>
              <a:t>Propriétaire</a:t>
            </a:r>
            <a:endParaRPr lang="fr-CH" sz="1400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3623" y="2259164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Supports de lecture</a:t>
            </a:r>
            <a:r>
              <a:rPr lang="fr-CH" sz="700" dirty="0" smtClean="0">
                <a:solidFill>
                  <a:srgbClr val="002776"/>
                </a:solidFill>
              </a:rPr>
              <a:t>?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21602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L’information est le « nerf de la guerre » pour toutes les entreprises, administrations, organisations, etc</a:t>
            </a:r>
            <a:r>
              <a:rPr lang="fr-FR" sz="1600" dirty="0" smtClean="0"/>
              <a:t>.</a:t>
            </a:r>
          </a:p>
          <a:p>
            <a:pPr lvl="1" eaLnBrk="1" hangingPunct="1">
              <a:defRPr/>
            </a:pPr>
            <a:r>
              <a:rPr lang="fr-FR" sz="1600" dirty="0" smtClean="0"/>
              <a:t>Sous forme électronique, l’information est traitée par le </a:t>
            </a:r>
            <a:r>
              <a:rPr lang="fr-CH" sz="1600" b="1" dirty="0" smtClean="0"/>
              <a:t>système </a:t>
            </a:r>
            <a:r>
              <a:rPr lang="fr-CH" sz="1600" b="1" dirty="0"/>
              <a:t>d'information (S.I</a:t>
            </a:r>
            <a:r>
              <a:rPr lang="fr-CH" sz="1600" b="1" dirty="0" smtClean="0"/>
              <a:t>.) </a:t>
            </a:r>
            <a:r>
              <a:rPr lang="fr-CH" sz="1600" dirty="0" smtClean="0"/>
              <a:t>de l’organisation.</a:t>
            </a:r>
            <a:br>
              <a:rPr lang="fr-CH" sz="1600" dirty="0" smtClean="0"/>
            </a:br>
            <a:endParaRPr lang="fr-FR" sz="1600" dirty="0" smtClean="0"/>
          </a:p>
          <a:p>
            <a:pPr marL="266700" lvl="1" indent="-180975" eaLnBrk="1" hangingPunct="1">
              <a:buFont typeface="Wingdings" panose="05000000000000000000" pitchFamily="2" charset="2"/>
              <a:buChar char="Ø"/>
              <a:defRPr/>
            </a:pPr>
            <a:r>
              <a:rPr lang="fr-CH" sz="1800" b="1" dirty="0" smtClean="0"/>
              <a:t> </a:t>
            </a:r>
            <a:r>
              <a:rPr lang="fr-CH" sz="1400" b="1" dirty="0" smtClean="0"/>
              <a:t>Système </a:t>
            </a:r>
            <a:r>
              <a:rPr lang="fr-CH" sz="1400" b="1" dirty="0" smtClean="0"/>
              <a:t>d'information (S.I.): </a:t>
            </a:r>
            <a:r>
              <a:rPr lang="fr-CH" sz="1800" b="1" dirty="0" smtClean="0"/>
              <a:t/>
            </a:r>
            <a:br>
              <a:rPr lang="fr-CH" sz="1800" b="1" dirty="0" smtClean="0"/>
            </a:br>
            <a:r>
              <a:rPr lang="fr-CH" sz="1800" b="1" dirty="0" smtClean="0"/>
              <a:t> </a:t>
            </a:r>
            <a:r>
              <a:rPr lang="fr-FR" sz="1200" dirty="0" smtClean="0"/>
              <a:t>Ensemble </a:t>
            </a:r>
            <a:r>
              <a:rPr lang="fr-FR" sz="1200" dirty="0"/>
              <a:t>des ressources destinées </a:t>
            </a:r>
            <a:r>
              <a:rPr lang="fr-FR" sz="1200" b="1" dirty="0">
                <a:solidFill>
                  <a:srgbClr val="00B050"/>
                </a:solidFill>
              </a:rPr>
              <a:t>à collecter, classifier, stocker, gérer, diffuser </a:t>
            </a:r>
            <a:r>
              <a:rPr lang="fr-FR" sz="1200" dirty="0"/>
              <a:t>les informations au sein d’une organisation</a:t>
            </a:r>
            <a:r>
              <a:rPr lang="fr-FR" sz="1200" dirty="0" smtClean="0"/>
              <a:t>.</a:t>
            </a:r>
          </a:p>
          <a:p>
            <a:pPr lvl="1" eaLnBrk="1" hangingPunct="1">
              <a:defRPr/>
            </a:pPr>
            <a:endParaRPr lang="fr-FR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1187624" y="3645024"/>
            <a:ext cx="6696744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FR" sz="1100" b="1" dirty="0" smtClean="0">
                <a:solidFill>
                  <a:schemeClr val="tx2"/>
                </a:solidFill>
              </a:rPr>
              <a:t>Le </a:t>
            </a:r>
            <a:r>
              <a:rPr lang="fr-FR" sz="1100" b="1" dirty="0">
                <a:solidFill>
                  <a:schemeClr val="tx2"/>
                </a:solidFill>
              </a:rPr>
              <a:t>S.I. doit permettre et faciliter la mission de </a:t>
            </a:r>
            <a:r>
              <a:rPr lang="fr-FR" sz="1100" b="1" dirty="0" smtClean="0">
                <a:solidFill>
                  <a:schemeClr val="tx2"/>
                </a:solidFill>
              </a:rPr>
              <a:t>l’organisation. </a:t>
            </a:r>
            <a:br>
              <a:rPr lang="fr-FR" sz="1100" b="1" dirty="0" smtClean="0">
                <a:solidFill>
                  <a:schemeClr val="tx2"/>
                </a:solidFill>
              </a:rPr>
            </a:br>
            <a:endParaRPr lang="fr-FR" sz="1100" b="1" dirty="0" smtClean="0">
              <a:solidFill>
                <a:schemeClr val="tx2"/>
              </a:solidFill>
            </a:endParaRPr>
          </a:p>
          <a:p>
            <a:pPr marL="0" lvl="1" algn="ctr">
              <a:defRPr/>
            </a:pPr>
            <a:r>
              <a:rPr lang="fr-CH" sz="1100" b="1" dirty="0" smtClean="0">
                <a:solidFill>
                  <a:schemeClr val="tx2"/>
                </a:solidFill>
              </a:rPr>
              <a:t>Le fonctionnement du S.I. doit être fiable et homogène dans le temps,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1267" y="4633704"/>
            <a:ext cx="8470589" cy="1027544"/>
            <a:chOff x="899592" y="5229200"/>
            <a:chExt cx="8470589" cy="1027544"/>
          </a:xfrm>
        </p:grpSpPr>
        <p:sp>
          <p:nvSpPr>
            <p:cNvPr id="67" name="Rectangle 66"/>
            <p:cNvSpPr/>
            <p:nvPr/>
          </p:nvSpPr>
          <p:spPr>
            <a:xfrm>
              <a:off x="899592" y="5229200"/>
              <a:ext cx="8470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fr-CH" sz="1100" b="1" dirty="0" smtClean="0">
                  <a:solidFill>
                    <a:schemeClr val="tx2"/>
                  </a:solidFill>
                </a:rPr>
                <a:t>La fiabilité, un objectif difficile à atteindre. « Les systèmes informatiques ne sont pas naturellement sûrs » </a:t>
              </a:r>
              <a:r>
                <a:rPr lang="fr-CH" sz="1100" dirty="0" smtClean="0">
                  <a:solidFill>
                    <a:schemeClr val="tx2"/>
                  </a:solidFill>
                </a:rPr>
                <a:t>(</a:t>
              </a:r>
              <a:r>
                <a:rPr lang="fr-CH" sz="1100" dirty="0" smtClean="0">
                  <a:solidFill>
                    <a:schemeClr val="tx2"/>
                  </a:solidFill>
                  <a:hlinkClick r:id="rId3"/>
                </a:rPr>
                <a:t>Bruce </a:t>
              </a:r>
              <a:r>
                <a:rPr lang="fr-CH" sz="1100" dirty="0" err="1" smtClean="0">
                  <a:solidFill>
                    <a:schemeClr val="tx2"/>
                  </a:solidFill>
                  <a:hlinkClick r:id="rId3"/>
                </a:rPr>
                <a:t>Schneier</a:t>
              </a:r>
              <a:r>
                <a:rPr lang="fr-CH" sz="1100" dirty="0" smtClean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09885" y="5600273"/>
              <a:ext cx="201229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menaces &amp; vulnérabilités</a:t>
              </a:r>
              <a:endParaRPr lang="fr-CH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5265" y="5600272"/>
              <a:ext cx="105028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technologie</a:t>
              </a:r>
              <a:endParaRPr lang="fr-CH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34886" y="5632078"/>
              <a:ext cx="2026517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conditions économiques</a:t>
              </a:r>
              <a:endParaRPr lang="fr-CH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3888" y="5979745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Evolution </a:t>
              </a:r>
              <a:endParaRPr lang="fr-CH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926109" y="5877272"/>
              <a:ext cx="637779" cy="221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2"/>
              <a:endCxn id="71" idx="3"/>
            </p:cNvCxnSpPr>
            <p:nvPr/>
          </p:nvCxnSpPr>
          <p:spPr>
            <a:xfrm flipH="1">
              <a:off x="4495553" y="5909077"/>
              <a:ext cx="1652592" cy="209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006229" y="5896704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2627784" y="2780928"/>
            <a:ext cx="352839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4800" b="1" dirty="0" smtClean="0">
                <a:solidFill>
                  <a:srgbClr val="002776"/>
                </a:solidFill>
                <a:cs typeface="Arial" charset="0"/>
              </a:rPr>
              <a:t>Questions?</a:t>
            </a:r>
            <a:endParaRPr lang="en-US" sz="48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2056" name="Picture 8" descr="c:\Documents and Settings\herijea\Local Settings\Temporary Internet Files\Content.IE5\UGJVSIXG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197802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59632" y="4581128"/>
            <a:ext cx="5688632" cy="165618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rôle du Système d’Information dans l’entreprise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81703" y="5733256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Firewalls / Réseau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35" y="4941168"/>
            <a:ext cx="523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183" y="4797152"/>
            <a:ext cx="1109935" cy="10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0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92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309695" y="5949280"/>
            <a:ext cx="5544616" cy="144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Réseau</a:t>
            </a:r>
            <a:endParaRPr lang="fr-CH" sz="1000" dirty="0"/>
          </a:p>
        </p:txBody>
      </p:sp>
      <p:sp>
        <p:nvSpPr>
          <p:cNvPr id="47" name="Rectangle 46"/>
          <p:cNvSpPr/>
          <p:nvPr/>
        </p:nvSpPr>
        <p:spPr>
          <a:xfrm>
            <a:off x="2245799" y="57332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Applications	   Systèmes	            Messagerie		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055" y="4653136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251520" y="3356992"/>
            <a:ext cx="1008112" cy="2169532"/>
            <a:chOff x="107504" y="3933056"/>
            <a:chExt cx="1008112" cy="2169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3933056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229575" y="4725144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900" dirty="0" smtClean="0">
                  <a:solidFill>
                    <a:srgbClr val="002776"/>
                  </a:solidFill>
                </a:rPr>
                <a:t>Employés</a:t>
              </a:r>
              <a:endParaRPr lang="fr-CH" dirty="0"/>
            </a:p>
          </p:txBody>
        </p:sp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4941168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107504" y="5733256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900" dirty="0" smtClean="0">
                  <a:solidFill>
                    <a:srgbClr val="002776"/>
                  </a:solidFill>
                </a:rPr>
                <a:t>Administrateurs du S.I.</a:t>
              </a:r>
              <a:endParaRPr lang="fr-CH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63688" y="2636912"/>
            <a:ext cx="4571250" cy="1224136"/>
            <a:chOff x="2173791" y="2636912"/>
            <a:chExt cx="4571250" cy="1224136"/>
          </a:xfrm>
        </p:grpSpPr>
        <p:sp>
          <p:nvSpPr>
            <p:cNvPr id="68" name="Rectangle 67"/>
            <p:cNvSpPr/>
            <p:nvPr/>
          </p:nvSpPr>
          <p:spPr>
            <a:xfrm>
              <a:off x="2173791" y="2996952"/>
              <a:ext cx="1224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002776"/>
                  </a:solidFill>
                </a:rPr>
                <a:t>Processus Métier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3951" y="2708920"/>
              <a:ext cx="144016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Développement de nouveaux produits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98127" y="285293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Vente / Marketing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98127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Support Clients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13951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Production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98127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Achats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13951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Gestion financière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78247" y="2636912"/>
              <a:ext cx="4667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Etc.</a:t>
              </a:r>
              <a:endParaRPr lang="fr-CH" dirty="0"/>
            </a:p>
          </p:txBody>
        </p:sp>
        <p:sp>
          <p:nvSpPr>
            <p:cNvPr id="78" name="Left Brace 77"/>
            <p:cNvSpPr/>
            <p:nvPr/>
          </p:nvSpPr>
          <p:spPr>
            <a:xfrm>
              <a:off x="3347864" y="2636912"/>
              <a:ext cx="144016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092280" y="1772816"/>
            <a:ext cx="1944216" cy="27084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Conditions économiques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prix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taux d’intérêts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Concurrence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Protection de la propriété intellectuelle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Réglementation environnementale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Capacités de l’infrastructure informatique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Dépendance envers fournisseurs clé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Recrutement / rétention du personnel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Rétention des clients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Conformité réglementaire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</a:t>
            </a:r>
            <a:r>
              <a:rPr lang="fr-CH" sz="1000" b="1" dirty="0" smtClean="0">
                <a:solidFill>
                  <a:schemeClr val="tx2"/>
                </a:solidFill>
              </a:rPr>
              <a:t>etc</a:t>
            </a:r>
            <a:r>
              <a:rPr lang="fr-CH" sz="1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08304" y="149581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Risques</a:t>
            </a:r>
          </a:p>
        </p:txBody>
      </p:sp>
      <p:sp>
        <p:nvSpPr>
          <p:cNvPr id="82" name="Right Arrow 81"/>
          <p:cNvSpPr/>
          <p:nvPr/>
        </p:nvSpPr>
        <p:spPr>
          <a:xfrm rot="10800000">
            <a:off x="6372200" y="2852936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ight Arrow 82"/>
          <p:cNvSpPr/>
          <p:nvPr/>
        </p:nvSpPr>
        <p:spPr>
          <a:xfrm rot="8846688">
            <a:off x="6449924" y="4412180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Rectangle 83"/>
          <p:cNvSpPr/>
          <p:nvPr/>
        </p:nvSpPr>
        <p:spPr>
          <a:xfrm>
            <a:off x="2051720" y="4550931"/>
            <a:ext cx="3960440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Information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38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Chiffre d’affaire </a:t>
            </a:r>
            <a:br>
              <a:rPr lang="fr-CH" sz="1000" b="1" dirty="0" smtClean="0">
                <a:solidFill>
                  <a:schemeClr val="tx2"/>
                </a:solidFill>
              </a:rPr>
            </a:br>
            <a:r>
              <a:rPr lang="fr-CH" sz="1000" b="1" dirty="0" smtClean="0">
                <a:solidFill>
                  <a:schemeClr val="tx2"/>
                </a:solidFill>
              </a:rPr>
              <a:t>et part de marché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40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Protection de la marque / Réputation.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438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Gestion optimale des actifs et des capitaux.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Bénéfices et marges opérationnelles.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19672" y="162880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Objectifs</a:t>
            </a:r>
            <a:br>
              <a:rPr lang="fr-CH" sz="1200" b="1" dirty="0" smtClean="0">
                <a:solidFill>
                  <a:srgbClr val="002776"/>
                </a:solidFill>
              </a:rPr>
            </a:br>
            <a:r>
              <a:rPr lang="fr-CH" sz="1200" b="1" dirty="0" smtClean="0">
                <a:solidFill>
                  <a:srgbClr val="002776"/>
                </a:solidFill>
              </a:rPr>
              <a:t>Métier</a:t>
            </a:r>
          </a:p>
        </p:txBody>
      </p:sp>
      <p:sp>
        <p:nvSpPr>
          <p:cNvPr id="91" name="Left Brace 90"/>
          <p:cNvSpPr/>
          <p:nvPr/>
        </p:nvSpPr>
        <p:spPr>
          <a:xfrm>
            <a:off x="2627784" y="1340768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15616" y="242088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415633" y="296304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5" name="Rectangle 94"/>
          <p:cNvSpPr/>
          <p:nvPr/>
        </p:nvSpPr>
        <p:spPr>
          <a:xfrm rot="19481577">
            <a:off x="6490568" y="4509120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6" name="Right Arrow 95"/>
          <p:cNvSpPr/>
          <p:nvPr/>
        </p:nvSpPr>
        <p:spPr>
          <a:xfrm rot="10800000">
            <a:off x="6328766" y="1662708"/>
            <a:ext cx="691505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7" name="Rectangle 96"/>
          <p:cNvSpPr/>
          <p:nvPr/>
        </p:nvSpPr>
        <p:spPr>
          <a:xfrm>
            <a:off x="6372201" y="1772816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Compromet  </a:t>
            </a:r>
            <a:endParaRPr lang="fr-CH" sz="1600" dirty="0"/>
          </a:p>
        </p:txBody>
      </p:sp>
      <p:sp>
        <p:nvSpPr>
          <p:cNvPr id="107" name="Up-Down Arrow 106"/>
          <p:cNvSpPr/>
          <p:nvPr/>
        </p:nvSpPr>
        <p:spPr>
          <a:xfrm>
            <a:off x="2987824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8" name="Up-Down Arrow 107"/>
          <p:cNvSpPr/>
          <p:nvPr/>
        </p:nvSpPr>
        <p:spPr>
          <a:xfrm>
            <a:off x="4031940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Up-Down Arrow 108"/>
          <p:cNvSpPr/>
          <p:nvPr/>
        </p:nvSpPr>
        <p:spPr>
          <a:xfrm>
            <a:off x="5076056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3" name="Group 112"/>
          <p:cNvGrpSpPr/>
          <p:nvPr/>
        </p:nvGrpSpPr>
        <p:grpSpPr>
          <a:xfrm>
            <a:off x="2987824" y="2204864"/>
            <a:ext cx="2448272" cy="504056"/>
            <a:chOff x="1907704" y="548680"/>
            <a:chExt cx="2448272" cy="648072"/>
          </a:xfrm>
        </p:grpSpPr>
        <p:sp>
          <p:nvSpPr>
            <p:cNvPr id="110" name="Up-Down Arrow 109"/>
            <p:cNvSpPr/>
            <p:nvPr/>
          </p:nvSpPr>
          <p:spPr>
            <a:xfrm>
              <a:off x="1907704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1" name="Up-Down Arrow 110"/>
            <p:cNvSpPr/>
            <p:nvPr/>
          </p:nvSpPr>
          <p:spPr>
            <a:xfrm>
              <a:off x="2951820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2" name="Up-Down Arrow 111"/>
            <p:cNvSpPr/>
            <p:nvPr/>
          </p:nvSpPr>
          <p:spPr>
            <a:xfrm>
              <a:off x="3995936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3816423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La sécurité a pour objectif de </a:t>
            </a:r>
            <a:r>
              <a:rPr lang="fr-FR" sz="1600" b="1" dirty="0">
                <a:solidFill>
                  <a:srgbClr val="00B050"/>
                </a:solidFill>
              </a:rPr>
              <a:t>réduire les risques </a:t>
            </a:r>
            <a:r>
              <a:rPr lang="fr-FR" sz="1600" dirty="0"/>
              <a:t>pesant sur le système d’information, pour </a:t>
            </a:r>
            <a:r>
              <a:rPr lang="fr-FR" sz="1600" b="1" dirty="0">
                <a:solidFill>
                  <a:srgbClr val="00B050"/>
                </a:solidFill>
              </a:rPr>
              <a:t>limiter leurs impacts </a:t>
            </a:r>
            <a:r>
              <a:rPr lang="fr-FR" sz="1600" dirty="0"/>
              <a:t>sur le fonctionnement et les activités métiers des </a:t>
            </a:r>
            <a:r>
              <a:rPr lang="fr-FR" sz="1600" dirty="0" smtClean="0"/>
              <a:t>organisations,</a:t>
            </a:r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/>
              <a:t>La </a:t>
            </a:r>
            <a:r>
              <a:rPr lang="fr-FR" sz="1600" dirty="0"/>
              <a:t>gestion de la sécurité au sein d’un système d’information n’a pas pour objectif de faire de l’obstruction. Au contraire </a:t>
            </a:r>
            <a:r>
              <a:rPr lang="fr-FR" sz="1600" dirty="0" smtClean="0"/>
              <a:t>: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contribue à la qualité de service </a:t>
            </a:r>
            <a:r>
              <a:rPr lang="fr-FR" sz="1200" dirty="0"/>
              <a:t>que les utilisateurs sont en droit d’attendre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garantit au personnel le niveau de protection </a:t>
            </a:r>
            <a:r>
              <a:rPr lang="fr-FR" sz="1200" dirty="0"/>
              <a:t>qu’ils sont en droit d’attendre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</a:t>
            </a:r>
            <a:r>
              <a:rPr lang="fr-CH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85838"/>
            <a:ext cx="69072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4824535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Pourquoi les pirates s’intéressent-ils aux S.I. des organisations ou au PC </a:t>
            </a:r>
            <a:r>
              <a:rPr lang="fr-FR" sz="1600" b="1" dirty="0" smtClean="0"/>
              <a:t>d’individus?</a:t>
            </a:r>
            <a:endParaRPr lang="fr-FR" sz="1600" b="1" dirty="0"/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>
                <a:solidFill>
                  <a:srgbClr val="C00000"/>
                </a:solidFill>
              </a:rPr>
              <a:t>Gains financiers</a:t>
            </a:r>
            <a:r>
              <a:rPr lang="fr-FR" sz="1600" dirty="0"/>
              <a:t> (accès à de l’information, puis monétisation et revente</a:t>
            </a:r>
            <a:r>
              <a:rPr lang="fr-FR" sz="1600" dirty="0" smtClean="0"/>
              <a:t>)</a:t>
            </a:r>
          </a:p>
          <a:p>
            <a:pPr lvl="2" eaLnBrk="1" hangingPunct="1">
              <a:defRPr/>
            </a:pPr>
            <a:r>
              <a:rPr lang="fr-FR" sz="1200" dirty="0"/>
              <a:t>Utilisateurs, emails</a:t>
            </a:r>
          </a:p>
          <a:p>
            <a:pPr lvl="2" eaLnBrk="1" hangingPunct="1">
              <a:defRPr/>
            </a:pPr>
            <a:r>
              <a:rPr lang="fr-FR" sz="1200" dirty="0"/>
              <a:t>Organisation interne de l’entreprise</a:t>
            </a:r>
          </a:p>
          <a:p>
            <a:pPr lvl="2" eaLnBrk="1" hangingPunct="1">
              <a:defRPr/>
            </a:pPr>
            <a:r>
              <a:rPr lang="fr-FR" sz="1200" dirty="0"/>
              <a:t>Fichiers clients</a:t>
            </a:r>
          </a:p>
          <a:p>
            <a:pPr lvl="2" eaLnBrk="1" hangingPunct="1">
              <a:defRPr/>
            </a:pPr>
            <a:r>
              <a:rPr lang="fr-FR" sz="1200" dirty="0"/>
              <a:t>Mots de passe, N° de comptes bancaire, cartes bancaires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Utilisation </a:t>
            </a:r>
            <a:r>
              <a:rPr lang="fr-FR" sz="1600" dirty="0">
                <a:solidFill>
                  <a:srgbClr val="C00000"/>
                </a:solidFill>
              </a:rPr>
              <a:t>de ressources </a:t>
            </a:r>
            <a:r>
              <a:rPr lang="fr-FR" sz="1600" dirty="0"/>
              <a:t>(puis revente ou mise à disposition en tant que « service </a:t>
            </a:r>
            <a:r>
              <a:rPr lang="fr-FR" sz="1600" dirty="0" smtClean="0"/>
              <a:t>»)</a:t>
            </a:r>
          </a:p>
          <a:p>
            <a:pPr lvl="2" eaLnBrk="1" hangingPunct="1">
              <a:defRPr/>
            </a:pPr>
            <a:r>
              <a:rPr lang="fr-FR" sz="1200" dirty="0"/>
              <a:t>Bande passante &amp; espace de stockage (hébergement de musique, films et autres contenus)</a:t>
            </a:r>
          </a:p>
          <a:p>
            <a:pPr lvl="2" eaLnBrk="1" hangingPunct="1">
              <a:defRPr/>
            </a:pPr>
            <a:r>
              <a:rPr lang="fr-FR" sz="1200" dirty="0"/>
              <a:t>Zombies (</a:t>
            </a:r>
            <a:r>
              <a:rPr lang="fr-FR" sz="1200" dirty="0" err="1"/>
              <a:t>botnets</a:t>
            </a:r>
            <a:r>
              <a:rPr lang="fr-FR" sz="1200" dirty="0"/>
              <a:t>)</a:t>
            </a:r>
          </a:p>
          <a:p>
            <a:pPr marL="0" lvl="1" indent="0" eaLnBrk="1" hangingPunct="1">
              <a:buNone/>
              <a:defRPr/>
            </a:pPr>
            <a:endParaRPr lang="fr-FR" sz="1600" dirty="0" smtClean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Chantage</a:t>
            </a:r>
          </a:p>
          <a:p>
            <a:pPr lvl="2" eaLnBrk="1" hangingPunct="1">
              <a:defRPr/>
            </a:pPr>
            <a:r>
              <a:rPr lang="fr-FR" sz="1200" dirty="0" smtClean="0"/>
              <a:t>Déni </a:t>
            </a:r>
            <a:r>
              <a:rPr lang="fr-FR" sz="1200" dirty="0"/>
              <a:t>de </a:t>
            </a:r>
            <a:r>
              <a:rPr lang="fr-FR" sz="1200" dirty="0" smtClean="0"/>
              <a:t>service</a:t>
            </a:r>
          </a:p>
          <a:p>
            <a:pPr lvl="2" eaLnBrk="1" hangingPunct="1">
              <a:defRPr/>
            </a:pPr>
            <a:r>
              <a:rPr lang="fr-FR" sz="1200" dirty="0" smtClean="0"/>
              <a:t>Modifications </a:t>
            </a:r>
            <a:r>
              <a:rPr lang="fr-FR" sz="1200" dirty="0"/>
              <a:t>des </a:t>
            </a:r>
            <a:r>
              <a:rPr lang="fr-FR" sz="1200" dirty="0" smtClean="0"/>
              <a:t>données</a:t>
            </a:r>
            <a:br>
              <a:rPr lang="fr-FR" sz="1200" dirty="0" smtClean="0"/>
            </a:br>
            <a:endParaRPr lang="fr-FR" sz="12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Espionnage</a:t>
            </a:r>
          </a:p>
          <a:p>
            <a:pPr lvl="2" eaLnBrk="1" hangingPunct="1">
              <a:defRPr/>
            </a:pPr>
            <a:r>
              <a:rPr lang="fr-FR" sz="1200" dirty="0" smtClean="0"/>
              <a:t>Industriel </a:t>
            </a:r>
            <a:r>
              <a:rPr lang="fr-FR" sz="1200" dirty="0"/>
              <a:t>/ concurrentiel</a:t>
            </a:r>
          </a:p>
          <a:p>
            <a:pPr lvl="2" eaLnBrk="1" hangingPunct="1">
              <a:defRPr/>
            </a:pPr>
            <a:r>
              <a:rPr lang="fr-FR" sz="1200" dirty="0" smtClean="0"/>
              <a:t>Étatique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La nouvelle économie de la cybercriminalité</a:t>
            </a:r>
            <a:br>
              <a:rPr lang="fr-FR" sz="1600" b="1" dirty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Quelques chiffres pour illustrer le marché de la cybercriminalité</a:t>
            </a:r>
            <a:endParaRPr lang="fr-FR" sz="1600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15556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C00000"/>
                </a:solidFill>
              </a:rPr>
              <a:t>de </a:t>
            </a:r>
            <a:r>
              <a:rPr lang="fr-FR" sz="2400" b="1" dirty="0">
                <a:solidFill>
                  <a:srgbClr val="C00000"/>
                </a:solidFill>
              </a:rPr>
              <a:t>2 </a:t>
            </a:r>
            <a:r>
              <a:rPr lang="fr-FR" sz="1200" b="1" dirty="0">
                <a:solidFill>
                  <a:srgbClr val="C00000"/>
                </a:solidFill>
              </a:rPr>
              <a:t>à</a:t>
            </a:r>
            <a:r>
              <a:rPr lang="fr-FR" sz="2400" b="1" dirty="0">
                <a:solidFill>
                  <a:srgbClr val="C00000"/>
                </a:solidFill>
              </a:rPr>
              <a:t>10 $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19939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le prix moyen de commercialisation des </a:t>
            </a:r>
            <a:r>
              <a:rPr lang="fr-FR" b="1" dirty="0"/>
              <a:t>numéros de cartes bancaires </a:t>
            </a:r>
            <a:r>
              <a:rPr lang="fr-FR" dirty="0"/>
              <a:t>en fonction du pays et des plafonds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508289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5 $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346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tarif moyen de location pour 1 heure d’un </a:t>
            </a:r>
            <a:r>
              <a:rPr lang="fr-FR" b="1" dirty="0" err="1"/>
              <a:t>botnet</a:t>
            </a:r>
            <a:r>
              <a:rPr lang="fr-FR" dirty="0"/>
              <a:t>, système permettant de saturer un site internet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4636" y="510275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2.399 $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91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prix de commercialisation du </a:t>
            </a:r>
            <a:r>
              <a:rPr lang="fr-FR" b="1" dirty="0"/>
              <a:t>malware </a:t>
            </a:r>
            <a:r>
              <a:rPr lang="fr-FR" dirty="0"/>
              <a:t>« </a:t>
            </a:r>
            <a:r>
              <a:rPr lang="fr-FR" dirty="0" err="1"/>
              <a:t>Citadel</a:t>
            </a:r>
            <a:r>
              <a:rPr lang="fr-FR" dirty="0"/>
              <a:t> » permettant d’intercepter des numéros de carte bancaire </a:t>
            </a:r>
          </a:p>
          <a:p>
            <a:r>
              <a:rPr lang="fr-FR" dirty="0"/>
              <a:t>(+ un abonnement mensuel de 125 $ ) </a:t>
            </a:r>
          </a:p>
        </p:txBody>
      </p:sp>
    </p:spTree>
    <p:extLst>
      <p:ext uri="{BB962C8B-B14F-4D97-AF65-F5344CB8AC3E}">
        <p14:creationId xmlns:p14="http://schemas.microsoft.com/office/powerpoint/2010/main" val="3610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941576" y="1408718"/>
            <a:ext cx="3477726" cy="3155982"/>
            <a:chOff x="755576" y="2469011"/>
            <a:chExt cx="3477726" cy="31559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69011"/>
              <a:ext cx="3477726" cy="28789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95214" y="5347994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22 </a:t>
              </a:r>
              <a:r>
                <a:rPr lang="fr-FR" sz="1200" dirty="0"/>
                <a:t>septembre </a:t>
              </a:r>
              <a:r>
                <a:rPr lang="fr-FR" sz="1200" dirty="0" smtClean="0"/>
                <a:t>2016  </a:t>
              </a:r>
              <a:endParaRPr lang="fr-FR" sz="1200" dirty="0"/>
            </a:p>
          </p:txBody>
        </p:sp>
      </p:grp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d’attaques</a:t>
            </a:r>
            <a:endParaRPr lang="fr-FR" sz="1600" dirty="0" smtClean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03545" y="3050471"/>
            <a:ext cx="3096344" cy="3319894"/>
            <a:chOff x="312462" y="1653544"/>
            <a:chExt cx="3096344" cy="33198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62" y="1653544"/>
              <a:ext cx="3096344" cy="30428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1600" y="4696439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20 </a:t>
              </a:r>
              <a:r>
                <a:rPr lang="fr-FR" sz="1200" dirty="0"/>
                <a:t>septembre 2016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220072" y="2875012"/>
            <a:ext cx="3683406" cy="3534594"/>
            <a:chOff x="4067944" y="1871059"/>
            <a:chExt cx="3683406" cy="353459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71059"/>
              <a:ext cx="3683406" cy="3246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937539" y="5128654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22 </a:t>
              </a:r>
              <a:r>
                <a:rPr lang="fr-FR" sz="1200" dirty="0"/>
                <a:t>septembre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8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2362</Words>
  <Application>Microsoft Office PowerPoint</Application>
  <PresentationFormat>Affichage à l'écran (4:3)</PresentationFormat>
  <Paragraphs>635</Paragraphs>
  <Slides>30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Deloitte</vt:lpstr>
      <vt:lpstr>Module 1: Introduction à la Sécurité des Systèmes d’Information   </vt:lpstr>
      <vt:lpstr>Présentation PowerPoint</vt:lpstr>
      <vt:lpstr>Introduction à la Sécurité des Systèmes d’Information  Définitions</vt:lpstr>
      <vt:lpstr>Introduction à la Sécurité des Systèmes d’Information  Le rôle du Système d’Information dans l’entreprise</vt:lpstr>
      <vt:lpstr>Introduction à la Sécurité des Systèmes d’Information  Les enjeux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Contexte du S.I. aujourd’hui</vt:lpstr>
      <vt:lpstr>Introduction à la Sécurité des Systèmes d’Information  Contexte du S.I. aujourd’hui</vt:lpstr>
      <vt:lpstr>Introduction à la Sécurité des Systèmes d’Information  Eléments clé</vt:lpstr>
      <vt:lpstr>Présentation PowerPoint</vt:lpstr>
      <vt:lpstr>Mesures techniques pour sécuriser le S.I.  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Le cycle de vie de l’information</vt:lpstr>
      <vt:lpstr>Introduction à la Sécurité des Systèmes d’Information  Le cycle de vie de l’information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à la Sécurité des Systèmes d’Information</dc:title>
  <dc:creator>Jean-Claude Héritier - jcheritier@gmail.com</dc:creator>
  <cp:keywords>EM Strasbourg - cours Sécurité des Systèmes d'information (2016)</cp:keywords>
  <cp:lastModifiedBy>JC</cp:lastModifiedBy>
  <cp:revision>81</cp:revision>
  <dcterms:created xsi:type="dcterms:W3CDTF">2013-07-29T11:26:08Z</dcterms:created>
  <dcterms:modified xsi:type="dcterms:W3CDTF">2016-09-26T22:12:28Z</dcterms:modified>
</cp:coreProperties>
</file>