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handoutMasterIdLst>
    <p:handoutMasterId r:id="rId73"/>
  </p:handoutMasterIdLst>
  <p:sldIdLst>
    <p:sldId id="258" r:id="rId2"/>
    <p:sldId id="261" r:id="rId3"/>
    <p:sldId id="262" r:id="rId4"/>
    <p:sldId id="332" r:id="rId5"/>
    <p:sldId id="324" r:id="rId6"/>
    <p:sldId id="283" r:id="rId7"/>
    <p:sldId id="323" r:id="rId8"/>
    <p:sldId id="259" r:id="rId9"/>
    <p:sldId id="343" r:id="rId10"/>
    <p:sldId id="344" r:id="rId11"/>
    <p:sldId id="345" r:id="rId12"/>
    <p:sldId id="346" r:id="rId13"/>
    <p:sldId id="294" r:id="rId14"/>
    <p:sldId id="292" r:id="rId15"/>
    <p:sldId id="342" r:id="rId16"/>
    <p:sldId id="287" r:id="rId17"/>
    <p:sldId id="288" r:id="rId18"/>
    <p:sldId id="289" r:id="rId19"/>
    <p:sldId id="291" r:id="rId20"/>
    <p:sldId id="307" r:id="rId21"/>
    <p:sldId id="268" r:id="rId22"/>
    <p:sldId id="310" r:id="rId23"/>
    <p:sldId id="275" r:id="rId24"/>
    <p:sldId id="317" r:id="rId25"/>
    <p:sldId id="284" r:id="rId26"/>
    <p:sldId id="282" r:id="rId27"/>
    <p:sldId id="308" r:id="rId28"/>
    <p:sldId id="276" r:id="rId29"/>
    <p:sldId id="327" r:id="rId30"/>
    <p:sldId id="328" r:id="rId31"/>
    <p:sldId id="341" r:id="rId32"/>
    <p:sldId id="309" r:id="rId33"/>
    <p:sldId id="277" r:id="rId34"/>
    <p:sldId id="334" r:id="rId35"/>
    <p:sldId id="279" r:id="rId36"/>
    <p:sldId id="278" r:id="rId37"/>
    <p:sldId id="311" r:id="rId38"/>
    <p:sldId id="280" r:id="rId39"/>
    <p:sldId id="296" r:id="rId40"/>
    <p:sldId id="295" r:id="rId41"/>
    <p:sldId id="330" r:id="rId42"/>
    <p:sldId id="297" r:id="rId43"/>
    <p:sldId id="337" r:id="rId44"/>
    <p:sldId id="338" r:id="rId45"/>
    <p:sldId id="339" r:id="rId46"/>
    <p:sldId id="269" r:id="rId47"/>
    <p:sldId id="306" r:id="rId48"/>
    <p:sldId id="314" r:id="rId49"/>
    <p:sldId id="300" r:id="rId50"/>
    <p:sldId id="301" r:id="rId51"/>
    <p:sldId id="302" r:id="rId52"/>
    <p:sldId id="313" r:id="rId53"/>
    <p:sldId id="303" r:id="rId54"/>
    <p:sldId id="312" r:id="rId55"/>
    <p:sldId id="304" r:id="rId56"/>
    <p:sldId id="305" r:id="rId57"/>
    <p:sldId id="299" r:id="rId58"/>
    <p:sldId id="271" r:id="rId59"/>
    <p:sldId id="322" r:id="rId60"/>
    <p:sldId id="272" r:id="rId61"/>
    <p:sldId id="298" r:id="rId62"/>
    <p:sldId id="336" r:id="rId63"/>
    <p:sldId id="273" r:id="rId64"/>
    <p:sldId id="274" r:id="rId65"/>
    <p:sldId id="270" r:id="rId66"/>
    <p:sldId id="318" r:id="rId67"/>
    <p:sldId id="319" r:id="rId68"/>
    <p:sldId id="320" r:id="rId69"/>
    <p:sldId id="321" r:id="rId70"/>
    <p:sldId id="315" r:id="rId7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ECFF"/>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71" autoAdjust="0"/>
  </p:normalViewPr>
  <p:slideViewPr>
    <p:cSldViewPr>
      <p:cViewPr>
        <p:scale>
          <a:sx n="100" d="100"/>
          <a:sy n="100" d="100"/>
        </p:scale>
        <p:origin x="-12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fr-FR" smtClean="0"/>
              <a:t>14 septembre 2013</a:t>
            </a:r>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904A43-F276-486E-A0B3-2F69E9AD9720}" type="slidenum">
              <a:rPr lang="fr-FR" smtClean="0"/>
              <a:pPr/>
              <a:t>‹N°›</a:t>
            </a:fld>
            <a:endParaRPr lang="fr-FR"/>
          </a:p>
        </p:txBody>
      </p:sp>
    </p:spTree>
    <p:extLst>
      <p:ext uri="{BB962C8B-B14F-4D97-AF65-F5344CB8AC3E}">
        <p14:creationId xmlns:p14="http://schemas.microsoft.com/office/powerpoint/2010/main" val="222339939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fr-FR" smtClean="0"/>
              <a:t>14 septembre 2013</a:t>
            </a:r>
            <a:endParaRPr lang="fr-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B4FC1-DC39-4932-854F-99E7E0634883}" type="slidenum">
              <a:rPr lang="fr-CH" smtClean="0"/>
              <a:pPr/>
              <a:t>‹N°›</a:t>
            </a:fld>
            <a:endParaRPr lang="fr-CH"/>
          </a:p>
        </p:txBody>
      </p:sp>
    </p:spTree>
    <p:extLst>
      <p:ext uri="{BB962C8B-B14F-4D97-AF65-F5344CB8AC3E}">
        <p14:creationId xmlns:p14="http://schemas.microsoft.com/office/powerpoint/2010/main" val="326156147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64516" name="Slide Number Placeholder 3"/>
          <p:cNvSpPr>
            <a:spLocks noGrp="1"/>
          </p:cNvSpPr>
          <p:nvPr>
            <p:ph type="sldNum" sz="quarter" idx="5"/>
          </p:nvPr>
        </p:nvSpPr>
        <p:spPr>
          <a:noFill/>
        </p:spPr>
        <p:txBody>
          <a:bodyPr/>
          <a:lstStyle/>
          <a:p>
            <a:fld id="{FDD416AE-15F2-43A3-B908-642384FB36D0}" type="slidenum">
              <a:rPr lang="en-GB" smtClean="0">
                <a:solidFill>
                  <a:prstClr val="black"/>
                </a:solidFill>
              </a:rPr>
              <a:pPr/>
              <a:t>1</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Actifs: ensemble des biens ayant de la valeur pour l’organisme et nécessaires à son bon fonctionnement.</a:t>
            </a:r>
          </a:p>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16</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17</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18</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19</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20</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22</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Avant de mettre en place des procédures ou des mesures techniques visant à augmenter la sécurité d'un organisme, il importe de procéder à une analyse des risques et de rédiger une politique de sécurité. La politique de sécurité sert à formaliser et à coordonner toutes les démarches organisationnelles et techniques de sécurité de l'organisme.</a:t>
            </a:r>
          </a:p>
        </p:txBody>
      </p:sp>
      <p:sp>
        <p:nvSpPr>
          <p:cNvPr id="4" name="Slide Number Placeholder 3"/>
          <p:cNvSpPr>
            <a:spLocks noGrp="1"/>
          </p:cNvSpPr>
          <p:nvPr>
            <p:ph type="sldNum" sz="quarter" idx="10"/>
          </p:nvPr>
        </p:nvSpPr>
        <p:spPr/>
        <p:txBody>
          <a:bodyPr/>
          <a:lstStyle/>
          <a:p>
            <a:fld id="{F0BB4FC1-DC39-4932-854F-99E7E0634883}" type="slidenum">
              <a:rPr lang="fr-CH" smtClean="0"/>
              <a:pPr/>
              <a:t>23</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Avant de mettre en place des procédures ou des mesures techniques visant à augmenter la sécurité d'un organisme, il importe de procéder à une analyse des risques et de rédiger une politique de sécurité. La politique de sécurité sert à formaliser et à coordonner toutes les démarches organisationnelles et techniques de sécurité de l'organisme.</a:t>
            </a:r>
          </a:p>
        </p:txBody>
      </p:sp>
      <p:sp>
        <p:nvSpPr>
          <p:cNvPr id="4" name="Slide Number Placeholder 3"/>
          <p:cNvSpPr>
            <a:spLocks noGrp="1"/>
          </p:cNvSpPr>
          <p:nvPr>
            <p:ph type="sldNum" sz="quarter" idx="10"/>
          </p:nvPr>
        </p:nvSpPr>
        <p:spPr/>
        <p:txBody>
          <a:bodyPr/>
          <a:lstStyle/>
          <a:p>
            <a:fld id="{F0BB4FC1-DC39-4932-854F-99E7E0634883}" type="slidenum">
              <a:rPr lang="fr-CH" smtClean="0"/>
              <a:pPr/>
              <a:t>24</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27</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Typologie des incidents de sécurité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0" i="0" u="none" strike="noStrike" kern="1200" baseline="0" dirty="0" smtClean="0">
                <a:solidFill>
                  <a:schemeClr val="tx1"/>
                </a:solidFill>
                <a:latin typeface="+mn-lt"/>
                <a:ea typeface="+mn-ea"/>
                <a:cs typeface="+mn-cs"/>
              </a:rPr>
              <a:t>Ceci s’explique encore par les arrivées plus nombreuses de RSSI au sein d’entreprises de tailles moyennes, provenant très souvent de la DSI et ayant un niveau de maturité en Sécurité des SI moyen, voire faible. 52% des RSSI sont dédiés à cette tâche à temps plein (vs 47% en 2012), avec des disparités qui se tassent en fonction des secteurs d’activités (64% dans les Services pour plus de 80% dans la Banque – Assurance). </a:t>
            </a:r>
          </a:p>
          <a:p>
            <a:r>
              <a:rPr lang="fr-FR" sz="1200" b="0" i="0" u="none" strike="noStrike" kern="1200" baseline="0" dirty="0" smtClean="0">
                <a:solidFill>
                  <a:schemeClr val="tx1"/>
                </a:solidFill>
                <a:latin typeface="+mn-lt"/>
                <a:ea typeface="+mn-ea"/>
                <a:cs typeface="+mn-cs"/>
              </a:rPr>
              <a:t>Lorsque le RSSI n’existe pas, cette mission reste fortement attachée à la Direction des Systèmes d’Information (40% des cas).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28</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fr-CH" sz="1200" kern="1200" dirty="0" smtClean="0">
                <a:solidFill>
                  <a:schemeClr val="tx1"/>
                </a:solidFill>
                <a:latin typeface="+mn-lt"/>
                <a:ea typeface="+mn-ea"/>
                <a:cs typeface="+mn-cs"/>
              </a:rPr>
              <a:t>à présent, 100 % des entreprises ont en permanence une équipe sécurité, marquant l’importance du</a:t>
            </a:r>
            <a:r>
              <a:rPr lang="fr-CH" sz="1200" kern="1200" baseline="0" dirty="0" smtClean="0">
                <a:solidFill>
                  <a:schemeClr val="tx1"/>
                </a:solidFill>
                <a:latin typeface="+mn-lt"/>
                <a:ea typeface="+mn-ea"/>
                <a:cs typeface="+mn-cs"/>
              </a:rPr>
              <a:t> </a:t>
            </a:r>
            <a:r>
              <a:rPr lang="fr-CH" sz="1200" kern="1200" dirty="0" smtClean="0">
                <a:solidFill>
                  <a:schemeClr val="tx1"/>
                </a:solidFill>
                <a:latin typeface="+mn-lt"/>
                <a:ea typeface="+mn-ea"/>
                <a:cs typeface="+mn-cs"/>
              </a:rPr>
              <a:t>sujet. Toutefois, dans 72 % des cas, le RSSI (ou son équivalent) est encore un homme ou une femme seul(e) ou en binôme seulement ! </a:t>
            </a:r>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29</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30</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fr-FR" dirty="0" smtClean="0"/>
              <a:t>les aspects ‘communication’ et ‘juridique’ augmentent légèrement</a:t>
            </a:r>
            <a:r>
              <a:rPr lang="fr-FR" baseline="0" dirty="0" smtClean="0"/>
              <a:t> en 2014</a:t>
            </a:r>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31</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32</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34</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37</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 Délégataire » et « sous-traitant »</a:t>
            </a:r>
            <a:br>
              <a:rPr lang="fr-CH" dirty="0" smtClean="0"/>
            </a:br>
            <a:r>
              <a:rPr lang="fr-FR" sz="1400" dirty="0" smtClean="0"/>
              <a:t>Réduction / Maîtrise des coûts via la sous-traitance </a:t>
            </a:r>
            <a:r>
              <a:rPr lang="fr-FR" sz="1400" dirty="0" smtClean="0">
                <a:solidFill>
                  <a:srgbClr val="C00000"/>
                </a:solidFill>
              </a:rPr>
              <a:t>(à nuancer). -&gt; SLA vs « best effort »</a:t>
            </a:r>
          </a:p>
          <a:p>
            <a:pPr marL="0" marR="0" lvl="2" indent="0" algn="l" defTabSz="914400" rtl="0" eaLnBrk="1" fontAlgn="auto" latinLnBrk="0" hangingPunct="1">
              <a:lnSpc>
                <a:spcPct val="100000"/>
              </a:lnSpc>
              <a:spcBef>
                <a:spcPts val="0"/>
              </a:spcBef>
              <a:spcAft>
                <a:spcPts val="0"/>
              </a:spcAft>
              <a:buClrTx/>
              <a:buSzTx/>
              <a:buFontTx/>
              <a:buNone/>
              <a:tabLst/>
              <a:defRPr/>
            </a:pPr>
            <a:r>
              <a:rPr lang="fr-FR" sz="1400" dirty="0" smtClean="0"/>
              <a:t>Transfert du risque sur un tiers par l’externalisation </a:t>
            </a:r>
            <a:r>
              <a:rPr lang="fr-FR" sz="1400" dirty="0" smtClean="0">
                <a:solidFill>
                  <a:srgbClr val="C00000"/>
                </a:solidFill>
              </a:rPr>
              <a:t>(à nuancer -&gt; risques de réputation &amp; légaux).</a:t>
            </a:r>
          </a:p>
          <a:p>
            <a:endParaRPr lang="fr-FR" sz="1400" dirty="0" smtClean="0">
              <a:solidFill>
                <a:srgbClr val="C00000"/>
              </a:solidFill>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38</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t>
            </a:r>
            <a:r>
              <a:rPr lang="fr-CH" smtClean="0"/>
              <a:t> Délégataire » et « sous-traitant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39</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t>
            </a:r>
            <a:r>
              <a:rPr lang="fr-CH" smtClean="0"/>
              <a:t> Délégataire » et « sous-traitant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40</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41</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ISAE 3402 –&gt; depuis Juin 2011 (remplace le SAS70 – norme américaine)</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42</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43</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44</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Processus =</a:t>
            </a:r>
            <a:r>
              <a:rPr lang="fr-CH" baseline="0" dirty="0" smtClean="0"/>
              <a:t> méthode mise en place pour identifier, mesurer et contrôler les risques</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47</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48</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absence de point de contact unique / prioritisation </a:t>
            </a:r>
            <a:r>
              <a:rPr lang="en-GB" baseline="0" dirty="0" err="1" smtClean="0"/>
              <a:t>incorrecte</a:t>
            </a:r>
            <a:r>
              <a:rPr lang="en-GB" baseline="0" dirty="0" smtClean="0"/>
              <a:t> / absence de problem management / </a:t>
            </a:r>
            <a:r>
              <a:rPr lang="en-GB" baseline="0" dirty="0" err="1" smtClean="0"/>
              <a:t>clôture</a:t>
            </a:r>
            <a:r>
              <a:rPr lang="en-GB" baseline="0" dirty="0" smtClean="0"/>
              <a:t> sans accord </a:t>
            </a:r>
            <a:r>
              <a:rPr lang="en-GB" baseline="0" dirty="0" err="1" smtClean="0"/>
              <a:t>utilisateur</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49</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Risques</a:t>
            </a:r>
            <a:r>
              <a:rPr lang="en-GB" baseline="0" dirty="0" smtClean="0"/>
              <a:t> à </a:t>
            </a:r>
            <a:r>
              <a:rPr lang="en-GB" baseline="0" dirty="0" err="1" smtClean="0"/>
              <a:t>mentionner</a:t>
            </a:r>
            <a:r>
              <a:rPr lang="en-GB" baseline="0" dirty="0" smtClean="0"/>
              <a:t>: absence de point de contact unique / prioritisation </a:t>
            </a:r>
            <a:r>
              <a:rPr lang="en-GB" baseline="0" dirty="0" err="1" smtClean="0"/>
              <a:t>incorrecte</a:t>
            </a:r>
            <a:r>
              <a:rPr lang="en-GB" baseline="0" dirty="0" smtClean="0"/>
              <a:t> / absence de problem management / </a:t>
            </a:r>
            <a:r>
              <a:rPr lang="en-GB" baseline="0" dirty="0" err="1" smtClean="0"/>
              <a:t>clôture</a:t>
            </a:r>
            <a:r>
              <a:rPr lang="en-GB" baseline="0" dirty="0" smtClean="0"/>
              <a:t> sans accord </a:t>
            </a:r>
            <a:r>
              <a:rPr lang="en-GB" baseline="0" dirty="0" err="1" smtClean="0"/>
              <a:t>utilisateur</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50</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Risques</a:t>
            </a:r>
            <a:r>
              <a:rPr lang="en-GB" baseline="0" dirty="0" smtClean="0"/>
              <a:t> à </a:t>
            </a:r>
            <a:r>
              <a:rPr lang="en-GB" baseline="0" dirty="0" err="1" smtClean="0"/>
              <a:t>mentionner</a:t>
            </a:r>
            <a:r>
              <a:rPr lang="en-GB" baseline="0" dirty="0" smtClean="0"/>
              <a:t>: absence de point de contact unique / prioritisation </a:t>
            </a:r>
            <a:r>
              <a:rPr lang="en-GB" baseline="0" dirty="0" err="1" smtClean="0"/>
              <a:t>incorrecte</a:t>
            </a:r>
            <a:r>
              <a:rPr lang="en-GB" baseline="0" dirty="0" smtClean="0"/>
              <a:t> / absence de problem management / </a:t>
            </a:r>
            <a:r>
              <a:rPr lang="en-GB" baseline="0" dirty="0" err="1" smtClean="0"/>
              <a:t>clôture</a:t>
            </a:r>
            <a:r>
              <a:rPr lang="en-GB" baseline="0" dirty="0" smtClean="0"/>
              <a:t> sans accord </a:t>
            </a:r>
            <a:r>
              <a:rPr lang="en-GB" baseline="0" dirty="0" err="1" smtClean="0"/>
              <a:t>utilisateur</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51</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9</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52</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t>
            </a:r>
            <a:r>
              <a:rPr lang="en-GB" baseline="0" dirty="0" err="1" smtClean="0"/>
              <a:t>définition</a:t>
            </a:r>
            <a:r>
              <a:rPr lang="en-GB" baseline="0" dirty="0" smtClean="0"/>
              <a:t> </a:t>
            </a:r>
            <a:r>
              <a:rPr lang="en-GB" baseline="0" dirty="0" err="1" smtClean="0"/>
              <a:t>incomplète</a:t>
            </a:r>
            <a:r>
              <a:rPr lang="en-GB" baseline="0" dirty="0" smtClean="0"/>
              <a:t> du </a:t>
            </a:r>
            <a:r>
              <a:rPr lang="en-GB" baseline="0" dirty="0" err="1" smtClean="0"/>
              <a:t>périmètre</a:t>
            </a:r>
            <a:r>
              <a:rPr lang="en-GB" baseline="0" dirty="0" smtClean="0"/>
              <a:t> à </a:t>
            </a:r>
            <a:r>
              <a:rPr lang="en-GB" baseline="0" dirty="0" err="1" smtClean="0"/>
              <a:t>couvrir</a:t>
            </a:r>
            <a:r>
              <a:rPr lang="en-GB" baseline="0" dirty="0" smtClean="0"/>
              <a:t> par le </a:t>
            </a:r>
            <a:r>
              <a:rPr lang="en-GB" baseline="0" dirty="0" err="1" smtClean="0"/>
              <a:t>changement</a:t>
            </a:r>
            <a:r>
              <a:rPr lang="en-GB" baseline="0" dirty="0" smtClean="0"/>
              <a:t> / </a:t>
            </a:r>
            <a:r>
              <a:rPr lang="en-GB" baseline="0" dirty="0" err="1" smtClean="0"/>
              <a:t>changements</a:t>
            </a:r>
            <a:r>
              <a:rPr lang="en-GB" baseline="0" dirty="0" smtClean="0"/>
              <a:t> non-</a:t>
            </a:r>
            <a:r>
              <a:rPr lang="en-GB" baseline="0" dirty="0" err="1" smtClean="0"/>
              <a:t>coordonnés</a:t>
            </a:r>
            <a:r>
              <a:rPr lang="en-GB" baseline="0" dirty="0" smtClean="0"/>
              <a:t> / non-</a:t>
            </a:r>
            <a:r>
              <a:rPr lang="en-GB" baseline="0" dirty="0" err="1" smtClean="0"/>
              <a:t>alignés</a:t>
            </a:r>
            <a:r>
              <a:rPr lang="en-GB" baseline="0" dirty="0" smtClean="0"/>
              <a:t> avec </a:t>
            </a:r>
            <a:r>
              <a:rPr lang="en-GB" baseline="0" dirty="0" err="1" smtClean="0"/>
              <a:t>projets</a:t>
            </a:r>
            <a:r>
              <a:rPr lang="en-GB" baseline="0" dirty="0" smtClean="0"/>
              <a:t> / </a:t>
            </a:r>
            <a:r>
              <a:rPr lang="en-GB" baseline="0" dirty="0" err="1" smtClean="0"/>
              <a:t>changements</a:t>
            </a:r>
            <a:r>
              <a:rPr lang="en-GB" baseline="0" dirty="0" smtClean="0"/>
              <a:t> </a:t>
            </a:r>
            <a:r>
              <a:rPr lang="en-GB" baseline="0" dirty="0" err="1" smtClean="0"/>
              <a:t>urgents</a:t>
            </a:r>
            <a:r>
              <a:rPr lang="en-GB" baseline="0" dirty="0" smtClean="0"/>
              <a:t> </a:t>
            </a:r>
            <a:r>
              <a:rPr lang="en-GB" baseline="0" dirty="0" err="1" smtClean="0"/>
              <a:t>insuffisamment</a:t>
            </a:r>
            <a:r>
              <a:rPr lang="en-GB" baseline="0" dirty="0" smtClean="0"/>
              <a:t> </a:t>
            </a:r>
            <a:r>
              <a:rPr lang="en-GB" baseline="0" dirty="0" err="1" smtClean="0"/>
              <a:t>contrôlés</a:t>
            </a:r>
            <a:r>
              <a:rPr lang="en-GB" baseline="0" dirty="0" smtClean="0"/>
              <a:t> (a priori &amp; a </a:t>
            </a:r>
            <a:r>
              <a:rPr lang="en-GB" baseline="0" dirty="0" err="1" smtClean="0"/>
              <a:t>posteriori</a:t>
            </a:r>
            <a:r>
              <a:rPr lang="en-GB" baseline="0" dirty="0" smtClean="0"/>
              <a:t>) / </a:t>
            </a:r>
            <a:r>
              <a:rPr lang="en-GB" baseline="0" dirty="0" err="1" smtClean="0"/>
              <a:t>processus</a:t>
            </a:r>
            <a:r>
              <a:rPr lang="en-GB" baseline="0" dirty="0" smtClean="0"/>
              <a:t> non-</a:t>
            </a:r>
            <a:r>
              <a:rPr lang="en-GB" baseline="0" dirty="0" err="1" smtClean="0"/>
              <a:t>suivi</a:t>
            </a:r>
            <a:r>
              <a:rPr lang="en-GB" baseline="0" dirty="0" smtClean="0"/>
              <a:t>  / absence </a:t>
            </a:r>
            <a:r>
              <a:rPr lang="en-GB" baseline="0" dirty="0" err="1" smtClean="0"/>
              <a:t>d’une</a:t>
            </a:r>
            <a:r>
              <a:rPr lang="en-GB" baseline="0" dirty="0" smtClean="0"/>
              <a:t> CMDB…</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53</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54</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t>
            </a:r>
            <a:r>
              <a:rPr lang="en-GB" baseline="0" dirty="0" err="1" smtClean="0"/>
              <a:t>authentification</a:t>
            </a:r>
            <a:r>
              <a:rPr lang="en-GB" baseline="0" dirty="0" smtClean="0"/>
              <a:t> des </a:t>
            </a:r>
            <a:r>
              <a:rPr lang="en-GB" baseline="0" dirty="0" err="1" smtClean="0"/>
              <a:t>demandes</a:t>
            </a:r>
            <a:r>
              <a:rPr lang="en-GB" baseline="0" dirty="0" smtClean="0"/>
              <a:t> / </a:t>
            </a:r>
            <a:r>
              <a:rPr lang="en-GB" baseline="0" dirty="0" err="1" smtClean="0"/>
              <a:t>autorisation</a:t>
            </a:r>
            <a:r>
              <a:rPr lang="en-GB" baseline="0" dirty="0" smtClean="0"/>
              <a:t> des </a:t>
            </a:r>
            <a:r>
              <a:rPr lang="en-GB" baseline="0" dirty="0" err="1" smtClean="0"/>
              <a:t>accès</a:t>
            </a:r>
            <a:r>
              <a:rPr lang="en-GB" baseline="0" dirty="0" smtClean="0"/>
              <a:t> par </a:t>
            </a:r>
            <a:r>
              <a:rPr lang="en-GB" baseline="0" dirty="0" err="1" smtClean="0"/>
              <a:t>personnes</a:t>
            </a:r>
            <a:r>
              <a:rPr lang="en-GB" baseline="0" dirty="0" smtClean="0"/>
              <a:t> </a:t>
            </a:r>
            <a:r>
              <a:rPr lang="en-GB" baseline="0" dirty="0" err="1" smtClean="0"/>
              <a:t>habilitées</a:t>
            </a:r>
            <a:r>
              <a:rPr lang="en-GB" baseline="0" dirty="0" smtClean="0"/>
              <a:t> / </a:t>
            </a:r>
            <a:r>
              <a:rPr lang="en-GB" baseline="0" dirty="0" err="1" smtClean="0"/>
              <a:t>accès</a:t>
            </a:r>
            <a:r>
              <a:rPr lang="en-GB" baseline="0" dirty="0" smtClean="0"/>
              <a:t> non-</a:t>
            </a:r>
            <a:r>
              <a:rPr lang="en-GB" baseline="0" dirty="0" err="1" smtClean="0"/>
              <a:t>standardisés</a:t>
            </a:r>
            <a:r>
              <a:rPr lang="en-GB" baseline="0" dirty="0" smtClean="0"/>
              <a:t> / </a:t>
            </a:r>
            <a:r>
              <a:rPr lang="en-GB" baseline="0" dirty="0" err="1" smtClean="0"/>
              <a:t>erreurs</a:t>
            </a:r>
            <a:r>
              <a:rPr lang="en-GB" baseline="0" dirty="0" smtClean="0"/>
              <a:t> </a:t>
            </a:r>
            <a:r>
              <a:rPr lang="en-GB" baseline="0" dirty="0" err="1" smtClean="0"/>
              <a:t>opérationnelles</a:t>
            </a:r>
            <a:r>
              <a:rPr lang="en-GB" baseline="0" dirty="0" smtClean="0"/>
              <a:t> </a:t>
            </a:r>
            <a:r>
              <a:rPr lang="en-GB" baseline="0" dirty="0" err="1" smtClean="0"/>
              <a:t>dans</a:t>
            </a:r>
            <a:r>
              <a:rPr lang="en-GB" baseline="0" dirty="0" smtClean="0"/>
              <a:t> la </a:t>
            </a:r>
            <a:r>
              <a:rPr lang="en-GB" baseline="0" dirty="0" err="1" smtClean="0"/>
              <a:t>mise</a:t>
            </a:r>
            <a:r>
              <a:rPr lang="en-GB" baseline="0" dirty="0" smtClean="0"/>
              <a:t> en oeuvre / </a:t>
            </a:r>
            <a:r>
              <a:rPr lang="en-GB" baseline="0" dirty="0" err="1" smtClean="0"/>
              <a:t>profils</a:t>
            </a:r>
            <a:r>
              <a:rPr lang="en-GB" baseline="0" dirty="0" smtClean="0"/>
              <a:t> </a:t>
            </a:r>
            <a:r>
              <a:rPr lang="en-GB" baseline="0" dirty="0" err="1" smtClean="0"/>
              <a:t>temporaires</a:t>
            </a:r>
            <a:r>
              <a:rPr lang="en-GB" baseline="0" dirty="0" smtClean="0"/>
              <a:t> </a:t>
            </a:r>
            <a:r>
              <a:rPr lang="en-GB" baseline="0" dirty="0" err="1" smtClean="0"/>
              <a:t>ou</a:t>
            </a:r>
            <a:r>
              <a:rPr lang="en-GB" baseline="0" dirty="0" smtClean="0"/>
              <a:t> </a:t>
            </a:r>
            <a:r>
              <a:rPr lang="en-GB" baseline="0" dirty="0" err="1" smtClean="0"/>
              <a:t>externes</a:t>
            </a:r>
            <a:r>
              <a:rPr lang="en-GB" baseline="0" dirty="0" smtClean="0"/>
              <a:t> / absence de </a:t>
            </a:r>
            <a:r>
              <a:rPr lang="en-GB" baseline="0" dirty="0" err="1" smtClean="0"/>
              <a:t>demandes</a:t>
            </a:r>
            <a:r>
              <a:rPr lang="en-GB" baseline="0" dirty="0" smtClean="0"/>
              <a:t> de suppression en </a:t>
            </a:r>
            <a:r>
              <a:rPr lang="en-GB" baseline="0" dirty="0" err="1" smtClean="0"/>
              <a:t>cas</a:t>
            </a:r>
            <a:r>
              <a:rPr lang="en-GB" baseline="0" dirty="0" smtClean="0"/>
              <a:t> de </a:t>
            </a:r>
            <a:r>
              <a:rPr lang="en-GB" baseline="0" dirty="0" err="1" smtClean="0"/>
              <a:t>départ</a:t>
            </a:r>
            <a:r>
              <a:rPr lang="en-GB" baseline="0" dirty="0" smtClean="0"/>
              <a:t> / </a:t>
            </a:r>
            <a:r>
              <a:rPr lang="en-GB" baseline="0" dirty="0" err="1" smtClean="0"/>
              <a:t>suivi</a:t>
            </a:r>
            <a:r>
              <a:rPr lang="en-GB" baseline="0" dirty="0" smtClean="0"/>
              <a:t> de la recertification…</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55</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t>
            </a:r>
            <a:r>
              <a:rPr lang="en-GB" baseline="0" dirty="0" err="1" smtClean="0"/>
              <a:t>authentification</a:t>
            </a:r>
            <a:r>
              <a:rPr lang="en-GB" baseline="0" dirty="0" smtClean="0"/>
              <a:t> des </a:t>
            </a:r>
            <a:r>
              <a:rPr lang="en-GB" baseline="0" dirty="0" err="1" smtClean="0"/>
              <a:t>demandes</a:t>
            </a:r>
            <a:r>
              <a:rPr lang="en-GB" baseline="0" dirty="0" smtClean="0"/>
              <a:t> / </a:t>
            </a:r>
            <a:r>
              <a:rPr lang="en-GB" baseline="0" dirty="0" err="1" smtClean="0"/>
              <a:t>autorisation</a:t>
            </a:r>
            <a:r>
              <a:rPr lang="en-GB" baseline="0" dirty="0" smtClean="0"/>
              <a:t> des </a:t>
            </a:r>
            <a:r>
              <a:rPr lang="en-GB" baseline="0" dirty="0" err="1" smtClean="0"/>
              <a:t>accès</a:t>
            </a:r>
            <a:r>
              <a:rPr lang="en-GB" baseline="0" dirty="0" smtClean="0"/>
              <a:t> par </a:t>
            </a:r>
            <a:r>
              <a:rPr lang="en-GB" baseline="0" dirty="0" err="1" smtClean="0"/>
              <a:t>personnes</a:t>
            </a:r>
            <a:r>
              <a:rPr lang="en-GB" baseline="0" dirty="0" smtClean="0"/>
              <a:t> </a:t>
            </a:r>
            <a:r>
              <a:rPr lang="en-GB" baseline="0" dirty="0" err="1" smtClean="0"/>
              <a:t>habilitées</a:t>
            </a:r>
            <a:r>
              <a:rPr lang="en-GB" baseline="0" dirty="0" smtClean="0"/>
              <a:t> / </a:t>
            </a:r>
            <a:r>
              <a:rPr lang="en-GB" baseline="0" dirty="0" err="1" smtClean="0"/>
              <a:t>accès</a:t>
            </a:r>
            <a:r>
              <a:rPr lang="en-GB" baseline="0" dirty="0" smtClean="0"/>
              <a:t> non-</a:t>
            </a:r>
            <a:r>
              <a:rPr lang="en-GB" baseline="0" dirty="0" err="1" smtClean="0"/>
              <a:t>standardisés</a:t>
            </a:r>
            <a:r>
              <a:rPr lang="en-GB" baseline="0" dirty="0" smtClean="0"/>
              <a:t> / </a:t>
            </a:r>
            <a:r>
              <a:rPr lang="en-GB" baseline="0" dirty="0" err="1" smtClean="0"/>
              <a:t>erreurs</a:t>
            </a:r>
            <a:r>
              <a:rPr lang="en-GB" baseline="0" dirty="0" smtClean="0"/>
              <a:t> </a:t>
            </a:r>
            <a:r>
              <a:rPr lang="en-GB" baseline="0" dirty="0" err="1" smtClean="0"/>
              <a:t>opérationnelles</a:t>
            </a:r>
            <a:r>
              <a:rPr lang="en-GB" baseline="0" dirty="0" smtClean="0"/>
              <a:t> </a:t>
            </a:r>
            <a:r>
              <a:rPr lang="en-GB" baseline="0" dirty="0" err="1" smtClean="0"/>
              <a:t>dans</a:t>
            </a:r>
            <a:r>
              <a:rPr lang="en-GB" baseline="0" dirty="0" smtClean="0"/>
              <a:t> la </a:t>
            </a:r>
            <a:r>
              <a:rPr lang="en-GB" baseline="0" dirty="0" err="1" smtClean="0"/>
              <a:t>mise</a:t>
            </a:r>
            <a:r>
              <a:rPr lang="en-GB" baseline="0" dirty="0" smtClean="0"/>
              <a:t> en oeuvre / </a:t>
            </a:r>
            <a:r>
              <a:rPr lang="en-GB" baseline="0" dirty="0" err="1" smtClean="0"/>
              <a:t>profils</a:t>
            </a:r>
            <a:r>
              <a:rPr lang="en-GB" baseline="0" dirty="0" smtClean="0"/>
              <a:t> </a:t>
            </a:r>
            <a:r>
              <a:rPr lang="en-GB" baseline="0" dirty="0" err="1" smtClean="0"/>
              <a:t>temporaires</a:t>
            </a:r>
            <a:r>
              <a:rPr lang="en-GB" baseline="0" dirty="0" smtClean="0"/>
              <a:t> </a:t>
            </a:r>
            <a:r>
              <a:rPr lang="en-GB" baseline="0" dirty="0" err="1" smtClean="0"/>
              <a:t>ou</a:t>
            </a:r>
            <a:r>
              <a:rPr lang="en-GB" baseline="0" dirty="0" smtClean="0"/>
              <a:t> </a:t>
            </a:r>
            <a:r>
              <a:rPr lang="en-GB" baseline="0" dirty="0" err="1" smtClean="0"/>
              <a:t>externes</a:t>
            </a:r>
            <a:r>
              <a:rPr lang="en-GB" baseline="0" dirty="0" smtClean="0"/>
              <a:t> / absence de </a:t>
            </a:r>
            <a:r>
              <a:rPr lang="en-GB" baseline="0" dirty="0" err="1" smtClean="0"/>
              <a:t>demandes</a:t>
            </a:r>
            <a:r>
              <a:rPr lang="en-GB" baseline="0" dirty="0" smtClean="0"/>
              <a:t> de suppression en </a:t>
            </a:r>
            <a:r>
              <a:rPr lang="en-GB" baseline="0" dirty="0" err="1" smtClean="0"/>
              <a:t>cas</a:t>
            </a:r>
            <a:r>
              <a:rPr lang="en-GB" baseline="0" dirty="0" smtClean="0"/>
              <a:t> de </a:t>
            </a:r>
            <a:r>
              <a:rPr lang="en-GB" baseline="0" dirty="0" err="1" smtClean="0"/>
              <a:t>départ</a:t>
            </a:r>
            <a:r>
              <a:rPr lang="en-GB" baseline="0" dirty="0" smtClean="0"/>
              <a:t> / </a:t>
            </a:r>
            <a:r>
              <a:rPr lang="en-GB" baseline="0" dirty="0" err="1" smtClean="0"/>
              <a:t>suivi</a:t>
            </a:r>
            <a:r>
              <a:rPr lang="en-GB" baseline="0" dirty="0" smtClean="0"/>
              <a:t> de la recertification…</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56</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accent1">
                    <a:lumMod val="60000"/>
                    <a:lumOff val="40000"/>
                  </a:schemeClr>
                </a:solidFill>
              </a:rPr>
              <a:t>Refonte prévue fin 2013 -&gt; accent mis sur les aspects organisationnels – 114 contrôles en 14 groupes.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2776"/>
                </a:solidFill>
              </a:rPr>
              <a:t>-&gt; 8000 organismes certifiés dans le monde</a:t>
            </a:r>
            <a:endParaRPr lang="fr-CH" dirty="0" smtClean="0">
              <a:solidFill>
                <a:schemeClr val="accent1">
                  <a:lumMod val="60000"/>
                  <a:lumOff val="40000"/>
                </a:schemeClr>
              </a:solidFill>
            </a:endParaRPr>
          </a:p>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60</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62</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69</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10</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11</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12</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13</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Actifs: ensemble des biens ayant de la valeur pour l’organisme et nécessaires à son bon fonctionnement.</a:t>
            </a:r>
          </a:p>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14</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a:xfrm>
            <a:off x="1142823" y="2886328"/>
            <a:ext cx="3996983" cy="1128762"/>
          </a:xfrm>
        </p:spPr>
        <p:txBody>
          <a:bodyPr/>
          <a:lstStyle>
            <a:lvl1pPr>
              <a:lnSpc>
                <a:spcPts val="2509"/>
              </a:lnSpc>
              <a:defRPr sz="2500" b="0" smtClean="0">
                <a:latin typeface="Times New Roman" pitchFamily="18" charset="0"/>
              </a:defRPr>
            </a:lvl1pPr>
          </a:lstStyle>
          <a:p>
            <a:r>
              <a:rPr lang="en-US" dirty="0" smtClean="0"/>
              <a:t>Click to edit </a:t>
            </a:r>
            <a:br>
              <a:rPr lang="en-US" dirty="0" smtClean="0"/>
            </a:br>
            <a:r>
              <a:rPr lang="en-US" dirty="0" smtClean="0"/>
              <a:t>Master title style</a:t>
            </a:r>
          </a:p>
        </p:txBody>
      </p:sp>
      <p:sp>
        <p:nvSpPr>
          <p:cNvPr id="120836" name="Text Placeholder 2"/>
          <p:cNvSpPr>
            <a:spLocks noGrp="1"/>
          </p:cNvSpPr>
          <p:nvPr>
            <p:ph type="subTitle" idx="1"/>
          </p:nvPr>
        </p:nvSpPr>
        <p:spPr>
          <a:xfrm>
            <a:off x="260524" y="6028938"/>
            <a:ext cx="4740104" cy="303897"/>
          </a:xfrm>
        </p:spPr>
        <p:txBody>
          <a:bodyPr/>
          <a:lstStyle>
            <a:lvl1pPr marL="0" indent="0">
              <a:lnSpc>
                <a:spcPts val="1994"/>
              </a:lnSpc>
              <a:defRPr b="1" smtClean="0"/>
            </a:lvl1pPr>
          </a:lstStyle>
          <a:p>
            <a:r>
              <a:rPr dirty="0" smtClean="0"/>
              <a:t>Click to edit Master subtitle style</a:t>
            </a: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dirty="0" smtClean="0"/>
              <a:t>Click to edit Master title style</a:t>
            </a:r>
            <a:endParaRPr lang="en-US" dirty="0"/>
          </a:p>
        </p:txBody>
      </p:sp>
      <p:sp>
        <p:nvSpPr>
          <p:cNvPr id="3" name="Content Placeholder 2"/>
          <p:cNvSpPr>
            <a:spLocks noGrp="1"/>
          </p:cNvSpPr>
          <p:nvPr>
            <p:ph idx="1"/>
          </p:nvPr>
        </p:nvSpPr>
        <p:spPr>
          <a:noFill/>
          <a:ln w="9525">
            <a:noFill/>
            <a:miter lim="800000"/>
            <a:headEnd/>
            <a:tailEnd/>
          </a:ln>
        </p:spPr>
        <p:txBody>
          <a:bodyPr/>
          <a:lstStyle>
            <a:lvl2pPr marL="182223" marR="0" indent="-182223" algn="l" defTabSz="913964" rtl="0" eaLnBrk="0" fontAlgn="base" latinLnBrk="0" hangingPunct="0">
              <a:lnSpc>
                <a:spcPct val="100000"/>
              </a:lnSpc>
              <a:spcBef>
                <a:spcPct val="0"/>
              </a:spcBef>
              <a:spcAft>
                <a:spcPts val="269"/>
              </a:spcAft>
              <a:buClrTx/>
              <a:buSzTx/>
              <a:buFont typeface="Arial" pitchFamily="34" charset="0"/>
              <a:buChar char="•"/>
              <a:tabLst/>
              <a:defRPr lang="en-US" kern="1200" dirty="0" smtClean="0">
                <a:solidFill>
                  <a:schemeClr val="tx2"/>
                </a:solidFill>
                <a:latin typeface="+mn-lt"/>
                <a:ea typeface="+mn-ea"/>
                <a:cs typeface="+mn-cs"/>
              </a:defRPr>
            </a:lvl2pPr>
            <a:lvl3pPr algn="l" defTabSz="913964" rtl="0" eaLnBrk="0" fontAlgn="base" hangingPunct="0">
              <a:spcBef>
                <a:spcPct val="0"/>
              </a:spcBef>
              <a:buFont typeface="Arial" pitchFamily="34" charset="0"/>
              <a:defRPr lang="en-US" kern="1200" dirty="0" smtClean="0">
                <a:solidFill>
                  <a:schemeClr val="tx2"/>
                </a:solidFill>
                <a:latin typeface="+mn-lt"/>
                <a:ea typeface="+mn-ea"/>
                <a:cs typeface="+mn-cs"/>
              </a:defRPr>
            </a:lvl3pPr>
            <a:lvl4pPr algn="l" defTabSz="913964" rtl="0" eaLnBrk="0" fontAlgn="base" hangingPunct="0">
              <a:spcBef>
                <a:spcPct val="0"/>
              </a:spcBef>
              <a:buFont typeface="Arial" pitchFamily="34" charset="0"/>
              <a:defRPr lang="en-US" kern="1200" dirty="0" smtClean="0">
                <a:solidFill>
                  <a:schemeClr val="tx2"/>
                </a:solidFill>
                <a:latin typeface="+mn-lt"/>
                <a:ea typeface="+mn-ea"/>
                <a:cs typeface="+mn-cs"/>
              </a:defRPr>
            </a:lvl4pPr>
            <a:lvl5pPr algn="l" defTabSz="913964" rtl="0" eaLnBrk="0" fontAlgn="base" hangingPunct="0">
              <a:spcBef>
                <a:spcPct val="0"/>
              </a:spcBef>
              <a:buFont typeface="Arial" pitchFamily="34" charset="0"/>
              <a:defRPr lang="en-US" kern="120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fr-CH" dirty="0" err="1" smtClean="0"/>
              <a:t>Third</a:t>
            </a:r>
            <a:r>
              <a:rPr lang="fr-CH" dirty="0" smtClean="0"/>
              <a:t> </a:t>
            </a:r>
            <a:r>
              <a:rPr lang="fr-CH" dirty="0" err="1" smtClean="0"/>
              <a:t>level</a:t>
            </a:r>
            <a:endParaRPr lang="fr-CH" dirty="0" smtClean="0"/>
          </a:p>
          <a:p>
            <a:pPr lvl="3"/>
            <a:r>
              <a:rPr lang="fr-CH" dirty="0" err="1" smtClean="0"/>
              <a:t>Fourth</a:t>
            </a:r>
            <a:r>
              <a:rPr lang="fr-CH" dirty="0" smtClean="0"/>
              <a:t> </a:t>
            </a:r>
            <a:r>
              <a:rPr lang="fr-CH" dirty="0" err="1" smtClean="0"/>
              <a:t>level</a:t>
            </a:r>
            <a:endParaRPr lang="fr-CH" dirty="0" smtClean="0"/>
          </a:p>
          <a:p>
            <a:pPr lvl="4"/>
            <a:r>
              <a:rPr lang="fr-CH" dirty="0" err="1" smtClean="0"/>
              <a:t>Fifth</a:t>
            </a:r>
            <a:r>
              <a:rPr lang="fr-CH" dirty="0" smtClean="0"/>
              <a:t> </a:t>
            </a:r>
            <a:r>
              <a:rPr lang="fr-CH" dirty="0" err="1" smtClean="0"/>
              <a:t>level</a:t>
            </a:r>
            <a:endParaRPr lang="en-US"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07988" y="350838"/>
            <a:ext cx="8423275" cy="630237"/>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04813" y="1190625"/>
            <a:ext cx="8423275" cy="5219700"/>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a:spLocks noChangeArrowheads="1"/>
          </p:cNvSpPr>
          <p:nvPr userDrawn="1"/>
        </p:nvSpPr>
        <p:spPr bwMode="auto">
          <a:xfrm>
            <a:off x="6397625" y="6564313"/>
            <a:ext cx="2312988" cy="144462"/>
          </a:xfrm>
          <a:prstGeom prst="rect">
            <a:avLst/>
          </a:prstGeom>
          <a:noFill/>
          <a:ln w="25400" algn="ctr">
            <a:noFill/>
            <a:miter lim="800000"/>
            <a:headEnd/>
            <a:tailEnd/>
          </a:ln>
        </p:spPr>
        <p:txBody>
          <a:bodyPr lIns="0" tIns="0" rIns="0" bIns="0"/>
          <a:lstStyle/>
          <a:p>
            <a:pPr algn="r" defTabSz="913964">
              <a:lnSpc>
                <a:spcPts val="1077"/>
              </a:lnSpc>
              <a:defRPr/>
            </a:pPr>
            <a:r>
              <a:rPr lang="en-US" sz="1050" dirty="0">
                <a:solidFill>
                  <a:srgbClr val="002776"/>
                </a:solidFill>
              </a:rPr>
              <a:t>© </a:t>
            </a:r>
            <a:r>
              <a:rPr lang="en-US" sz="1050" dirty="0" smtClean="0">
                <a:solidFill>
                  <a:srgbClr val="002776"/>
                </a:solidFill>
              </a:rPr>
              <a:t>2016</a:t>
            </a:r>
            <a:r>
              <a:rPr lang="en-US" sz="1050" baseline="0" dirty="0" smtClean="0">
                <a:solidFill>
                  <a:srgbClr val="002776"/>
                </a:solidFill>
              </a:rPr>
              <a:t> </a:t>
            </a:r>
            <a:r>
              <a:rPr lang="en-US" sz="1050" dirty="0" smtClean="0">
                <a:solidFill>
                  <a:srgbClr val="002776"/>
                </a:solidFill>
              </a:rPr>
              <a:t>Jean-Claude </a:t>
            </a:r>
            <a:r>
              <a:rPr lang="en-US" sz="1050" dirty="0">
                <a:solidFill>
                  <a:srgbClr val="002776"/>
                </a:solidFill>
              </a:rPr>
              <a:t>Héritier</a:t>
            </a:r>
          </a:p>
        </p:txBody>
      </p:sp>
      <p:sp>
        <p:nvSpPr>
          <p:cNvPr id="8" name="Rectangle 7"/>
          <p:cNvSpPr>
            <a:spLocks noChangeArrowheads="1"/>
          </p:cNvSpPr>
          <p:nvPr userDrawn="1"/>
        </p:nvSpPr>
        <p:spPr bwMode="auto">
          <a:xfrm>
            <a:off x="635000" y="6564313"/>
            <a:ext cx="2312988" cy="144462"/>
          </a:xfrm>
          <a:prstGeom prst="rect">
            <a:avLst/>
          </a:prstGeom>
          <a:noFill/>
          <a:ln w="25400" algn="ctr">
            <a:noFill/>
            <a:miter lim="800000"/>
            <a:headEnd/>
            <a:tailEnd/>
          </a:ln>
        </p:spPr>
        <p:txBody>
          <a:bodyPr lIns="0" tIns="0" rIns="0" bIns="0"/>
          <a:lstStyle/>
          <a:p>
            <a:pPr defTabSz="913964">
              <a:lnSpc>
                <a:spcPts val="1077"/>
              </a:lnSpc>
              <a:defRPr/>
            </a:pPr>
            <a:r>
              <a:rPr lang="fr-CH" sz="1050" dirty="0" smtClean="0">
                <a:solidFill>
                  <a:srgbClr val="002776"/>
                </a:solidFill>
              </a:rPr>
              <a:t>Gestion de la sécurité du S.I.</a:t>
            </a:r>
            <a:endParaRPr lang="en-US" sz="1050" dirty="0">
              <a:solidFill>
                <a:srgbClr val="002776"/>
              </a:solidFill>
            </a:endParaRPr>
          </a:p>
        </p:txBody>
      </p:sp>
      <p:sp>
        <p:nvSpPr>
          <p:cNvPr id="9" name="Rectangle 8"/>
          <p:cNvSpPr>
            <a:spLocks noChangeArrowheads="1"/>
          </p:cNvSpPr>
          <p:nvPr userDrawn="1"/>
        </p:nvSpPr>
        <p:spPr bwMode="auto">
          <a:xfrm>
            <a:off x="439738" y="6564313"/>
            <a:ext cx="234950" cy="142875"/>
          </a:xfrm>
          <a:prstGeom prst="rect">
            <a:avLst/>
          </a:prstGeom>
          <a:noFill/>
          <a:ln w="25400" algn="ctr">
            <a:noFill/>
            <a:miter lim="800000"/>
            <a:headEnd/>
            <a:tailEnd/>
          </a:ln>
        </p:spPr>
        <p:txBody>
          <a:bodyPr lIns="0" tIns="0" rIns="0" bIns="0"/>
          <a:lstStyle/>
          <a:p>
            <a:pPr defTabSz="913964">
              <a:lnSpc>
                <a:spcPts val="1077"/>
              </a:lnSpc>
              <a:defRPr/>
            </a:pPr>
            <a:fld id="{A7D4F100-CE5F-4607-8B7A-A8604632981A}" type="slidenum">
              <a:rPr lang="en-US" sz="1000">
                <a:solidFill>
                  <a:srgbClr val="002776"/>
                </a:solidFill>
              </a:rPr>
              <a:pPr defTabSz="913964">
                <a:lnSpc>
                  <a:spcPts val="1077"/>
                </a:lnSpc>
                <a:defRPr/>
              </a:pPr>
              <a:t>‹N°›</a:t>
            </a:fld>
            <a:endParaRPr lang="en-US" sz="1000"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sldNum="0" hdr="0" ftr="0" dt="0"/>
  <p:txStyles>
    <p:titleStyle>
      <a:lvl1pPr algn="l" rtl="0" eaLnBrk="0" fontAlgn="base" hangingPunct="0">
        <a:spcBef>
          <a:spcPct val="0"/>
        </a:spcBef>
        <a:spcAft>
          <a:spcPct val="0"/>
        </a:spcAft>
        <a:defRPr lang="en-US" sz="2200" b="1" kern="1200" dirty="0">
          <a:solidFill>
            <a:schemeClr val="tx2"/>
          </a:solidFill>
          <a:latin typeface="+mj-lt"/>
          <a:ea typeface="+mj-ea"/>
          <a:cs typeface="+mj-cs"/>
        </a:defRPr>
      </a:lvl1pPr>
      <a:lvl2pPr algn="l" rtl="0" eaLnBrk="0" fontAlgn="base" hangingPunct="0">
        <a:spcBef>
          <a:spcPct val="0"/>
        </a:spcBef>
        <a:spcAft>
          <a:spcPct val="0"/>
        </a:spcAft>
        <a:defRPr sz="2200" b="1">
          <a:solidFill>
            <a:schemeClr val="tx2"/>
          </a:solidFill>
          <a:latin typeface="Arial" charset="0"/>
        </a:defRPr>
      </a:lvl2pPr>
      <a:lvl3pPr algn="l" rtl="0" eaLnBrk="0" fontAlgn="base" hangingPunct="0">
        <a:spcBef>
          <a:spcPct val="0"/>
        </a:spcBef>
        <a:spcAft>
          <a:spcPct val="0"/>
        </a:spcAft>
        <a:defRPr sz="2200" b="1">
          <a:solidFill>
            <a:schemeClr val="tx2"/>
          </a:solidFill>
          <a:latin typeface="Arial" charset="0"/>
        </a:defRPr>
      </a:lvl3pPr>
      <a:lvl4pPr algn="l" rtl="0" eaLnBrk="0" fontAlgn="base" hangingPunct="0">
        <a:spcBef>
          <a:spcPct val="0"/>
        </a:spcBef>
        <a:spcAft>
          <a:spcPct val="0"/>
        </a:spcAft>
        <a:defRPr sz="2200" b="1">
          <a:solidFill>
            <a:schemeClr val="tx2"/>
          </a:solidFill>
          <a:latin typeface="Arial" charset="0"/>
        </a:defRPr>
      </a:lvl4pPr>
      <a:lvl5pPr algn="l" rtl="0" eaLnBrk="0" fontAlgn="base" hangingPunct="0">
        <a:spcBef>
          <a:spcPct val="0"/>
        </a:spcBef>
        <a:spcAft>
          <a:spcPct val="0"/>
        </a:spcAft>
        <a:defRPr sz="2200" b="1">
          <a:solidFill>
            <a:schemeClr val="tx2"/>
          </a:solidFill>
          <a:latin typeface="Arial" charset="0"/>
        </a:defRPr>
      </a:lvl5pPr>
      <a:lvl6pPr marL="410002" algn="l" rtl="0" fontAlgn="base">
        <a:spcBef>
          <a:spcPct val="0"/>
        </a:spcBef>
        <a:spcAft>
          <a:spcPct val="0"/>
        </a:spcAft>
        <a:defRPr sz="2200" b="1">
          <a:solidFill>
            <a:schemeClr val="accent1"/>
          </a:solidFill>
          <a:latin typeface="Arial" charset="0"/>
        </a:defRPr>
      </a:lvl6pPr>
      <a:lvl7pPr marL="820007" algn="l" rtl="0" fontAlgn="base">
        <a:spcBef>
          <a:spcPct val="0"/>
        </a:spcBef>
        <a:spcAft>
          <a:spcPct val="0"/>
        </a:spcAft>
        <a:defRPr sz="2200" b="1">
          <a:solidFill>
            <a:schemeClr val="accent1"/>
          </a:solidFill>
          <a:latin typeface="Arial" charset="0"/>
        </a:defRPr>
      </a:lvl7pPr>
      <a:lvl8pPr marL="1230009" algn="l" rtl="0" fontAlgn="base">
        <a:spcBef>
          <a:spcPct val="0"/>
        </a:spcBef>
        <a:spcAft>
          <a:spcPct val="0"/>
        </a:spcAft>
        <a:defRPr sz="2200" b="1">
          <a:solidFill>
            <a:schemeClr val="accent1"/>
          </a:solidFill>
          <a:latin typeface="Arial" charset="0"/>
        </a:defRPr>
      </a:lvl8pPr>
      <a:lvl9pPr marL="1640010" algn="l" rtl="0" fontAlgn="base">
        <a:spcBef>
          <a:spcPct val="0"/>
        </a:spcBef>
        <a:spcAft>
          <a:spcPct val="0"/>
        </a:spcAft>
        <a:defRPr sz="2200" b="1">
          <a:solidFill>
            <a:schemeClr val="accent1"/>
          </a:solidFill>
          <a:latin typeface="Arial" charset="0"/>
        </a:defRPr>
      </a:lvl9pPr>
    </p:titleStyle>
    <p:bodyStyle>
      <a:lvl1pPr marL="179388" indent="-179388" algn="l" rtl="0" eaLnBrk="0" fontAlgn="base" hangingPunct="0">
        <a:spcBef>
          <a:spcPct val="0"/>
        </a:spcBef>
        <a:spcAft>
          <a:spcPts val="275"/>
        </a:spcAft>
        <a:buFont typeface="Arial" pitchFamily="34" charset="0"/>
        <a:buChar char="•"/>
        <a:defRPr lang="en-US" sz="3200" kern="1200" dirty="0">
          <a:solidFill>
            <a:schemeClr val="tx2"/>
          </a:solidFill>
          <a:latin typeface="+mn-lt"/>
          <a:ea typeface="+mn-ea"/>
          <a:cs typeface="+mn-cs"/>
        </a:defRPr>
      </a:lvl1pPr>
      <a:lvl2pPr marL="179388" indent="-179388" algn="l" rtl="0" eaLnBrk="0" fontAlgn="base" hangingPunct="0">
        <a:spcBef>
          <a:spcPct val="0"/>
        </a:spcBef>
        <a:spcAft>
          <a:spcPts val="275"/>
        </a:spcAft>
        <a:buFont typeface="Arial" pitchFamily="34" charset="0"/>
        <a:buChar char="•"/>
        <a:defRPr lang="en-US" sz="2800" kern="1200" dirty="0">
          <a:solidFill>
            <a:schemeClr val="tx2"/>
          </a:solidFill>
          <a:latin typeface="+mn-lt"/>
          <a:ea typeface="+mj-ea"/>
          <a:cs typeface="+mj-cs"/>
        </a:defRPr>
      </a:lvl2pPr>
      <a:lvl3pPr marL="360363" indent="-179388" algn="l" rtl="0" eaLnBrk="0" fontAlgn="base" hangingPunct="0">
        <a:spcBef>
          <a:spcPct val="0"/>
        </a:spcBef>
        <a:spcAft>
          <a:spcPts val="275"/>
        </a:spcAft>
        <a:buFont typeface="Arial" pitchFamily="34" charset="0"/>
        <a:buChar char="‒"/>
        <a:defRPr lang="en-US" sz="2400" kern="1200" dirty="0">
          <a:solidFill>
            <a:schemeClr val="tx2"/>
          </a:solidFill>
          <a:latin typeface="+mn-lt"/>
          <a:ea typeface="+mj-ea"/>
          <a:cs typeface="+mj-cs"/>
        </a:defRPr>
      </a:lvl3pPr>
      <a:lvl4pPr marL="541338" indent="-179388" algn="l" rtl="0" eaLnBrk="0" fontAlgn="base" hangingPunct="0">
        <a:spcBef>
          <a:spcPct val="0"/>
        </a:spcBef>
        <a:spcAft>
          <a:spcPts val="538"/>
        </a:spcAft>
        <a:buFont typeface="Arial" pitchFamily="34" charset="0"/>
        <a:buChar char="•"/>
        <a:defRPr lang="en-US" sz="1600" kern="1200" dirty="0">
          <a:solidFill>
            <a:schemeClr val="tx2"/>
          </a:solidFill>
          <a:latin typeface="+mn-lt"/>
          <a:ea typeface="+mj-ea"/>
          <a:cs typeface="+mj-cs"/>
        </a:defRPr>
      </a:lvl4pPr>
      <a:lvl5pPr marL="711200" indent="-168275" algn="l" rtl="0" eaLnBrk="0" fontAlgn="base" hangingPunct="0">
        <a:spcBef>
          <a:spcPct val="0"/>
        </a:spcBef>
        <a:spcAft>
          <a:spcPts val="538"/>
        </a:spcAft>
        <a:buFont typeface="Arial" pitchFamily="34" charset="0"/>
        <a:buChar char="‒"/>
        <a:defRPr lang="en-GB" sz="1600" kern="1200" dirty="0">
          <a:solidFill>
            <a:schemeClr val="tx2"/>
          </a:solidFill>
          <a:latin typeface="+mn-lt"/>
          <a:ea typeface="+mj-ea"/>
          <a:cs typeface="+mj-cs"/>
        </a:defRPr>
      </a:lvl5pPr>
      <a:lvl6pPr marL="802922" indent="-163717" algn="l" defTabSz="820007" rtl="0" eaLnBrk="1" latinLnBrk="0" hangingPunct="1">
        <a:spcBef>
          <a:spcPts val="0"/>
        </a:spcBef>
        <a:spcAft>
          <a:spcPts val="269"/>
        </a:spcAft>
        <a:buFont typeface="Arial" pitchFamily="34" charset="0"/>
        <a:buChar char="•"/>
        <a:defRPr sz="1400" kern="1200" baseline="0">
          <a:solidFill>
            <a:schemeClr val="accent1"/>
          </a:solidFill>
          <a:latin typeface="+mn-lt"/>
          <a:ea typeface="+mn-ea"/>
          <a:cs typeface="+mn-cs"/>
        </a:defRPr>
      </a:lvl6pPr>
      <a:lvl7pPr marL="968061" indent="-165140" algn="l" defTabSz="820007"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7pPr>
      <a:lvl8pPr marL="1123236" indent="-155175" algn="l" defTabSz="820007"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8pPr>
      <a:lvl9pPr marL="1286953" indent="-163717" algn="l" defTabSz="820007"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20007" rtl="0" eaLnBrk="1" latinLnBrk="0" hangingPunct="1">
        <a:defRPr sz="1600" kern="1200">
          <a:solidFill>
            <a:schemeClr val="tx1"/>
          </a:solidFill>
          <a:latin typeface="+mn-lt"/>
          <a:ea typeface="+mn-ea"/>
          <a:cs typeface="+mn-cs"/>
        </a:defRPr>
      </a:lvl1pPr>
      <a:lvl2pPr marL="410002" algn="l" defTabSz="820007" rtl="0" eaLnBrk="1" latinLnBrk="0" hangingPunct="1">
        <a:defRPr sz="1600" kern="1200">
          <a:solidFill>
            <a:schemeClr val="tx1"/>
          </a:solidFill>
          <a:latin typeface="+mn-lt"/>
          <a:ea typeface="+mn-ea"/>
          <a:cs typeface="+mn-cs"/>
        </a:defRPr>
      </a:lvl2pPr>
      <a:lvl3pPr marL="820007" algn="l" defTabSz="820007" rtl="0" eaLnBrk="1" latinLnBrk="0" hangingPunct="1">
        <a:defRPr sz="1600" kern="1200">
          <a:solidFill>
            <a:schemeClr val="tx1"/>
          </a:solidFill>
          <a:latin typeface="+mn-lt"/>
          <a:ea typeface="+mn-ea"/>
          <a:cs typeface="+mn-cs"/>
        </a:defRPr>
      </a:lvl3pPr>
      <a:lvl4pPr marL="1230009" algn="l" defTabSz="820007" rtl="0" eaLnBrk="1" latinLnBrk="0" hangingPunct="1">
        <a:defRPr sz="1600" kern="1200">
          <a:solidFill>
            <a:schemeClr val="tx1"/>
          </a:solidFill>
          <a:latin typeface="+mn-lt"/>
          <a:ea typeface="+mn-ea"/>
          <a:cs typeface="+mn-cs"/>
        </a:defRPr>
      </a:lvl4pPr>
      <a:lvl5pPr marL="1640010" algn="l" defTabSz="820007" rtl="0" eaLnBrk="1" latinLnBrk="0" hangingPunct="1">
        <a:defRPr sz="1600" kern="1200">
          <a:solidFill>
            <a:schemeClr val="tx1"/>
          </a:solidFill>
          <a:latin typeface="+mn-lt"/>
          <a:ea typeface="+mn-ea"/>
          <a:cs typeface="+mn-cs"/>
        </a:defRPr>
      </a:lvl5pPr>
      <a:lvl6pPr marL="2050013" algn="l" defTabSz="820007" rtl="0" eaLnBrk="1" latinLnBrk="0" hangingPunct="1">
        <a:defRPr sz="1600" kern="1200">
          <a:solidFill>
            <a:schemeClr val="tx1"/>
          </a:solidFill>
          <a:latin typeface="+mn-lt"/>
          <a:ea typeface="+mn-ea"/>
          <a:cs typeface="+mn-cs"/>
        </a:defRPr>
      </a:lvl6pPr>
      <a:lvl7pPr marL="2460016" algn="l" defTabSz="820007" rtl="0" eaLnBrk="1" latinLnBrk="0" hangingPunct="1">
        <a:defRPr sz="1600" kern="1200">
          <a:solidFill>
            <a:schemeClr val="tx1"/>
          </a:solidFill>
          <a:latin typeface="+mn-lt"/>
          <a:ea typeface="+mn-ea"/>
          <a:cs typeface="+mn-cs"/>
        </a:defRPr>
      </a:lvl7pPr>
      <a:lvl8pPr marL="2870018" algn="l" defTabSz="820007" rtl="0" eaLnBrk="1" latinLnBrk="0" hangingPunct="1">
        <a:defRPr sz="1600" kern="1200">
          <a:solidFill>
            <a:schemeClr val="tx1"/>
          </a:solidFill>
          <a:latin typeface="+mn-lt"/>
          <a:ea typeface="+mn-ea"/>
          <a:cs typeface="+mn-cs"/>
        </a:defRPr>
      </a:lvl8pPr>
      <a:lvl9pPr marL="3280021" algn="l" defTabSz="82000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lusif.fr/content/uploads/2015/09/CLUSIF-Gestion-des-risques-2008.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nmayer.eu/publis/NMA-JPH_MISC24.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cases.lu/fr/maitriser-la-securite.html?&amp;WCE_section_90_1=1" TargetMode="Externa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hyperlink" Target="http://www.lse.ac.uk/intranet/LSEServices/IMT/about/policies/home.aspx" TargetMode="External"/><Relationship Id="rId2" Type="http://schemas.openxmlformats.org/officeDocument/2006/relationships/hyperlink" Target="http://www.lse.ac.uk/intranet/LSEServices/policies/pdfs/school/infSecPol.pdf" TargetMode="External"/><Relationship Id="rId1" Type="http://schemas.openxmlformats.org/officeDocument/2006/relationships/slideLayout" Target="../slideLayouts/slideLayout2.xml"/><Relationship Id="rId6" Type="http://schemas.openxmlformats.org/officeDocument/2006/relationships/hyperlink" Target="https://www.cases.lu/fr/maitriser-la-securite.html?&amp;WCE_section_90_1=1" TargetMode="External"/><Relationship Id="rId5" Type="http://schemas.openxmlformats.org/officeDocument/2006/relationships/hyperlink" Target="https://www.cases.lu/polsec-politique-de-securite.html" TargetMode="External"/><Relationship Id="rId4" Type="http://schemas.openxmlformats.org/officeDocument/2006/relationships/hyperlink" Target="http://www.ssi.gouv.fr/administration/bonnes-pratique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enisa.europa.eu/activities/cert/support/incident-management"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1.emf"/><Relationship Id="rId4" Type="http://schemas.openxmlformats.org/officeDocument/2006/relationships/oleObject" Target="../embeddings/oleObject2.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2.emf"/><Relationship Id="rId4" Type="http://schemas.openxmlformats.org/officeDocument/2006/relationships/oleObject" Target="../embeddings/oleObject3.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7"/>
          <p:cNvSpPr>
            <a:spLocks noGrp="1"/>
          </p:cNvSpPr>
          <p:nvPr>
            <p:ph type="ctrTitle"/>
          </p:nvPr>
        </p:nvSpPr>
        <p:spPr>
          <a:xfrm>
            <a:off x="1143000" y="3068960"/>
            <a:ext cx="5445224" cy="945828"/>
          </a:xfrm>
        </p:spPr>
        <p:txBody>
          <a:bodyPr/>
          <a:lstStyle/>
          <a:p>
            <a:pPr>
              <a:lnSpc>
                <a:spcPts val="2513"/>
              </a:lnSpc>
            </a:pPr>
            <a:r>
              <a:rPr lang="fr-FR" dirty="0" smtClean="0"/>
              <a:t>Module 2: Gestion de la sécurité du S.I.</a:t>
            </a:r>
            <a:br>
              <a:rPr lang="fr-FR" dirty="0" smtClean="0"/>
            </a:br>
            <a:r>
              <a:rPr lang="fr-FR" dirty="0" smtClean="0"/>
              <a:t/>
            </a:r>
            <a:br>
              <a:rPr lang="fr-FR" dirty="0" smtClean="0"/>
            </a:br>
            <a:r>
              <a:rPr lang="fr-FR" dirty="0" smtClean="0"/>
              <a:t/>
            </a:r>
            <a:br>
              <a:rPr lang="fr-FR" dirty="0" smtClean="0"/>
            </a:br>
            <a:endParaRPr lang="fr-FR" b="1" dirty="0">
              <a:solidFill>
                <a:schemeClr val="accent2"/>
              </a:solidFill>
              <a:latin typeface="+mj-lt"/>
            </a:endParaRPr>
          </a:p>
        </p:txBody>
      </p:sp>
      <p:sp>
        <p:nvSpPr>
          <p:cNvPr id="7171" name="Rectangle 18"/>
          <p:cNvSpPr>
            <a:spLocks noGrp="1"/>
          </p:cNvSpPr>
          <p:nvPr>
            <p:ph type="subTitle" idx="1"/>
          </p:nvPr>
        </p:nvSpPr>
        <p:spPr/>
        <p:txBody>
          <a:bodyPr/>
          <a:lstStyle/>
          <a:p>
            <a:pPr>
              <a:lnSpc>
                <a:spcPts val="2000"/>
              </a:lnSpc>
              <a:buNone/>
            </a:pPr>
            <a:r>
              <a:rPr lang="fr-FR" sz="1800" dirty="0" smtClean="0"/>
              <a:t>Octobre 2016</a:t>
            </a:r>
            <a:endParaRPr lang="fr-FR" sz="1800" dirty="0"/>
          </a:p>
        </p:txBody>
      </p:sp>
      <p:pic>
        <p:nvPicPr>
          <p:cNvPr id="7174" name="Picture 12"/>
          <p:cNvPicPr>
            <a:picLocks noChangeAspect="1" noChangeArrowheads="1"/>
          </p:cNvPicPr>
          <p:nvPr/>
        </p:nvPicPr>
        <p:blipFill>
          <a:blip r:embed="rId3" cstate="print"/>
          <a:srcRect/>
          <a:stretch>
            <a:fillRect/>
          </a:stretch>
        </p:blipFill>
        <p:spPr bwMode="auto">
          <a:xfrm>
            <a:off x="6786563" y="357188"/>
            <a:ext cx="2000250" cy="17907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5696" y="4233891"/>
            <a:ext cx="4418304" cy="262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331" y="2276872"/>
            <a:ext cx="5945187"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9582" y="1052736"/>
            <a:ext cx="4572000" cy="369332"/>
          </a:xfrm>
          <a:prstGeom prst="rect">
            <a:avLst/>
          </a:prstGeom>
        </p:spPr>
        <p:txBody>
          <a:bodyPr>
            <a:spAutoFit/>
          </a:bodyPr>
          <a:lstStyle/>
          <a:p>
            <a:r>
              <a:rPr lang="fr-FR" b="1" i="1" dirty="0" smtClean="0"/>
              <a:t>Notion </a:t>
            </a:r>
            <a:r>
              <a:rPr lang="fr-FR" b="1" i="1" dirty="0"/>
              <a:t>de « Vulnérabilité » </a:t>
            </a:r>
            <a:endParaRPr lang="fr-FR" dirty="0"/>
          </a:p>
        </p:txBody>
      </p:sp>
      <p:sp>
        <p:nvSpPr>
          <p:cNvPr id="3" name="Rectangle 2"/>
          <p:cNvSpPr/>
          <p:nvPr/>
        </p:nvSpPr>
        <p:spPr>
          <a:xfrm>
            <a:off x="683568" y="1556792"/>
            <a:ext cx="7704856" cy="523220"/>
          </a:xfrm>
          <a:prstGeom prst="rect">
            <a:avLst/>
          </a:prstGeom>
        </p:spPr>
        <p:txBody>
          <a:bodyPr wrap="square">
            <a:spAutoFit/>
          </a:bodyPr>
          <a:lstStyle/>
          <a:p>
            <a:pPr marL="742950" lvl="1" indent="-285750">
              <a:buFont typeface="Arial" panose="020B0604020202020204" pitchFamily="34" charset="0"/>
              <a:buChar char="•"/>
              <a:defRPr/>
            </a:pPr>
            <a:r>
              <a:rPr lang="fr-FR" sz="1400" b="1" dirty="0">
                <a:solidFill>
                  <a:srgbClr val="C00000"/>
                </a:solidFill>
              </a:rPr>
              <a:t>Faiblesse au niveau d’un bien </a:t>
            </a:r>
            <a:r>
              <a:rPr lang="fr-FR" sz="1400" dirty="0"/>
              <a:t>(au niveau de la conception, de la réalisation, de l’installation, de la configuration ou de l’utilisation du bien).</a:t>
            </a:r>
          </a:p>
        </p:txBody>
      </p:sp>
    </p:spTree>
    <p:extLst>
      <p:ext uri="{BB962C8B-B14F-4D97-AF65-F5344CB8AC3E}">
        <p14:creationId xmlns:p14="http://schemas.microsoft.com/office/powerpoint/2010/main" val="2528007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60" t="2299" b="1872"/>
          <a:stretch/>
        </p:blipFill>
        <p:spPr bwMode="auto">
          <a:xfrm>
            <a:off x="1907704" y="2088231"/>
            <a:ext cx="4058666" cy="3429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2" name="Rectangle 1"/>
          <p:cNvSpPr/>
          <p:nvPr/>
        </p:nvSpPr>
        <p:spPr>
          <a:xfrm>
            <a:off x="459582" y="1052736"/>
            <a:ext cx="4572000" cy="369332"/>
          </a:xfrm>
          <a:prstGeom prst="rect">
            <a:avLst/>
          </a:prstGeom>
        </p:spPr>
        <p:txBody>
          <a:bodyPr>
            <a:spAutoFit/>
          </a:bodyPr>
          <a:lstStyle/>
          <a:p>
            <a:r>
              <a:rPr lang="fr-FR" b="1" i="1" dirty="0" smtClean="0"/>
              <a:t>Notion d’« Attaque » </a:t>
            </a:r>
            <a:endParaRPr lang="fr-FR" dirty="0"/>
          </a:p>
        </p:txBody>
      </p:sp>
      <p:sp>
        <p:nvSpPr>
          <p:cNvPr id="3" name="Rectangle 2"/>
          <p:cNvSpPr/>
          <p:nvPr/>
        </p:nvSpPr>
        <p:spPr>
          <a:xfrm>
            <a:off x="683568" y="1556792"/>
            <a:ext cx="7704856" cy="738664"/>
          </a:xfrm>
          <a:prstGeom prst="rect">
            <a:avLst/>
          </a:prstGeom>
        </p:spPr>
        <p:txBody>
          <a:bodyPr wrap="square">
            <a:spAutoFit/>
          </a:bodyPr>
          <a:lstStyle/>
          <a:p>
            <a:pPr marL="742950" lvl="1" indent="-285750">
              <a:buFont typeface="Arial" panose="020B0604020202020204" pitchFamily="34" charset="0"/>
              <a:buChar char="•"/>
              <a:defRPr/>
            </a:pPr>
            <a:r>
              <a:rPr lang="fr-FR" sz="1400" b="1" dirty="0">
                <a:solidFill>
                  <a:srgbClr val="C00000"/>
                </a:solidFill>
              </a:rPr>
              <a:t>Action malveillante </a:t>
            </a:r>
            <a:r>
              <a:rPr lang="fr-FR" sz="1400" b="1" dirty="0"/>
              <a:t>destinée à porter atteinte à la sécurité d’un bien. Une attaque représente la </a:t>
            </a:r>
            <a:r>
              <a:rPr lang="fr-FR" sz="1400" b="1" dirty="0">
                <a:solidFill>
                  <a:srgbClr val="C00000"/>
                </a:solidFill>
              </a:rPr>
              <a:t>concrétisation d’une menace</a:t>
            </a:r>
            <a:r>
              <a:rPr lang="fr-FR" sz="1400" b="1" dirty="0"/>
              <a:t>, et nécessite </a:t>
            </a:r>
            <a:r>
              <a:rPr lang="fr-FR" sz="1400" b="1" dirty="0">
                <a:solidFill>
                  <a:srgbClr val="C00000"/>
                </a:solidFill>
              </a:rPr>
              <a:t>l’exploitation d’une vulnérabilité</a:t>
            </a:r>
            <a:r>
              <a:rPr lang="fr-FR" sz="1400" b="1" dirty="0"/>
              <a:t>.</a:t>
            </a:r>
            <a:endParaRPr lang="fr-FR" sz="1400" dirty="0"/>
          </a:p>
        </p:txBody>
      </p:sp>
      <p:sp>
        <p:nvSpPr>
          <p:cNvPr id="5" name="Rectangle 4"/>
          <p:cNvSpPr/>
          <p:nvPr/>
        </p:nvSpPr>
        <p:spPr>
          <a:xfrm>
            <a:off x="5436096" y="5194066"/>
            <a:ext cx="3240360" cy="738664"/>
          </a:xfrm>
          <a:prstGeom prst="rect">
            <a:avLst/>
          </a:prstGeom>
          <a:ln>
            <a:solidFill>
              <a:schemeClr val="accent1"/>
            </a:solidFill>
          </a:ln>
        </p:spPr>
        <p:txBody>
          <a:bodyPr wrap="square">
            <a:spAutoFit/>
          </a:bodyPr>
          <a:lstStyle/>
          <a:p>
            <a:r>
              <a:rPr lang="fr-FR" sz="1400" dirty="0" smtClean="0"/>
              <a:t>Une </a:t>
            </a:r>
            <a:r>
              <a:rPr lang="fr-FR" sz="1400" dirty="0"/>
              <a:t>attaque ne peut donc avoir lieu (et réussir) que si le bien est affecté par une vulnérabilité. </a:t>
            </a:r>
          </a:p>
        </p:txBody>
      </p:sp>
    </p:spTree>
    <p:extLst>
      <p:ext uri="{BB962C8B-B14F-4D97-AF65-F5344CB8AC3E}">
        <p14:creationId xmlns:p14="http://schemas.microsoft.com/office/powerpoint/2010/main" val="1345327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60" t="2299" b="1872"/>
          <a:stretch/>
        </p:blipFill>
        <p:spPr bwMode="auto">
          <a:xfrm>
            <a:off x="1907704" y="2088231"/>
            <a:ext cx="4058666" cy="3429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2" name="Rectangle 1"/>
          <p:cNvSpPr/>
          <p:nvPr/>
        </p:nvSpPr>
        <p:spPr>
          <a:xfrm>
            <a:off x="459582" y="1052736"/>
            <a:ext cx="4572000" cy="369332"/>
          </a:xfrm>
          <a:prstGeom prst="rect">
            <a:avLst/>
          </a:prstGeom>
        </p:spPr>
        <p:txBody>
          <a:bodyPr>
            <a:spAutoFit/>
          </a:bodyPr>
          <a:lstStyle/>
          <a:p>
            <a:r>
              <a:rPr lang="fr-FR" b="1" i="1" dirty="0" smtClean="0"/>
              <a:t>Notion d’« Attaque » </a:t>
            </a:r>
            <a:endParaRPr lang="fr-FR" dirty="0"/>
          </a:p>
        </p:txBody>
      </p:sp>
      <p:sp>
        <p:nvSpPr>
          <p:cNvPr id="3" name="Rectangle 2"/>
          <p:cNvSpPr/>
          <p:nvPr/>
        </p:nvSpPr>
        <p:spPr>
          <a:xfrm>
            <a:off x="683568" y="1556792"/>
            <a:ext cx="7704856" cy="738664"/>
          </a:xfrm>
          <a:prstGeom prst="rect">
            <a:avLst/>
          </a:prstGeom>
        </p:spPr>
        <p:txBody>
          <a:bodyPr wrap="square">
            <a:spAutoFit/>
          </a:bodyPr>
          <a:lstStyle/>
          <a:p>
            <a:pPr marL="742950" lvl="1" indent="-285750">
              <a:buFont typeface="Arial" panose="020B0604020202020204" pitchFamily="34" charset="0"/>
              <a:buChar char="•"/>
              <a:defRPr/>
            </a:pPr>
            <a:r>
              <a:rPr lang="fr-FR" sz="1400" b="1" dirty="0">
                <a:solidFill>
                  <a:srgbClr val="C00000"/>
                </a:solidFill>
              </a:rPr>
              <a:t>Action malveillante </a:t>
            </a:r>
            <a:r>
              <a:rPr lang="fr-FR" sz="1400" b="1" dirty="0"/>
              <a:t>destinée à porter atteinte à la sécurité d’un bien. Une attaque représente la </a:t>
            </a:r>
            <a:r>
              <a:rPr lang="fr-FR" sz="1400" b="1" dirty="0">
                <a:solidFill>
                  <a:srgbClr val="C00000"/>
                </a:solidFill>
              </a:rPr>
              <a:t>concrétisation d’une menace</a:t>
            </a:r>
            <a:r>
              <a:rPr lang="fr-FR" sz="1400" b="1" dirty="0"/>
              <a:t>, et nécessite </a:t>
            </a:r>
            <a:r>
              <a:rPr lang="fr-FR" sz="1400" b="1" dirty="0">
                <a:solidFill>
                  <a:srgbClr val="C00000"/>
                </a:solidFill>
              </a:rPr>
              <a:t>l’exploitation d’une vulnérabilité</a:t>
            </a:r>
            <a:r>
              <a:rPr lang="fr-FR" sz="1400" b="1" dirty="0"/>
              <a:t>.</a:t>
            </a:r>
            <a:endParaRPr lang="fr-FR" sz="1400" dirty="0"/>
          </a:p>
        </p:txBody>
      </p:sp>
      <p:sp>
        <p:nvSpPr>
          <p:cNvPr id="5" name="Rectangle 4"/>
          <p:cNvSpPr/>
          <p:nvPr/>
        </p:nvSpPr>
        <p:spPr>
          <a:xfrm>
            <a:off x="6084168" y="4653136"/>
            <a:ext cx="2376264" cy="954107"/>
          </a:xfrm>
          <a:prstGeom prst="rect">
            <a:avLst/>
          </a:prstGeom>
          <a:ln>
            <a:solidFill>
              <a:schemeClr val="accent1"/>
            </a:solidFill>
          </a:ln>
        </p:spPr>
        <p:txBody>
          <a:bodyPr wrap="square">
            <a:spAutoFit/>
          </a:bodyPr>
          <a:lstStyle/>
          <a:p>
            <a:r>
              <a:rPr lang="fr-FR" sz="1400" dirty="0" smtClean="0"/>
              <a:t>Une </a:t>
            </a:r>
            <a:r>
              <a:rPr lang="fr-FR" sz="1400" dirty="0"/>
              <a:t>attaque ne peut donc avoir lieu (et réussir) que si le bien est affecté par une vulnérabilité. </a:t>
            </a:r>
          </a:p>
        </p:txBody>
      </p:sp>
      <p:sp>
        <p:nvSpPr>
          <p:cNvPr id="7" name="Rounded Rectangle 7"/>
          <p:cNvSpPr/>
          <p:nvPr/>
        </p:nvSpPr>
        <p:spPr>
          <a:xfrm>
            <a:off x="683568" y="5733256"/>
            <a:ext cx="820891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fr-FR" sz="1200" dirty="0"/>
          </a:p>
          <a:p>
            <a:r>
              <a:rPr lang="fr-FR" sz="1200" b="1" dirty="0"/>
              <a:t>Ainsi, tout le travail des experts sécurité consiste à s’assurer que le S.I. ne possède aucune vulnérabilité. </a:t>
            </a:r>
            <a:endParaRPr lang="fr-FR" sz="1200" dirty="0"/>
          </a:p>
          <a:p>
            <a:r>
              <a:rPr lang="fr-FR" sz="1200" i="1" dirty="0"/>
              <a:t>Dans la réalité, l’objectif est en fait d’être en mesure de </a:t>
            </a:r>
            <a:r>
              <a:rPr lang="fr-FR" sz="1200" i="1" u="sng" dirty="0"/>
              <a:t>maitriser</a:t>
            </a:r>
            <a:r>
              <a:rPr lang="fr-FR" sz="1200" i="1" dirty="0"/>
              <a:t> ces vulnérabilités plutôt que de viser un objectif 0 inatteignable. </a:t>
            </a:r>
            <a:endParaRPr lang="fr-FR" sz="1200" dirty="0" smtClean="0">
              <a:solidFill>
                <a:schemeClr val="tx2"/>
              </a:solidFill>
            </a:endParaRPr>
          </a:p>
        </p:txBody>
      </p:sp>
    </p:spTree>
    <p:extLst>
      <p:ext uri="{BB962C8B-B14F-4D97-AF65-F5344CB8AC3E}">
        <p14:creationId xmlns:p14="http://schemas.microsoft.com/office/powerpoint/2010/main" val="2411418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endParaRPr lang="fr-FR" sz="1600" dirty="0"/>
          </a:p>
          <a:p>
            <a:pPr lvl="1" eaLnBrk="1" hangingPunct="1">
              <a:buNone/>
              <a:defRPr/>
            </a:pPr>
            <a:endParaRPr lang="fr-FR" sz="1200" dirty="0" smtClean="0"/>
          </a:p>
        </p:txBody>
      </p:sp>
      <p:sp>
        <p:nvSpPr>
          <p:cNvPr id="6" name="TextBox 5"/>
          <p:cNvSpPr txBox="1"/>
          <p:nvPr/>
        </p:nvSpPr>
        <p:spPr>
          <a:xfrm>
            <a:off x="467544" y="1124744"/>
            <a:ext cx="3816424" cy="526297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CH" sz="1200" b="1" dirty="0" smtClean="0"/>
              <a:t>Exemples de menaces:</a:t>
            </a:r>
          </a:p>
          <a:p>
            <a:endParaRPr lang="fr-CH" sz="1200" dirty="0" smtClean="0"/>
          </a:p>
          <a:p>
            <a:pPr>
              <a:buFont typeface="Arial" pitchFamily="34" charset="0"/>
              <a:buChar char="•"/>
            </a:pPr>
            <a:r>
              <a:rPr lang="fr-CH" sz="1200" dirty="0" smtClean="0"/>
              <a:t> Accès au réseau par des personnes non-autorisées.</a:t>
            </a:r>
          </a:p>
          <a:p>
            <a:endParaRPr lang="fr-CH" sz="1200" dirty="0" smtClean="0"/>
          </a:p>
          <a:p>
            <a:pPr>
              <a:buFont typeface="Arial" pitchFamily="34" charset="0"/>
              <a:buChar char="•"/>
            </a:pPr>
            <a:r>
              <a:rPr lang="fr-CH" sz="1200" dirty="0" smtClean="0"/>
              <a:t> Non-conformité avec la réglementation.</a:t>
            </a:r>
            <a:br>
              <a:rPr lang="fr-CH" sz="1200" dirty="0" smtClean="0"/>
            </a:br>
            <a:r>
              <a:rPr lang="fr-CH" sz="1200" dirty="0" smtClean="0"/>
              <a:t> </a:t>
            </a:r>
          </a:p>
          <a:p>
            <a:pPr>
              <a:buFont typeface="Arial" pitchFamily="34" charset="0"/>
              <a:buChar char="•"/>
            </a:pPr>
            <a:r>
              <a:rPr lang="fr-CH" sz="1200" dirty="0" smtClean="0"/>
              <a:t> Perte de confidentialité de mots de passe.</a:t>
            </a:r>
            <a:br>
              <a:rPr lang="fr-CH" sz="1200" dirty="0" smtClean="0"/>
            </a:br>
            <a:endParaRPr lang="fr-CH" sz="1200" dirty="0" smtClean="0"/>
          </a:p>
          <a:p>
            <a:pPr>
              <a:buFont typeface="Arial" pitchFamily="34" charset="0"/>
              <a:buChar char="•"/>
            </a:pPr>
            <a:r>
              <a:rPr lang="fr-CH" sz="1200" dirty="0" smtClean="0"/>
              <a:t> Incendie.</a:t>
            </a:r>
            <a:br>
              <a:rPr lang="fr-CH" sz="1200" dirty="0" smtClean="0"/>
            </a:br>
            <a:endParaRPr lang="fr-CH" sz="1200" dirty="0" smtClean="0"/>
          </a:p>
          <a:p>
            <a:pPr>
              <a:buFont typeface="Arial" pitchFamily="34" charset="0"/>
              <a:buChar char="•"/>
            </a:pPr>
            <a:r>
              <a:rPr lang="fr-CH" sz="1200" dirty="0" smtClean="0"/>
              <a:t> Erreur de maintenance.</a:t>
            </a:r>
          </a:p>
          <a:p>
            <a:pPr>
              <a:buFont typeface="Arial" pitchFamily="34" charset="0"/>
              <a:buChar char="•"/>
            </a:pPr>
            <a:endParaRPr lang="fr-CH" sz="1200" dirty="0" smtClean="0"/>
          </a:p>
          <a:p>
            <a:pPr>
              <a:buFont typeface="Arial" pitchFamily="34" charset="0"/>
              <a:buChar char="•"/>
            </a:pPr>
            <a:r>
              <a:rPr lang="fr-CH" sz="1200" dirty="0" smtClean="0"/>
              <a:t> Changements non-autorisés</a:t>
            </a:r>
            <a:br>
              <a:rPr lang="fr-CH" sz="1200" dirty="0" smtClean="0"/>
            </a:br>
            <a:endParaRPr lang="fr-CH" sz="1200" dirty="0" smtClean="0"/>
          </a:p>
          <a:p>
            <a:pPr>
              <a:buFont typeface="Arial" pitchFamily="34" charset="0"/>
              <a:buChar char="•"/>
            </a:pPr>
            <a:r>
              <a:rPr lang="fr-CH" sz="1200" dirty="0" smtClean="0"/>
              <a:t> Fraude</a:t>
            </a:r>
            <a:br>
              <a:rPr lang="fr-CH" sz="1200" dirty="0" smtClean="0"/>
            </a:br>
            <a:endParaRPr lang="fr-CH" sz="1200" dirty="0" smtClean="0"/>
          </a:p>
          <a:p>
            <a:pPr>
              <a:buFont typeface="Arial" pitchFamily="34" charset="0"/>
              <a:buChar char="•"/>
            </a:pPr>
            <a:r>
              <a:rPr lang="fr-CH" sz="1200" dirty="0" smtClean="0"/>
              <a:t> Vol d’information</a:t>
            </a:r>
            <a:br>
              <a:rPr lang="fr-CH" sz="1200" dirty="0" smtClean="0"/>
            </a:br>
            <a:endParaRPr lang="fr-CH" sz="1200" dirty="0" smtClean="0"/>
          </a:p>
          <a:p>
            <a:pPr>
              <a:buFont typeface="Arial" pitchFamily="34" charset="0"/>
              <a:buChar char="•"/>
            </a:pPr>
            <a:r>
              <a:rPr lang="fr-CH" sz="1200" dirty="0" smtClean="0"/>
              <a:t> Ingénierie Sociale</a:t>
            </a:r>
            <a:br>
              <a:rPr lang="fr-CH" sz="1200" dirty="0" smtClean="0"/>
            </a:br>
            <a:endParaRPr lang="fr-CH" sz="1200" dirty="0" smtClean="0"/>
          </a:p>
          <a:p>
            <a:pPr>
              <a:buFont typeface="Arial" pitchFamily="34" charset="0"/>
              <a:buChar char="•"/>
            </a:pPr>
            <a:r>
              <a:rPr lang="fr-CH" sz="1200" dirty="0" smtClean="0"/>
              <a:t> Installation de logiciels non-autorisés</a:t>
            </a:r>
            <a:br>
              <a:rPr lang="fr-CH" sz="1200" dirty="0" smtClean="0"/>
            </a:br>
            <a:endParaRPr lang="fr-CH" sz="1200" dirty="0" smtClean="0"/>
          </a:p>
          <a:p>
            <a:pPr>
              <a:buFont typeface="Arial" pitchFamily="34" charset="0"/>
              <a:buChar char="•"/>
            </a:pPr>
            <a:r>
              <a:rPr lang="fr-CH" sz="1200" dirty="0" smtClean="0"/>
              <a:t> Utilisation non-autorisée de logiciels</a:t>
            </a:r>
            <a:br>
              <a:rPr lang="fr-CH" sz="1200" dirty="0" smtClean="0"/>
            </a:br>
            <a:endParaRPr lang="fr-CH" sz="1200" dirty="0" smtClean="0"/>
          </a:p>
          <a:p>
            <a:pPr>
              <a:buFont typeface="Arial" pitchFamily="34" charset="0"/>
              <a:buChar char="•"/>
            </a:pPr>
            <a:r>
              <a:rPr lang="fr-CH" sz="1200" dirty="0" smtClean="0"/>
              <a:t> Accès physiques non-autorisés</a:t>
            </a:r>
            <a:br>
              <a:rPr lang="fr-CH" sz="1200" dirty="0" smtClean="0"/>
            </a:br>
            <a:endParaRPr lang="fr-CH" sz="1200" dirty="0" smtClean="0"/>
          </a:p>
          <a:p>
            <a:pPr>
              <a:buFont typeface="Arial" pitchFamily="34" charset="0"/>
              <a:buChar char="•"/>
            </a:pPr>
            <a:r>
              <a:rPr lang="fr-CH" sz="1200" dirty="0" smtClean="0"/>
              <a:t> Interruption de processus Métier</a:t>
            </a:r>
            <a:endParaRPr lang="fr-CH" sz="1200" dirty="0"/>
          </a:p>
        </p:txBody>
      </p:sp>
      <p:sp>
        <p:nvSpPr>
          <p:cNvPr id="7" name="TextBox 6"/>
          <p:cNvSpPr txBox="1"/>
          <p:nvPr/>
        </p:nvSpPr>
        <p:spPr>
          <a:xfrm>
            <a:off x="2051720" y="6309320"/>
            <a:ext cx="582211" cy="369332"/>
          </a:xfrm>
          <a:prstGeom prst="rect">
            <a:avLst/>
          </a:prstGeom>
          <a:noFill/>
        </p:spPr>
        <p:txBody>
          <a:bodyPr wrap="none" rtlCol="0">
            <a:spAutoFit/>
          </a:bodyPr>
          <a:lstStyle/>
          <a:p>
            <a:r>
              <a:rPr lang="fr-CH" dirty="0" smtClean="0"/>
              <a:t>Etc.</a:t>
            </a:r>
            <a:endParaRPr lang="fr-CH" dirty="0"/>
          </a:p>
        </p:txBody>
      </p:sp>
      <p:sp>
        <p:nvSpPr>
          <p:cNvPr id="8" name="TextBox 7"/>
          <p:cNvSpPr txBox="1"/>
          <p:nvPr/>
        </p:nvSpPr>
        <p:spPr>
          <a:xfrm>
            <a:off x="4788024" y="1124744"/>
            <a:ext cx="3888432" cy="5262979"/>
          </a:xfrm>
          <a:prstGeom prst="rect">
            <a:avLst/>
          </a:prstGeom>
          <a:solidFill>
            <a:srgbClr val="FFCCCC"/>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CH" sz="1200" b="1" dirty="0" smtClean="0"/>
              <a:t>Exemples de vulnérabilités:</a:t>
            </a:r>
          </a:p>
          <a:p>
            <a:endParaRPr lang="fr-CH" sz="1200" dirty="0" smtClean="0"/>
          </a:p>
          <a:p>
            <a:pPr>
              <a:buFont typeface="Arial" pitchFamily="34" charset="0"/>
              <a:buChar char="•"/>
            </a:pPr>
            <a:r>
              <a:rPr lang="fr-CH" sz="1200" dirty="0" smtClean="0"/>
              <a:t> Mots de passe par défaut non-changés</a:t>
            </a:r>
            <a:br>
              <a:rPr lang="fr-CH" sz="1200" dirty="0" smtClean="0"/>
            </a:br>
            <a:endParaRPr lang="fr-CH" sz="1200" dirty="0" smtClean="0"/>
          </a:p>
          <a:p>
            <a:pPr>
              <a:buFont typeface="Arial" pitchFamily="34" charset="0"/>
              <a:buChar char="•"/>
            </a:pPr>
            <a:r>
              <a:rPr lang="fr-CH" sz="1200" dirty="0" smtClean="0"/>
              <a:t> Gestion des mots de passe non-appropriée</a:t>
            </a:r>
            <a:br>
              <a:rPr lang="fr-CH" sz="1200" dirty="0" smtClean="0"/>
            </a:br>
            <a:endParaRPr lang="fr-CH" sz="1200" dirty="0" smtClean="0"/>
          </a:p>
          <a:p>
            <a:pPr>
              <a:buFont typeface="Arial" pitchFamily="34" charset="0"/>
              <a:buChar char="•"/>
            </a:pPr>
            <a:r>
              <a:rPr lang="fr-CH" sz="1200" dirty="0" smtClean="0"/>
              <a:t> Formation insuffisante des utilisateurs.</a:t>
            </a:r>
            <a:br>
              <a:rPr lang="fr-CH" sz="1200" dirty="0" smtClean="0"/>
            </a:br>
            <a:endParaRPr lang="fr-CH" sz="1200" dirty="0" smtClean="0"/>
          </a:p>
          <a:p>
            <a:pPr>
              <a:buFont typeface="Arial" pitchFamily="34" charset="0"/>
              <a:buChar char="•"/>
            </a:pPr>
            <a:r>
              <a:rPr lang="fr-CH" sz="1200" dirty="0" smtClean="0"/>
              <a:t> Ségrégation des tâches insuffisante.</a:t>
            </a:r>
            <a:br>
              <a:rPr lang="fr-CH" sz="1200" dirty="0" smtClean="0"/>
            </a:br>
            <a:endParaRPr lang="fr-CH" sz="1200" dirty="0" smtClean="0"/>
          </a:p>
          <a:p>
            <a:pPr>
              <a:buFont typeface="Arial" pitchFamily="34" charset="0"/>
              <a:buChar char="•"/>
            </a:pPr>
            <a:r>
              <a:rPr lang="fr-CH" sz="1200" dirty="0" smtClean="0"/>
              <a:t> Tests de validation logicielle insuffisants.</a:t>
            </a:r>
            <a:br>
              <a:rPr lang="fr-CH" sz="1200" dirty="0" smtClean="0"/>
            </a:br>
            <a:endParaRPr lang="fr-CH" sz="1200" dirty="0" smtClean="0"/>
          </a:p>
          <a:p>
            <a:pPr>
              <a:buFont typeface="Arial" pitchFamily="34" charset="0"/>
              <a:buChar char="•"/>
            </a:pPr>
            <a:r>
              <a:rPr lang="fr-CH" sz="1200" dirty="0" smtClean="0"/>
              <a:t> Bâtiments exposés aux incendies.</a:t>
            </a:r>
            <a:br>
              <a:rPr lang="fr-CH" sz="1200" dirty="0" smtClean="0"/>
            </a:br>
            <a:endParaRPr lang="fr-CH" sz="1200" dirty="0" smtClean="0"/>
          </a:p>
          <a:p>
            <a:pPr>
              <a:buFont typeface="Arial" pitchFamily="34" charset="0"/>
              <a:buChar char="•"/>
            </a:pPr>
            <a:r>
              <a:rPr lang="fr-CH" sz="1200" dirty="0" smtClean="0"/>
              <a:t> Droits d’accès non-revus.</a:t>
            </a:r>
            <a:br>
              <a:rPr lang="fr-CH" sz="1200" dirty="0" smtClean="0"/>
            </a:br>
            <a:endParaRPr lang="fr-CH" sz="1200" dirty="0" smtClean="0"/>
          </a:p>
          <a:p>
            <a:pPr>
              <a:buFont typeface="Arial" pitchFamily="34" charset="0"/>
              <a:buChar char="•"/>
            </a:pPr>
            <a:r>
              <a:rPr lang="fr-CH" sz="1200" dirty="0" smtClean="0"/>
              <a:t> Employés non-motivés.</a:t>
            </a:r>
            <a:br>
              <a:rPr lang="fr-CH" sz="1200" dirty="0" smtClean="0"/>
            </a:br>
            <a:endParaRPr lang="fr-CH" sz="1200" dirty="0" smtClean="0"/>
          </a:p>
          <a:p>
            <a:pPr>
              <a:buFont typeface="Arial" pitchFamily="34" charset="0"/>
              <a:buChar char="•"/>
            </a:pPr>
            <a:r>
              <a:rPr lang="fr-CH" sz="1200" dirty="0" smtClean="0"/>
              <a:t> Redondance insuffisante des S.I.</a:t>
            </a:r>
            <a:br>
              <a:rPr lang="fr-CH" sz="1200" dirty="0" smtClean="0"/>
            </a:br>
            <a:endParaRPr lang="fr-CH" sz="1200" dirty="0" smtClean="0"/>
          </a:p>
          <a:p>
            <a:pPr>
              <a:buFont typeface="Arial" pitchFamily="34" charset="0"/>
              <a:buChar char="•"/>
            </a:pPr>
            <a:r>
              <a:rPr lang="fr-CH" sz="1200" dirty="0" smtClean="0"/>
              <a:t> Sauvegardes logicielles irrégulières ou non-testées.</a:t>
            </a:r>
            <a:br>
              <a:rPr lang="fr-CH" sz="1200" dirty="0" smtClean="0"/>
            </a:br>
            <a:endParaRPr lang="fr-CH" sz="1200" dirty="0" smtClean="0"/>
          </a:p>
          <a:p>
            <a:pPr>
              <a:buFont typeface="Arial" pitchFamily="34" charset="0"/>
              <a:buChar char="•"/>
            </a:pPr>
            <a:r>
              <a:rPr lang="fr-CH" sz="1200" dirty="0" smtClean="0"/>
              <a:t> Téléchargements depuis l’Internet non contrôlés.</a:t>
            </a:r>
            <a:br>
              <a:rPr lang="fr-CH" sz="1200" dirty="0" smtClean="0"/>
            </a:br>
            <a:endParaRPr lang="fr-CH" sz="1200" dirty="0" smtClean="0"/>
          </a:p>
          <a:p>
            <a:pPr>
              <a:buFont typeface="Arial" pitchFamily="34" charset="0"/>
              <a:buChar char="•"/>
            </a:pPr>
            <a:r>
              <a:rPr lang="fr-CH" sz="1200" dirty="0" smtClean="0"/>
              <a:t> Absence de politique de gestion des accès.</a:t>
            </a:r>
          </a:p>
          <a:p>
            <a:pPr>
              <a:buFont typeface="Arial" pitchFamily="34" charset="0"/>
              <a:buChar char="•"/>
            </a:pPr>
            <a:endParaRPr lang="fr-CH" sz="1200" dirty="0" smtClean="0"/>
          </a:p>
          <a:p>
            <a:pPr>
              <a:buFont typeface="Arial" pitchFamily="34" charset="0"/>
              <a:buChar char="•"/>
            </a:pPr>
            <a:r>
              <a:rPr lang="fr-CH" sz="1200" dirty="0" smtClean="0"/>
              <a:t> Absence de séparation entre environnements de Test et de Production</a:t>
            </a:r>
            <a:endParaRPr lang="fr-CH" sz="1200" dirty="0"/>
          </a:p>
        </p:txBody>
      </p:sp>
      <p:sp>
        <p:nvSpPr>
          <p:cNvPr id="9" name="TextBox 8"/>
          <p:cNvSpPr txBox="1"/>
          <p:nvPr/>
        </p:nvSpPr>
        <p:spPr>
          <a:xfrm>
            <a:off x="6804248" y="6237312"/>
            <a:ext cx="582211" cy="369332"/>
          </a:xfrm>
          <a:prstGeom prst="rect">
            <a:avLst/>
          </a:prstGeom>
          <a:noFill/>
        </p:spPr>
        <p:txBody>
          <a:bodyPr wrap="none" rtlCol="0">
            <a:spAutoFit/>
          </a:bodyPr>
          <a:lstStyle/>
          <a:p>
            <a:r>
              <a:rPr lang="fr-CH" dirty="0" smtClean="0"/>
              <a:t>Etc.</a:t>
            </a:r>
            <a:endParaRPr lang="fr-CH"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FR" sz="1600" b="1" dirty="0" smtClean="0"/>
              <a:t>Contexte de l’analyse des risques informatiques:</a:t>
            </a:r>
          </a:p>
          <a:p>
            <a:pPr lvl="2" eaLnBrk="1" hangingPunct="1">
              <a:defRPr/>
            </a:pPr>
            <a:r>
              <a:rPr lang="fr-FR" sz="1200" b="1" dirty="0" smtClean="0">
                <a:latin typeface="Arial" pitchFamily="34" charset="0"/>
                <a:cs typeface="Arial" pitchFamily="34" charset="0"/>
              </a:rPr>
              <a:t>Un Organisme dispose d’</a:t>
            </a:r>
            <a:r>
              <a:rPr lang="fr-FR" sz="1200" b="1" dirty="0" smtClean="0">
                <a:solidFill>
                  <a:srgbClr val="00B050"/>
                </a:solidFill>
                <a:latin typeface="Arial" pitchFamily="34" charset="0"/>
                <a:cs typeface="Arial" pitchFamily="34" charset="0"/>
              </a:rPr>
              <a:t>Actifs </a:t>
            </a:r>
            <a:r>
              <a:rPr lang="fr-FR" sz="1200" b="1" dirty="0" smtClean="0">
                <a:latin typeface="Arial" pitchFamily="34" charset="0"/>
                <a:cs typeface="Arial" pitchFamily="34" charset="0"/>
              </a:rPr>
              <a:t>(ressources) ayant une </a:t>
            </a:r>
            <a:r>
              <a:rPr lang="fr-FR" sz="1200" b="1" dirty="0" smtClean="0">
                <a:solidFill>
                  <a:srgbClr val="00B050"/>
                </a:solidFill>
                <a:latin typeface="Arial" pitchFamily="34" charset="0"/>
                <a:cs typeface="Arial" pitchFamily="34" charset="0"/>
              </a:rPr>
              <a:t>valeur</a:t>
            </a:r>
            <a:r>
              <a:rPr lang="fr-FR" sz="1200" b="1" dirty="0" smtClean="0">
                <a:latin typeface="Arial" pitchFamily="34" charset="0"/>
                <a:cs typeface="Arial" pitchFamily="34" charset="0"/>
              </a:rPr>
              <a:t> et nécessaires pour atteindre des objectifs Métier.</a:t>
            </a:r>
          </a:p>
          <a:p>
            <a:pPr lvl="3" eaLnBrk="1" hangingPunct="1">
              <a:defRPr/>
            </a:pPr>
            <a:r>
              <a:rPr lang="fr-FR" sz="1200" dirty="0" smtClean="0"/>
              <a:t>Exemples d’Actifs « tangibles « et « intangibles »: Informations (sur différents supports), méthodes, processus, personnel, systèmes d’information (matériel, applications, réseau, bases de données), bâtiments, etc.</a:t>
            </a:r>
            <a:br>
              <a:rPr lang="fr-FR" sz="1200" dirty="0" smtClean="0"/>
            </a:br>
            <a:endParaRPr lang="fr-FR" sz="1200" dirty="0" smtClean="0"/>
          </a:p>
          <a:p>
            <a:pPr lvl="2" eaLnBrk="1" hangingPunct="1">
              <a:defRPr/>
            </a:pPr>
            <a:r>
              <a:rPr lang="fr-FR" sz="1200" b="1" dirty="0" smtClean="0">
                <a:latin typeface="Arial" pitchFamily="34" charset="0"/>
                <a:cs typeface="Arial" pitchFamily="34" charset="0"/>
              </a:rPr>
              <a:t>Les Actifs sont soumis à des </a:t>
            </a:r>
            <a:r>
              <a:rPr lang="fr-FR" sz="1200" b="1" dirty="0" smtClean="0">
                <a:solidFill>
                  <a:srgbClr val="00B050"/>
                </a:solidFill>
                <a:latin typeface="Arial" pitchFamily="34" charset="0"/>
                <a:cs typeface="Arial" pitchFamily="34" charset="0"/>
              </a:rPr>
              <a:t>Menaces </a:t>
            </a:r>
            <a:r>
              <a:rPr lang="fr-FR" sz="1200" b="1" dirty="0">
                <a:latin typeface="Arial" pitchFamily="34" charset="0"/>
                <a:cs typeface="Arial" pitchFamily="34" charset="0"/>
              </a:rPr>
              <a:t>affectant la </a:t>
            </a:r>
            <a:r>
              <a:rPr lang="fr-FR" sz="1200" b="1" i="1" dirty="0">
                <a:latin typeface="Arial" pitchFamily="34" charset="0"/>
                <a:cs typeface="Arial" pitchFamily="34" charset="0"/>
              </a:rPr>
              <a:t>Confidentialité</a:t>
            </a:r>
            <a:r>
              <a:rPr lang="fr-FR" sz="1200" b="1" dirty="0">
                <a:latin typeface="Arial" pitchFamily="34" charset="0"/>
                <a:cs typeface="Arial" pitchFamily="34" charset="0"/>
              </a:rPr>
              <a:t>, </a:t>
            </a:r>
            <a:r>
              <a:rPr lang="fr-FR" sz="1200" b="1" dirty="0" smtClean="0">
                <a:latin typeface="Arial" pitchFamily="34" charset="0"/>
                <a:cs typeface="Arial" pitchFamily="34" charset="0"/>
              </a:rPr>
              <a:t>l’</a:t>
            </a:r>
            <a:r>
              <a:rPr lang="fr-FR" sz="1200" b="1" i="1" dirty="0" smtClean="0">
                <a:latin typeface="Arial" pitchFamily="34" charset="0"/>
                <a:cs typeface="Arial" pitchFamily="34" charset="0"/>
              </a:rPr>
              <a:t>Intégrité </a:t>
            </a:r>
            <a:r>
              <a:rPr lang="fr-FR" sz="1200" b="1" dirty="0">
                <a:latin typeface="Arial" pitchFamily="34" charset="0"/>
                <a:cs typeface="Arial" pitchFamily="34" charset="0"/>
              </a:rPr>
              <a:t>et la </a:t>
            </a:r>
            <a:r>
              <a:rPr lang="fr-FR" sz="1200" b="1" i="1" dirty="0">
                <a:latin typeface="Arial" pitchFamily="34" charset="0"/>
                <a:cs typeface="Arial" pitchFamily="34" charset="0"/>
              </a:rPr>
              <a:t>Disponibilité</a:t>
            </a:r>
            <a:r>
              <a:rPr lang="fr-FR" sz="1200" b="1" dirty="0">
                <a:latin typeface="Arial" pitchFamily="34" charset="0"/>
                <a:cs typeface="Arial" pitchFamily="34" charset="0"/>
              </a:rPr>
              <a:t> des Actifs:</a:t>
            </a:r>
          </a:p>
          <a:p>
            <a:pPr lvl="3" eaLnBrk="1" hangingPunct="1">
              <a:defRPr/>
            </a:pPr>
            <a:r>
              <a:rPr lang="fr-FR" sz="1200" dirty="0" smtClean="0"/>
              <a:t>Accidents, Erreurs humaines, malveillance, etc. </a:t>
            </a:r>
            <a:endParaRPr lang="fr-FR" sz="1200" dirty="0"/>
          </a:p>
          <a:p>
            <a:pPr lvl="3" eaLnBrk="1" hangingPunct="1">
              <a:defRPr/>
            </a:pPr>
            <a:endParaRPr lang="fr-FR" sz="400" b="1" dirty="0"/>
          </a:p>
          <a:p>
            <a:pPr lvl="2" eaLnBrk="1" hangingPunct="1">
              <a:defRPr/>
            </a:pPr>
            <a:r>
              <a:rPr lang="fr-FR" sz="1200" b="1" dirty="0" smtClean="0">
                <a:latin typeface="Arial" pitchFamily="34" charset="0"/>
                <a:cs typeface="Arial" pitchFamily="34" charset="0"/>
              </a:rPr>
              <a:t>Les Actifs présentent des </a:t>
            </a:r>
            <a:r>
              <a:rPr lang="fr-FR" sz="1200" b="1" dirty="0">
                <a:solidFill>
                  <a:srgbClr val="00B050"/>
                </a:solidFill>
                <a:latin typeface="Arial" pitchFamily="34" charset="0"/>
                <a:cs typeface="Arial" pitchFamily="34" charset="0"/>
              </a:rPr>
              <a:t>V</a:t>
            </a:r>
            <a:r>
              <a:rPr lang="fr-FR" sz="1200" b="1" dirty="0" smtClean="0">
                <a:solidFill>
                  <a:srgbClr val="00B050"/>
                </a:solidFill>
                <a:latin typeface="Arial" pitchFamily="34" charset="0"/>
                <a:cs typeface="Arial" pitchFamily="34" charset="0"/>
              </a:rPr>
              <a:t>ulnérabilités</a:t>
            </a:r>
            <a:r>
              <a:rPr lang="fr-FR" sz="1200" b="1" dirty="0" smtClean="0">
                <a:latin typeface="Arial" pitchFamily="34" charset="0"/>
                <a:cs typeface="Arial" pitchFamily="34" charset="0"/>
              </a:rPr>
              <a:t> spécifiques face aux menaces (vulnérabilité = faille pouvant être exploitée par une Menace) </a:t>
            </a:r>
            <a:endParaRPr lang="fr-FR" sz="1200" b="1" dirty="0">
              <a:latin typeface="Arial" pitchFamily="34" charset="0"/>
              <a:cs typeface="Arial" pitchFamily="34" charset="0"/>
            </a:endParaRPr>
          </a:p>
          <a:p>
            <a:pPr lvl="3" eaLnBrk="1" hangingPunct="1">
              <a:defRPr/>
            </a:pPr>
            <a:r>
              <a:rPr lang="fr-FR" sz="1200" dirty="0" smtClean="0"/>
              <a:t>Ex: Menace = incendie, Vulnérabilité = </a:t>
            </a:r>
            <a:r>
              <a:rPr lang="fr-CH" sz="1200" dirty="0"/>
              <a:t>Bâtiments exposés aux incendies. </a:t>
            </a:r>
            <a:r>
              <a:rPr lang="fr-FR" sz="1200" dirty="0" smtClean="0"/>
              <a:t/>
            </a:r>
            <a:br>
              <a:rPr lang="fr-FR" sz="1200" dirty="0" smtClean="0"/>
            </a:br>
            <a:endParaRPr lang="fr-FR" sz="1200" dirty="0" smtClean="0"/>
          </a:p>
          <a:p>
            <a:pPr lvl="2" eaLnBrk="1" hangingPunct="1">
              <a:defRPr/>
            </a:pPr>
            <a:r>
              <a:rPr lang="fr-FR" sz="1200" b="1" dirty="0" smtClean="0">
                <a:latin typeface="Arial" pitchFamily="34" charset="0"/>
                <a:cs typeface="Arial" pitchFamily="34" charset="0"/>
              </a:rPr>
              <a:t>Les vulnérabilités peuvent entrainer des </a:t>
            </a:r>
            <a:r>
              <a:rPr lang="fr-FR" sz="1200" b="1" dirty="0" smtClean="0">
                <a:solidFill>
                  <a:srgbClr val="00B050"/>
                </a:solidFill>
                <a:latin typeface="Arial" pitchFamily="34" charset="0"/>
                <a:cs typeface="Arial" pitchFamily="34" charset="0"/>
              </a:rPr>
              <a:t>incidents</a:t>
            </a:r>
            <a:r>
              <a:rPr lang="fr-FR" sz="1200" b="1" dirty="0" smtClean="0">
                <a:latin typeface="Arial" pitchFamily="34" charset="0"/>
                <a:cs typeface="Arial" pitchFamily="34" charset="0"/>
              </a:rPr>
              <a:t> (non-intentionnels) ou des </a:t>
            </a:r>
            <a:r>
              <a:rPr lang="fr-FR" sz="1200" b="1" dirty="0" smtClean="0">
                <a:solidFill>
                  <a:srgbClr val="00B050"/>
                </a:solidFill>
                <a:latin typeface="Arial" pitchFamily="34" charset="0"/>
                <a:cs typeface="Arial" pitchFamily="34" charset="0"/>
              </a:rPr>
              <a:t>attaques</a:t>
            </a:r>
            <a:r>
              <a:rPr lang="fr-FR" sz="1200" b="1" dirty="0" smtClean="0">
                <a:latin typeface="Arial" pitchFamily="34" charset="0"/>
                <a:cs typeface="Arial" pitchFamily="34" charset="0"/>
              </a:rPr>
              <a:t> (internes ou externes),  </a:t>
            </a:r>
            <a:r>
              <a:rPr lang="fr-FR" sz="1200" b="1" u="sng" dirty="0" smtClean="0">
                <a:latin typeface="Arial" pitchFamily="34" charset="0"/>
                <a:cs typeface="Arial" pitchFamily="34" charset="0"/>
              </a:rPr>
              <a:t>plus ou moins fréquents</a:t>
            </a:r>
            <a:r>
              <a:rPr lang="fr-FR" sz="1200" b="1" dirty="0" smtClean="0">
                <a:latin typeface="Arial" pitchFamily="34" charset="0"/>
                <a:cs typeface="Arial" pitchFamily="34" charset="0"/>
              </a:rPr>
              <a:t>, ce qui provoque des </a:t>
            </a:r>
            <a:r>
              <a:rPr lang="fr-FR" sz="1200" b="1" dirty="0" smtClean="0">
                <a:solidFill>
                  <a:srgbClr val="00B050"/>
                </a:solidFill>
                <a:latin typeface="Arial" pitchFamily="34" charset="0"/>
                <a:cs typeface="Arial" pitchFamily="34" charset="0"/>
              </a:rPr>
              <a:t>dysfonctionnements</a:t>
            </a:r>
            <a:r>
              <a:rPr lang="fr-FR" sz="1200" b="1" dirty="0" smtClean="0">
                <a:latin typeface="Arial" pitchFamily="34" charset="0"/>
                <a:cs typeface="Arial" pitchFamily="34" charset="0"/>
              </a:rPr>
              <a:t>, </a:t>
            </a:r>
            <a:r>
              <a:rPr lang="fr-FR" sz="1200" b="1" u="sng" dirty="0" smtClean="0">
                <a:latin typeface="Arial" pitchFamily="34" charset="0"/>
                <a:cs typeface="Arial" pitchFamily="34" charset="0"/>
              </a:rPr>
              <a:t>plus ou moins importants.</a:t>
            </a:r>
          </a:p>
          <a:p>
            <a:pPr lvl="3" eaLnBrk="1" hangingPunct="1">
              <a:buNone/>
              <a:defRPr/>
            </a:pPr>
            <a:r>
              <a:rPr lang="fr-FR" sz="1200" dirty="0" smtClean="0"/>
              <a:t/>
            </a:r>
            <a:br>
              <a:rPr lang="fr-FR" sz="1200" dirty="0" smtClean="0"/>
            </a:br>
            <a:endParaRPr lang="fr-FR" sz="1200" dirty="0" smtClean="0"/>
          </a:p>
          <a:p>
            <a:pPr lvl="3" eaLnBrk="1" hangingPunct="1">
              <a:buNone/>
              <a:defRPr/>
            </a:pPr>
            <a:endParaRPr lang="fr-FR" sz="1200" dirty="0" smtClean="0"/>
          </a:p>
          <a:p>
            <a:pPr lvl="3" eaLnBrk="1" hangingPunct="1">
              <a:buNone/>
              <a:defRPr/>
            </a:pPr>
            <a:endParaRPr lang="fr-FR" sz="1200" dirty="0"/>
          </a:p>
          <a:p>
            <a:pPr lvl="2" eaLnBrk="1" hangingPunct="1">
              <a:defRPr/>
            </a:pPr>
            <a:r>
              <a:rPr lang="fr-FR" sz="1200" b="1" dirty="0" smtClean="0">
                <a:latin typeface="Arial" pitchFamily="34" charset="0"/>
                <a:cs typeface="Arial" pitchFamily="34" charset="0"/>
              </a:rPr>
              <a:t>L’analyse de risques a pour but d’</a:t>
            </a:r>
            <a:r>
              <a:rPr lang="fr-CH" sz="1200" b="1" dirty="0" smtClean="0">
                <a:latin typeface="Arial" pitchFamily="34" charset="0"/>
                <a:cs typeface="Arial" pitchFamily="34" charset="0"/>
              </a:rPr>
              <a:t>évaluer </a:t>
            </a:r>
            <a:r>
              <a:rPr lang="fr-CH" sz="1200" b="1" dirty="0">
                <a:latin typeface="Arial" pitchFamily="34" charset="0"/>
                <a:cs typeface="Arial" pitchFamily="34" charset="0"/>
              </a:rPr>
              <a:t>la </a:t>
            </a:r>
            <a:r>
              <a:rPr lang="fr-CH" sz="1200" b="1" dirty="0">
                <a:solidFill>
                  <a:srgbClr val="00B050"/>
                </a:solidFill>
                <a:latin typeface="Arial" pitchFamily="34" charset="0"/>
                <a:cs typeface="Arial" pitchFamily="34" charset="0"/>
              </a:rPr>
              <a:t>probabilité</a:t>
            </a:r>
            <a:r>
              <a:rPr lang="fr-CH" sz="1200" b="1" dirty="0">
                <a:latin typeface="Arial" pitchFamily="34" charset="0"/>
                <a:cs typeface="Arial" pitchFamily="34" charset="0"/>
              </a:rPr>
              <a:t> d’occurrence d’une </a:t>
            </a:r>
            <a:r>
              <a:rPr lang="fr-CH" sz="1200" b="1" dirty="0" smtClean="0">
                <a:latin typeface="Arial" pitchFamily="34" charset="0"/>
                <a:cs typeface="Arial" pitchFamily="34" charset="0"/>
              </a:rPr>
              <a:t>attaque </a:t>
            </a:r>
            <a:r>
              <a:rPr lang="fr-CH" sz="1200" b="1" dirty="0">
                <a:latin typeface="Arial" pitchFamily="34" charset="0"/>
                <a:cs typeface="Arial" pitchFamily="34" charset="0"/>
              </a:rPr>
              <a:t>et </a:t>
            </a:r>
            <a:r>
              <a:rPr lang="fr-CH" sz="1200" b="1" dirty="0" smtClean="0">
                <a:latin typeface="Arial" pitchFamily="34" charset="0"/>
                <a:cs typeface="Arial" pitchFamily="34" charset="0"/>
              </a:rPr>
              <a:t>l’</a:t>
            </a:r>
            <a:r>
              <a:rPr lang="fr-CH" sz="1200" b="1" dirty="0" smtClean="0">
                <a:solidFill>
                  <a:srgbClr val="00B050"/>
                </a:solidFill>
                <a:latin typeface="Arial" pitchFamily="34" charset="0"/>
                <a:cs typeface="Arial" pitchFamily="34" charset="0"/>
              </a:rPr>
              <a:t>impact </a:t>
            </a:r>
            <a:r>
              <a:rPr lang="fr-CH" sz="1200" b="1" dirty="0">
                <a:latin typeface="Arial" pitchFamily="34" charset="0"/>
                <a:cs typeface="Arial" pitchFamily="34" charset="0"/>
              </a:rPr>
              <a:t>du </a:t>
            </a:r>
            <a:r>
              <a:rPr lang="fr-CH" sz="1200" b="1" dirty="0" smtClean="0">
                <a:latin typeface="Arial" pitchFamily="34" charset="0"/>
                <a:cs typeface="Arial" pitchFamily="34" charset="0"/>
              </a:rPr>
              <a:t>dysfonctionnement, afin de </a:t>
            </a:r>
            <a:r>
              <a:rPr lang="fr-FR" sz="1200" b="1" dirty="0" smtClean="0">
                <a:latin typeface="Arial" pitchFamily="34" charset="0"/>
                <a:cs typeface="Arial" pitchFamily="34" charset="0"/>
              </a:rPr>
              <a:t>permettre </a:t>
            </a:r>
            <a:r>
              <a:rPr lang="fr-FR" sz="1200" b="1" dirty="0">
                <a:latin typeface="Arial" pitchFamily="34" charset="0"/>
                <a:cs typeface="Arial" pitchFamily="34" charset="0"/>
              </a:rPr>
              <a:t>de choisir et justifier les </a:t>
            </a:r>
            <a:r>
              <a:rPr lang="fr-FR" sz="1200" b="1" dirty="0">
                <a:solidFill>
                  <a:srgbClr val="00B050"/>
                </a:solidFill>
                <a:latin typeface="Arial" pitchFamily="34" charset="0"/>
                <a:cs typeface="Arial" pitchFamily="34" charset="0"/>
              </a:rPr>
              <a:t>mesures de sécurité </a:t>
            </a:r>
            <a:r>
              <a:rPr lang="fr-FR" sz="1200" b="1" dirty="0">
                <a:latin typeface="Arial" pitchFamily="34" charset="0"/>
                <a:cs typeface="Arial" pitchFamily="34" charset="0"/>
              </a:rPr>
              <a:t>adaptées:</a:t>
            </a:r>
          </a:p>
          <a:p>
            <a:pPr lvl="3" eaLnBrk="1" hangingPunct="1">
              <a:defRPr/>
            </a:pPr>
            <a:r>
              <a:rPr lang="fr-FR" sz="1200" dirty="0">
                <a:latin typeface="Arial" pitchFamily="34" charset="0"/>
                <a:cs typeface="Arial" pitchFamily="34" charset="0"/>
              </a:rPr>
              <a:t>Techniques</a:t>
            </a:r>
          </a:p>
          <a:p>
            <a:pPr lvl="3" eaLnBrk="1" hangingPunct="1">
              <a:defRPr/>
            </a:pPr>
            <a:r>
              <a:rPr lang="fr-FR" sz="1200" dirty="0">
                <a:latin typeface="Arial" pitchFamily="34" charset="0"/>
                <a:cs typeface="Arial" pitchFamily="34" charset="0"/>
              </a:rPr>
              <a:t>Organisationnelles</a:t>
            </a:r>
          </a:p>
          <a:p>
            <a:pPr lvl="3" eaLnBrk="1" hangingPunct="1">
              <a:defRPr/>
            </a:pPr>
            <a:r>
              <a:rPr lang="fr-FR" sz="1200" dirty="0" smtClean="0">
                <a:latin typeface="Arial" pitchFamily="34" charset="0"/>
                <a:cs typeface="Arial" pitchFamily="34" charset="0"/>
              </a:rPr>
              <a:t>Juridiques</a:t>
            </a:r>
            <a:endParaRPr lang="fr-FR" sz="1200" b="1" dirty="0" smtClean="0">
              <a:latin typeface="Arial" pitchFamily="34" charset="0"/>
              <a:cs typeface="Arial" pitchFamily="34" charset="0"/>
            </a:endParaRPr>
          </a:p>
          <a:p>
            <a:pPr lvl="2" eaLnBrk="1" hangingPunct="1">
              <a:defRPr/>
            </a:pPr>
            <a:endParaRPr lang="fr-FR" sz="1200" dirty="0"/>
          </a:p>
          <a:p>
            <a:pPr lvl="1" eaLnBrk="1" hangingPunct="1">
              <a:buNone/>
              <a:defRPr/>
            </a:pPr>
            <a:r>
              <a:rPr lang="fr-FR" sz="1200" dirty="0" smtClean="0"/>
              <a:t>	</a:t>
            </a:r>
          </a:p>
        </p:txBody>
      </p:sp>
      <p:sp>
        <p:nvSpPr>
          <p:cNvPr id="52" name="TextBox 51"/>
          <p:cNvSpPr txBox="1"/>
          <p:nvPr/>
        </p:nvSpPr>
        <p:spPr>
          <a:xfrm>
            <a:off x="539552" y="4479503"/>
            <a:ext cx="8136904"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CH" sz="1200" b="1" dirty="0" smtClean="0">
                <a:solidFill>
                  <a:schemeClr val="tx2"/>
                </a:solidFill>
                <a:latin typeface="Arial" pitchFamily="34" charset="0"/>
                <a:cs typeface="Arial" pitchFamily="34" charset="0"/>
              </a:rPr>
              <a:t>CLUSIF</a:t>
            </a:r>
            <a:r>
              <a:rPr lang="fr-CH" sz="1200" dirty="0" smtClean="0">
                <a:solidFill>
                  <a:schemeClr val="tx2"/>
                </a:solidFill>
                <a:latin typeface="Arial" pitchFamily="34" charset="0"/>
                <a:cs typeface="Arial" pitchFamily="34" charset="0"/>
              </a:rPr>
              <a:t>: « Le risque est la conjonction d’un actif, d’une menace susceptible de faire subir un dommage à cet actif et de vulnérabilités exploitées par la menace pour faire subir à l’actif ce dommage.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66"/>
          <p:cNvSpPr/>
          <p:nvPr/>
        </p:nvSpPr>
        <p:spPr>
          <a:xfrm>
            <a:off x="5508104" y="1556792"/>
            <a:ext cx="3456384" cy="2232248"/>
          </a:xfrm>
          <a:prstGeom prst="roundRect">
            <a:avLst/>
          </a:prstGeom>
          <a:solidFill>
            <a:schemeClr val="accent1">
              <a:alpha val="0"/>
            </a:schemeClr>
          </a:solidFill>
          <a:ln w="1270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5" name="Rounded Rectangle 64"/>
          <p:cNvSpPr/>
          <p:nvPr/>
        </p:nvSpPr>
        <p:spPr>
          <a:xfrm>
            <a:off x="107504" y="3933056"/>
            <a:ext cx="4896544" cy="2160240"/>
          </a:xfrm>
          <a:prstGeom prst="roundRect">
            <a:avLst/>
          </a:prstGeom>
          <a:solidFill>
            <a:schemeClr val="accent1">
              <a:alpha val="0"/>
            </a:schemeClr>
          </a:solidFill>
          <a:ln w="1270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4" name="Rounded Rectangle 63"/>
          <p:cNvSpPr/>
          <p:nvPr/>
        </p:nvSpPr>
        <p:spPr>
          <a:xfrm>
            <a:off x="107504" y="1556792"/>
            <a:ext cx="4896544" cy="2232248"/>
          </a:xfrm>
          <a:prstGeom prst="roundRect">
            <a:avLst/>
          </a:prstGeom>
          <a:solidFill>
            <a:schemeClr val="accent1">
              <a:alpha val="0"/>
            </a:schemeClr>
          </a:solidFill>
          <a:ln w="1270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FR" sz="1600" b="1" dirty="0" smtClean="0"/>
              <a:t>Concepts de la gestion des risques informatiques</a:t>
            </a:r>
            <a:endParaRPr lang="fr-FR" sz="1600" dirty="0"/>
          </a:p>
          <a:p>
            <a:pPr lvl="1" eaLnBrk="1" hangingPunct="1">
              <a:buNone/>
              <a:defRPr/>
            </a:pPr>
            <a:endParaRPr lang="fr-FR" sz="1200" dirty="0" smtClean="0"/>
          </a:p>
        </p:txBody>
      </p:sp>
      <p:sp>
        <p:nvSpPr>
          <p:cNvPr id="6" name="Rectangle 5"/>
          <p:cNvSpPr/>
          <p:nvPr/>
        </p:nvSpPr>
        <p:spPr>
          <a:xfrm>
            <a:off x="1763688" y="1700808"/>
            <a:ext cx="1368152" cy="6480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Actifs de l’Organisme </a:t>
            </a:r>
            <a:endParaRPr lang="fr-CH" sz="1200" b="1" dirty="0"/>
          </a:p>
        </p:txBody>
      </p:sp>
      <p:sp>
        <p:nvSpPr>
          <p:cNvPr id="7" name="Rectangle 6"/>
          <p:cNvSpPr/>
          <p:nvPr/>
        </p:nvSpPr>
        <p:spPr>
          <a:xfrm>
            <a:off x="1187624" y="2636912"/>
            <a:ext cx="1224136"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Actifs Métier</a:t>
            </a:r>
            <a:endParaRPr lang="fr-CH" sz="1200" b="1" dirty="0"/>
          </a:p>
        </p:txBody>
      </p:sp>
      <p:sp>
        <p:nvSpPr>
          <p:cNvPr id="8" name="Rectangle 7"/>
          <p:cNvSpPr/>
          <p:nvPr/>
        </p:nvSpPr>
        <p:spPr>
          <a:xfrm>
            <a:off x="2555776" y="2636912"/>
            <a:ext cx="1224136"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Actifs Infrastructure et Humains</a:t>
            </a:r>
            <a:endParaRPr lang="fr-CH" sz="1200" b="1" dirty="0"/>
          </a:p>
        </p:txBody>
      </p:sp>
      <p:sp>
        <p:nvSpPr>
          <p:cNvPr id="9" name="Rectangle 8"/>
          <p:cNvSpPr/>
          <p:nvPr/>
        </p:nvSpPr>
        <p:spPr>
          <a:xfrm>
            <a:off x="91103" y="2420888"/>
            <a:ext cx="1050288" cy="830997"/>
          </a:xfrm>
          <a:prstGeom prst="rect">
            <a:avLst/>
          </a:prstGeom>
        </p:spPr>
        <p:txBody>
          <a:bodyPr wrap="none">
            <a:spAutoFit/>
          </a:bodyPr>
          <a:lstStyle/>
          <a:p>
            <a:pPr>
              <a:buFont typeface="Arial" pitchFamily="34" charset="0"/>
              <a:buChar char="•"/>
            </a:pPr>
            <a:r>
              <a:rPr lang="fr-CH" sz="1200" dirty="0" smtClean="0"/>
              <a:t> Information</a:t>
            </a:r>
          </a:p>
          <a:p>
            <a:pPr>
              <a:buFont typeface="Arial" pitchFamily="34" charset="0"/>
              <a:buChar char="•"/>
            </a:pPr>
            <a:r>
              <a:rPr lang="fr-CH" sz="1200" dirty="0" smtClean="0"/>
              <a:t> Processus</a:t>
            </a:r>
          </a:p>
          <a:p>
            <a:pPr>
              <a:buFont typeface="Arial" pitchFamily="34" charset="0"/>
              <a:buChar char="•"/>
            </a:pPr>
            <a:r>
              <a:rPr lang="fr-CH" sz="1200" dirty="0" smtClean="0"/>
              <a:t> Brevets</a:t>
            </a:r>
          </a:p>
          <a:p>
            <a:pPr>
              <a:buFont typeface="Arial" pitchFamily="34" charset="0"/>
              <a:buChar char="•"/>
            </a:pPr>
            <a:r>
              <a:rPr lang="fr-CH" sz="1200" dirty="0" smtClean="0"/>
              <a:t> Etc.</a:t>
            </a:r>
            <a:endParaRPr lang="fr-CH" dirty="0"/>
          </a:p>
        </p:txBody>
      </p:sp>
      <p:sp>
        <p:nvSpPr>
          <p:cNvPr id="10" name="Right Brace 9"/>
          <p:cNvSpPr/>
          <p:nvPr/>
        </p:nvSpPr>
        <p:spPr>
          <a:xfrm>
            <a:off x="971600" y="2420888"/>
            <a:ext cx="216024"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11" name="Rectangle 10"/>
          <p:cNvSpPr/>
          <p:nvPr/>
        </p:nvSpPr>
        <p:spPr>
          <a:xfrm>
            <a:off x="3923928" y="2276872"/>
            <a:ext cx="1099532" cy="1200329"/>
          </a:xfrm>
          <a:prstGeom prst="rect">
            <a:avLst/>
          </a:prstGeom>
        </p:spPr>
        <p:txBody>
          <a:bodyPr wrap="none">
            <a:spAutoFit/>
          </a:bodyPr>
          <a:lstStyle/>
          <a:p>
            <a:pPr>
              <a:buFont typeface="Arial" pitchFamily="34" charset="0"/>
              <a:buChar char="•"/>
            </a:pPr>
            <a:r>
              <a:rPr lang="fr-CH" sz="1200" dirty="0" smtClean="0"/>
              <a:t> Matériel</a:t>
            </a:r>
          </a:p>
          <a:p>
            <a:pPr>
              <a:buFont typeface="Arial" pitchFamily="34" charset="0"/>
              <a:buChar char="•"/>
            </a:pPr>
            <a:r>
              <a:rPr lang="fr-CH" sz="1200" dirty="0" smtClean="0"/>
              <a:t> Applications</a:t>
            </a:r>
          </a:p>
          <a:p>
            <a:pPr>
              <a:buFont typeface="Arial" pitchFamily="34" charset="0"/>
              <a:buChar char="•"/>
            </a:pPr>
            <a:r>
              <a:rPr lang="fr-CH" sz="1200" dirty="0" smtClean="0"/>
              <a:t> Réseau</a:t>
            </a:r>
          </a:p>
          <a:p>
            <a:pPr>
              <a:buFont typeface="Arial" pitchFamily="34" charset="0"/>
              <a:buChar char="•"/>
            </a:pPr>
            <a:r>
              <a:rPr lang="fr-CH" sz="1200" dirty="0" smtClean="0"/>
              <a:t> Utilisateurs</a:t>
            </a:r>
          </a:p>
          <a:p>
            <a:pPr>
              <a:buFont typeface="Arial" pitchFamily="34" charset="0"/>
              <a:buChar char="•"/>
            </a:pPr>
            <a:r>
              <a:rPr lang="fr-CH" sz="1200" dirty="0" smtClean="0"/>
              <a:t> Bâtiments</a:t>
            </a:r>
          </a:p>
          <a:p>
            <a:pPr>
              <a:buFont typeface="Arial" pitchFamily="34" charset="0"/>
              <a:buChar char="•"/>
            </a:pPr>
            <a:r>
              <a:rPr lang="fr-CH" sz="1200" dirty="0" smtClean="0"/>
              <a:t> etc. </a:t>
            </a:r>
            <a:endParaRPr lang="fr-CH" dirty="0"/>
          </a:p>
        </p:txBody>
      </p:sp>
      <p:sp>
        <p:nvSpPr>
          <p:cNvPr id="13" name="Left Brace 12"/>
          <p:cNvSpPr/>
          <p:nvPr/>
        </p:nvSpPr>
        <p:spPr>
          <a:xfrm>
            <a:off x="3779912" y="2348880"/>
            <a:ext cx="144016" cy="10801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cxnSp>
        <p:nvCxnSpPr>
          <p:cNvPr id="15" name="Straight Arrow Connector 14"/>
          <p:cNvCxnSpPr/>
          <p:nvPr/>
        </p:nvCxnSpPr>
        <p:spPr>
          <a:xfrm flipV="1">
            <a:off x="2339752" y="2348880"/>
            <a:ext cx="10801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555776" y="2348880"/>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ight Bracket 19"/>
          <p:cNvSpPr/>
          <p:nvPr/>
        </p:nvSpPr>
        <p:spPr>
          <a:xfrm rot="5400000">
            <a:off x="2411760" y="1988840"/>
            <a:ext cx="144016" cy="259228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21" name="Rectangle 20"/>
          <p:cNvSpPr/>
          <p:nvPr/>
        </p:nvSpPr>
        <p:spPr>
          <a:xfrm>
            <a:off x="1598464" y="3297684"/>
            <a:ext cx="1798890" cy="276999"/>
          </a:xfrm>
          <a:prstGeom prst="rect">
            <a:avLst/>
          </a:prstGeom>
        </p:spPr>
        <p:txBody>
          <a:bodyPr wrap="none">
            <a:spAutoFit/>
          </a:bodyPr>
          <a:lstStyle/>
          <a:p>
            <a:pPr lvl="0"/>
            <a:r>
              <a:rPr lang="fr-CH" sz="1200" dirty="0" smtClean="0">
                <a:solidFill>
                  <a:srgbClr val="000000"/>
                </a:solidFill>
              </a:rPr>
              <a:t>Système d’Information. </a:t>
            </a:r>
            <a:endParaRPr lang="fr-CH" dirty="0">
              <a:solidFill>
                <a:srgbClr val="000000"/>
              </a:solidFill>
            </a:endParaRPr>
          </a:p>
        </p:txBody>
      </p:sp>
      <p:sp>
        <p:nvSpPr>
          <p:cNvPr id="23" name="Rectangle 22"/>
          <p:cNvSpPr/>
          <p:nvPr/>
        </p:nvSpPr>
        <p:spPr>
          <a:xfrm>
            <a:off x="1835696" y="4077072"/>
            <a:ext cx="1368152" cy="648072"/>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Risques</a:t>
            </a:r>
            <a:endParaRPr lang="fr-CH" sz="1200" b="1" dirty="0"/>
          </a:p>
        </p:txBody>
      </p:sp>
      <p:sp>
        <p:nvSpPr>
          <p:cNvPr id="24" name="Rectangle 23"/>
          <p:cNvSpPr/>
          <p:nvPr/>
        </p:nvSpPr>
        <p:spPr>
          <a:xfrm>
            <a:off x="1259632" y="5013176"/>
            <a:ext cx="1224136" cy="360040"/>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Causes</a:t>
            </a:r>
            <a:endParaRPr lang="fr-CH" sz="1200" b="1" dirty="0"/>
          </a:p>
        </p:txBody>
      </p:sp>
      <p:sp>
        <p:nvSpPr>
          <p:cNvPr id="25" name="Rectangle 24"/>
          <p:cNvSpPr/>
          <p:nvPr/>
        </p:nvSpPr>
        <p:spPr>
          <a:xfrm>
            <a:off x="2627784" y="5013176"/>
            <a:ext cx="1224136" cy="360040"/>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Impact</a:t>
            </a:r>
            <a:endParaRPr lang="fr-CH" sz="1200" b="1" dirty="0"/>
          </a:p>
        </p:txBody>
      </p:sp>
      <p:cxnSp>
        <p:nvCxnSpPr>
          <p:cNvPr id="33" name="Straight Arrow Connector 32"/>
          <p:cNvCxnSpPr/>
          <p:nvPr/>
        </p:nvCxnSpPr>
        <p:spPr>
          <a:xfrm flipV="1">
            <a:off x="2411760" y="4725144"/>
            <a:ext cx="10801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2627784" y="4725144"/>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11560" y="5661248"/>
            <a:ext cx="1224136" cy="360040"/>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Menaces</a:t>
            </a:r>
            <a:endParaRPr lang="fr-CH" sz="1200" b="1" dirty="0"/>
          </a:p>
        </p:txBody>
      </p:sp>
      <p:sp>
        <p:nvSpPr>
          <p:cNvPr id="36" name="Rectangle 35"/>
          <p:cNvSpPr/>
          <p:nvPr/>
        </p:nvSpPr>
        <p:spPr>
          <a:xfrm>
            <a:off x="1907704" y="5661248"/>
            <a:ext cx="1152128" cy="144016"/>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100" b="1" dirty="0" smtClean="0"/>
              <a:t>Vulnérabilités</a:t>
            </a:r>
            <a:endParaRPr lang="fr-CH" sz="1100" b="1" dirty="0"/>
          </a:p>
        </p:txBody>
      </p:sp>
      <p:cxnSp>
        <p:nvCxnSpPr>
          <p:cNvPr id="37" name="Straight Arrow Connector 36"/>
          <p:cNvCxnSpPr/>
          <p:nvPr/>
        </p:nvCxnSpPr>
        <p:spPr>
          <a:xfrm flipV="1">
            <a:off x="1691680" y="5373216"/>
            <a:ext cx="10801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979712" y="5373216"/>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516216" y="1700808"/>
            <a:ext cx="1368152" cy="432048"/>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Objectifs de sécurité</a:t>
            </a:r>
            <a:endParaRPr lang="fr-CH" sz="1200" b="1" dirty="0"/>
          </a:p>
        </p:txBody>
      </p:sp>
      <p:sp>
        <p:nvSpPr>
          <p:cNvPr id="40" name="Rectangle 39"/>
          <p:cNvSpPr/>
          <p:nvPr/>
        </p:nvSpPr>
        <p:spPr>
          <a:xfrm>
            <a:off x="5652120" y="2420888"/>
            <a:ext cx="1008112" cy="216024"/>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900" b="1" dirty="0" smtClean="0"/>
              <a:t>Confidentialité</a:t>
            </a:r>
            <a:endParaRPr lang="fr-CH" sz="1050" b="1" dirty="0"/>
          </a:p>
        </p:txBody>
      </p:sp>
      <p:sp>
        <p:nvSpPr>
          <p:cNvPr id="41" name="Rectangle 40"/>
          <p:cNvSpPr/>
          <p:nvPr/>
        </p:nvSpPr>
        <p:spPr>
          <a:xfrm>
            <a:off x="6732240" y="2420888"/>
            <a:ext cx="1008112" cy="216024"/>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900" b="1" dirty="0" smtClean="0"/>
              <a:t>Intégrité</a:t>
            </a:r>
          </a:p>
        </p:txBody>
      </p:sp>
      <p:cxnSp>
        <p:nvCxnSpPr>
          <p:cNvPr id="42" name="Straight Arrow Connector 41"/>
          <p:cNvCxnSpPr/>
          <p:nvPr/>
        </p:nvCxnSpPr>
        <p:spPr>
          <a:xfrm flipV="1">
            <a:off x="6300192" y="2132856"/>
            <a:ext cx="50405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1" idx="0"/>
          </p:cNvCxnSpPr>
          <p:nvPr/>
        </p:nvCxnSpPr>
        <p:spPr>
          <a:xfrm flipV="1">
            <a:off x="7236296" y="213285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7812360" y="2420888"/>
            <a:ext cx="1008112" cy="216024"/>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900" b="1" dirty="0" smtClean="0"/>
              <a:t>Disponibilité</a:t>
            </a:r>
          </a:p>
        </p:txBody>
      </p:sp>
      <p:cxnSp>
        <p:nvCxnSpPr>
          <p:cNvPr id="51" name="Straight Arrow Connector 50"/>
          <p:cNvCxnSpPr/>
          <p:nvPr/>
        </p:nvCxnSpPr>
        <p:spPr>
          <a:xfrm flipH="1" flipV="1">
            <a:off x="7524328" y="2132856"/>
            <a:ext cx="57606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5724128" y="4005064"/>
            <a:ext cx="2592288" cy="1368152"/>
            <a:chOff x="5508104" y="4005064"/>
            <a:chExt cx="2592288" cy="1368152"/>
          </a:xfrm>
        </p:grpSpPr>
        <p:sp>
          <p:nvSpPr>
            <p:cNvPr id="54" name="Rectangle 53"/>
            <p:cNvSpPr/>
            <p:nvPr/>
          </p:nvSpPr>
          <p:spPr>
            <a:xfrm>
              <a:off x="5508104" y="4005064"/>
              <a:ext cx="1368152" cy="648072"/>
            </a:xfrm>
            <a:prstGeom prst="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Politique de traitement des risques</a:t>
              </a:r>
            </a:p>
          </p:txBody>
        </p:sp>
        <p:sp>
          <p:nvSpPr>
            <p:cNvPr id="56" name="Rectangle 55"/>
            <p:cNvSpPr/>
            <p:nvPr/>
          </p:nvSpPr>
          <p:spPr>
            <a:xfrm>
              <a:off x="5940152" y="4725144"/>
              <a:ext cx="1800200" cy="288032"/>
            </a:xfrm>
            <a:prstGeom prst="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00" b="1" dirty="0" smtClean="0"/>
                <a:t>Objectifs de contrôle</a:t>
              </a:r>
            </a:p>
          </p:txBody>
        </p:sp>
        <p:sp>
          <p:nvSpPr>
            <p:cNvPr id="57" name="Rectangle 56"/>
            <p:cNvSpPr/>
            <p:nvPr/>
          </p:nvSpPr>
          <p:spPr>
            <a:xfrm>
              <a:off x="6300192" y="5085184"/>
              <a:ext cx="1800200" cy="288032"/>
            </a:xfrm>
            <a:prstGeom prst="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00" b="1" dirty="0" smtClean="0"/>
                <a:t>Activités de contrôle</a:t>
              </a:r>
            </a:p>
          </p:txBody>
        </p:sp>
        <p:cxnSp>
          <p:nvCxnSpPr>
            <p:cNvPr id="59" name="Shape 58"/>
            <p:cNvCxnSpPr>
              <a:endCxn id="56" idx="1"/>
            </p:cNvCxnSpPr>
            <p:nvPr/>
          </p:nvCxnSpPr>
          <p:spPr>
            <a:xfrm rot="16200000" flipH="1">
              <a:off x="5724128" y="4653136"/>
              <a:ext cx="216024" cy="21602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hape 60"/>
            <p:cNvCxnSpPr>
              <a:endCxn id="57" idx="1"/>
            </p:cNvCxnSpPr>
            <p:nvPr/>
          </p:nvCxnSpPr>
          <p:spPr>
            <a:xfrm rot="16200000" flipH="1">
              <a:off x="6120172" y="5049180"/>
              <a:ext cx="216024" cy="1440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5" name="Right Arrow 54"/>
          <p:cNvSpPr/>
          <p:nvPr/>
        </p:nvSpPr>
        <p:spPr>
          <a:xfrm rot="6498068">
            <a:off x="6050072" y="3234479"/>
            <a:ext cx="1290573" cy="253905"/>
          </a:xfrm>
          <a:prstGeom prst="rightArrow">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9" name="Right Arrow 68"/>
          <p:cNvSpPr/>
          <p:nvPr/>
        </p:nvSpPr>
        <p:spPr>
          <a:xfrm>
            <a:off x="4355976" y="4221088"/>
            <a:ext cx="1290573" cy="253905"/>
          </a:xfrm>
          <a:prstGeom prst="rightArrow">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0" name="Rectangle 69"/>
          <p:cNvSpPr/>
          <p:nvPr/>
        </p:nvSpPr>
        <p:spPr>
          <a:xfrm>
            <a:off x="5724128" y="5686648"/>
            <a:ext cx="1512168" cy="276999"/>
          </a:xfrm>
          <a:prstGeom prst="rect">
            <a:avLst/>
          </a:prstGeom>
        </p:spPr>
        <p:txBody>
          <a:bodyPr wrap="square">
            <a:spAutoFit/>
          </a:bodyPr>
          <a:lstStyle/>
          <a:p>
            <a:pPr>
              <a:buFont typeface="Arial" pitchFamily="34" charset="0"/>
              <a:buChar char="•"/>
            </a:pPr>
            <a:r>
              <a:rPr lang="fr-CH" sz="1200" dirty="0" smtClean="0"/>
              <a:t> Limiter les causes</a:t>
            </a:r>
          </a:p>
        </p:txBody>
      </p:sp>
      <p:sp>
        <p:nvSpPr>
          <p:cNvPr id="72" name="Right Arrow 71"/>
          <p:cNvSpPr/>
          <p:nvPr/>
        </p:nvSpPr>
        <p:spPr>
          <a:xfrm rot="10800000">
            <a:off x="4572000" y="1844824"/>
            <a:ext cx="1224136" cy="432048"/>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CH">
              <a:solidFill>
                <a:schemeClr val="dk1"/>
              </a:solidFill>
            </a:endParaRPr>
          </a:p>
        </p:txBody>
      </p:sp>
      <p:sp>
        <p:nvSpPr>
          <p:cNvPr id="73" name="Right Arrow 72"/>
          <p:cNvSpPr/>
          <p:nvPr/>
        </p:nvSpPr>
        <p:spPr>
          <a:xfrm rot="16200000">
            <a:off x="2213738" y="3555014"/>
            <a:ext cx="540060" cy="432048"/>
          </a:xfrm>
          <a:prstGeom prst="rightArrow">
            <a:avLst/>
          </a:prstGeom>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CH">
              <a:solidFill>
                <a:schemeClr val="dk1"/>
              </a:solidFill>
            </a:endParaRPr>
          </a:p>
        </p:txBody>
      </p:sp>
      <p:sp>
        <p:nvSpPr>
          <p:cNvPr id="74" name="Rectangle 73"/>
          <p:cNvSpPr/>
          <p:nvPr/>
        </p:nvSpPr>
        <p:spPr>
          <a:xfrm>
            <a:off x="7236296" y="5661248"/>
            <a:ext cx="1545616" cy="276999"/>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r-CH" sz="1200" dirty="0" smtClean="0"/>
              <a:t>-&gt; contrôle préventif</a:t>
            </a:r>
            <a:endParaRPr lang="fr-CH" dirty="0"/>
          </a:p>
        </p:txBody>
      </p:sp>
      <p:sp>
        <p:nvSpPr>
          <p:cNvPr id="75" name="Rectangle 74"/>
          <p:cNvSpPr/>
          <p:nvPr/>
        </p:nvSpPr>
        <p:spPr>
          <a:xfrm>
            <a:off x="7236296" y="6021288"/>
            <a:ext cx="1547218"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r-CH" sz="1200" dirty="0" smtClean="0"/>
              <a:t>-&gt; contrôle </a:t>
            </a:r>
            <a:r>
              <a:rPr lang="fr-CH" sz="1200" dirty="0" err="1" smtClean="0"/>
              <a:t>détectif</a:t>
            </a:r>
            <a:r>
              <a:rPr lang="fr-CH" sz="1200" dirty="0" smtClean="0"/>
              <a:t/>
            </a:r>
            <a:br>
              <a:rPr lang="fr-CH" sz="1200" dirty="0" smtClean="0"/>
            </a:br>
            <a:r>
              <a:rPr lang="fr-CH" sz="1200" dirty="0" smtClean="0">
                <a:solidFill>
                  <a:srgbClr val="000000"/>
                </a:solidFill>
              </a:rPr>
              <a:t>-&gt; contrôle correctif</a:t>
            </a:r>
            <a:endParaRPr lang="fr-CH" dirty="0"/>
          </a:p>
        </p:txBody>
      </p:sp>
      <p:sp>
        <p:nvSpPr>
          <p:cNvPr id="76" name="Rectangle 75"/>
          <p:cNvSpPr/>
          <p:nvPr/>
        </p:nvSpPr>
        <p:spPr>
          <a:xfrm>
            <a:off x="5724128" y="6104329"/>
            <a:ext cx="1305165" cy="276999"/>
          </a:xfrm>
          <a:prstGeom prst="rect">
            <a:avLst/>
          </a:prstGeom>
        </p:spPr>
        <p:txBody>
          <a:bodyPr wrap="square">
            <a:spAutoFit/>
          </a:bodyPr>
          <a:lstStyle/>
          <a:p>
            <a:pPr lvl="0">
              <a:buFont typeface="Arial" pitchFamily="34" charset="0"/>
              <a:buChar char="•"/>
            </a:pPr>
            <a:r>
              <a:rPr lang="fr-CH" sz="1200" dirty="0" smtClean="0">
                <a:solidFill>
                  <a:srgbClr val="000000"/>
                </a:solidFill>
              </a:rPr>
              <a:t> Limiter l’impact</a:t>
            </a:r>
          </a:p>
        </p:txBody>
      </p:sp>
      <p:sp>
        <p:nvSpPr>
          <p:cNvPr id="77" name="Rectangle 76"/>
          <p:cNvSpPr/>
          <p:nvPr/>
        </p:nvSpPr>
        <p:spPr>
          <a:xfrm>
            <a:off x="971600" y="6165304"/>
            <a:ext cx="3682162" cy="30777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CH" sz="1400" b="1" dirty="0" smtClean="0">
                <a:solidFill>
                  <a:srgbClr val="000000"/>
                </a:solidFill>
              </a:rPr>
              <a:t>Risque = Menace x Vulnérabilité x Impact</a:t>
            </a:r>
            <a:endParaRPr lang="fr-CH" sz="2000" b="1" dirty="0"/>
          </a:p>
        </p:txBody>
      </p:sp>
      <p:sp>
        <p:nvSpPr>
          <p:cNvPr id="78" name="Rectangle 77"/>
          <p:cNvSpPr/>
          <p:nvPr/>
        </p:nvSpPr>
        <p:spPr>
          <a:xfrm>
            <a:off x="1907704" y="5877272"/>
            <a:ext cx="1152128" cy="144016"/>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100" b="1" dirty="0" smtClean="0"/>
              <a:t>Vulnérabilités</a:t>
            </a:r>
            <a:endParaRPr lang="fr-CH" sz="1100" b="1" dirty="0"/>
          </a:p>
        </p:txBody>
      </p:sp>
      <p:sp>
        <p:nvSpPr>
          <p:cNvPr id="79" name="Rectangle 78"/>
          <p:cNvSpPr/>
          <p:nvPr/>
        </p:nvSpPr>
        <p:spPr>
          <a:xfrm>
            <a:off x="5148064" y="5419825"/>
            <a:ext cx="2952328" cy="276999"/>
          </a:xfrm>
          <a:prstGeom prst="rect">
            <a:avLst/>
          </a:prstGeom>
        </p:spPr>
        <p:txBody>
          <a:bodyPr wrap="square">
            <a:spAutoFit/>
          </a:bodyPr>
          <a:lstStyle/>
          <a:p>
            <a:r>
              <a:rPr lang="fr-CH" sz="1200" b="1" dirty="0" smtClean="0"/>
              <a:t>Mise en place de contrôles pour:</a:t>
            </a:r>
          </a:p>
        </p:txBody>
      </p:sp>
      <p:sp>
        <p:nvSpPr>
          <p:cNvPr id="52" name="Rectangle 51"/>
          <p:cNvSpPr/>
          <p:nvPr/>
        </p:nvSpPr>
        <p:spPr>
          <a:xfrm>
            <a:off x="2985977" y="4543236"/>
            <a:ext cx="865943" cy="2539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CH" sz="1050" dirty="0" smtClean="0"/>
              <a:t>Scénarios</a:t>
            </a:r>
            <a:endParaRPr lang="fr-CH" sz="1400" dirty="0"/>
          </a:p>
        </p:txBody>
      </p:sp>
      <p:sp>
        <p:nvSpPr>
          <p:cNvPr id="53" name="Rectangle 52"/>
          <p:cNvSpPr/>
          <p:nvPr/>
        </p:nvSpPr>
        <p:spPr>
          <a:xfrm>
            <a:off x="2985977" y="4183196"/>
            <a:ext cx="865943" cy="2539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CH" sz="1050" dirty="0" smtClean="0"/>
              <a:t>Statiques</a:t>
            </a:r>
            <a:endParaRPr lang="fr-CH" sz="1400" dirty="0"/>
          </a:p>
        </p:txBody>
      </p:sp>
      <p:sp>
        <p:nvSpPr>
          <p:cNvPr id="58" name="Rectangle 57"/>
          <p:cNvSpPr/>
          <p:nvPr/>
        </p:nvSpPr>
        <p:spPr>
          <a:xfrm>
            <a:off x="3203848" y="4365104"/>
            <a:ext cx="335348" cy="253916"/>
          </a:xfrm>
          <a:prstGeom prst="rect">
            <a:avLst/>
          </a:prstGeom>
        </p:spPr>
        <p:txBody>
          <a:bodyPr wrap="none">
            <a:spAutoFit/>
          </a:bodyPr>
          <a:lstStyle/>
          <a:p>
            <a:r>
              <a:rPr lang="fr-CH" sz="1050" dirty="0" smtClean="0">
                <a:solidFill>
                  <a:schemeClr val="dk1"/>
                </a:solidFill>
              </a:rPr>
              <a:t>ou</a:t>
            </a:r>
          </a:p>
        </p:txBody>
      </p:sp>
    </p:spTree>
    <p:extLst>
      <p:ext uri="{BB962C8B-B14F-4D97-AF65-F5344CB8AC3E}">
        <p14:creationId xmlns:p14="http://schemas.microsoft.com/office/powerpoint/2010/main" val="791834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FR" sz="1600" b="1" dirty="0" smtClean="0"/>
              <a:t>Processus (générique) de gestion des risques</a:t>
            </a:r>
            <a:endParaRPr lang="fr-FR" sz="1600" dirty="0"/>
          </a:p>
          <a:p>
            <a:pPr lvl="1" eaLnBrk="1" hangingPunct="1">
              <a:buNone/>
              <a:defRPr/>
            </a:pPr>
            <a:endParaRPr lang="fr-FR" sz="1200" dirty="0" smtClean="0"/>
          </a:p>
        </p:txBody>
      </p:sp>
      <p:sp>
        <p:nvSpPr>
          <p:cNvPr id="52" name="Rectangle 51"/>
          <p:cNvSpPr/>
          <p:nvPr/>
        </p:nvSpPr>
        <p:spPr>
          <a:xfrm>
            <a:off x="539552" y="1556792"/>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Identification des actifs</a:t>
            </a:r>
          </a:p>
        </p:txBody>
      </p:sp>
      <p:sp>
        <p:nvSpPr>
          <p:cNvPr id="53" name="Rectangle 52"/>
          <p:cNvSpPr/>
          <p:nvPr/>
        </p:nvSpPr>
        <p:spPr>
          <a:xfrm>
            <a:off x="1835696" y="2233667"/>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Qualification des besoins de sécurité </a:t>
            </a:r>
            <a:r>
              <a:rPr lang="fr-CH" sz="1050" b="1" dirty="0" smtClean="0">
                <a:solidFill>
                  <a:srgbClr val="7030A0"/>
                </a:solidFill>
              </a:rPr>
              <a:t>(C I D)</a:t>
            </a:r>
          </a:p>
        </p:txBody>
      </p:sp>
      <p:sp>
        <p:nvSpPr>
          <p:cNvPr id="58" name="Rectangle 57"/>
          <p:cNvSpPr/>
          <p:nvPr/>
        </p:nvSpPr>
        <p:spPr>
          <a:xfrm>
            <a:off x="3114303" y="2910542"/>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u="sng" dirty="0" smtClean="0">
                <a:solidFill>
                  <a:srgbClr val="7030A0"/>
                </a:solidFill>
              </a:rPr>
              <a:t>Analyse des risques</a:t>
            </a:r>
          </a:p>
        </p:txBody>
      </p:sp>
      <p:sp>
        <p:nvSpPr>
          <p:cNvPr id="66" name="Rectangle 65"/>
          <p:cNvSpPr/>
          <p:nvPr/>
        </p:nvSpPr>
        <p:spPr>
          <a:xfrm>
            <a:off x="4445521" y="3587417"/>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Stratégie de traitement des risques</a:t>
            </a:r>
          </a:p>
        </p:txBody>
      </p:sp>
      <p:sp>
        <p:nvSpPr>
          <p:cNvPr id="68" name="Rectangle 67"/>
          <p:cNvSpPr/>
          <p:nvPr/>
        </p:nvSpPr>
        <p:spPr>
          <a:xfrm>
            <a:off x="5741665" y="4264292"/>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Définition des contrôles</a:t>
            </a:r>
          </a:p>
        </p:txBody>
      </p:sp>
      <p:sp>
        <p:nvSpPr>
          <p:cNvPr id="80" name="Rectangle 79"/>
          <p:cNvSpPr/>
          <p:nvPr/>
        </p:nvSpPr>
        <p:spPr>
          <a:xfrm>
            <a:off x="7020272" y="4941168"/>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Mise en place des contrôles</a:t>
            </a:r>
          </a:p>
        </p:txBody>
      </p:sp>
      <p:cxnSp>
        <p:nvCxnSpPr>
          <p:cNvPr id="82" name="Straight Arrow Connector 81"/>
          <p:cNvCxnSpPr/>
          <p:nvPr/>
        </p:nvCxnSpPr>
        <p:spPr>
          <a:xfrm>
            <a:off x="683568" y="2204864"/>
            <a:ext cx="0" cy="3888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23528" y="2564904"/>
            <a:ext cx="1080120" cy="707886"/>
          </a:xfrm>
          <a:prstGeom prst="rect">
            <a:avLst/>
          </a:prstGeom>
        </p:spPr>
        <p:txBody>
          <a:bodyPr wrap="square">
            <a:spAutoFit/>
          </a:bodyPr>
          <a:lstStyle/>
          <a:p>
            <a:pPr marL="85725" indent="-85725">
              <a:buFont typeface="Arial" pitchFamily="34" charset="0"/>
              <a:buChar char="•"/>
            </a:pPr>
            <a:r>
              <a:rPr lang="fr-CH" sz="1000" dirty="0" smtClean="0"/>
              <a:t>Actifs Métier</a:t>
            </a:r>
          </a:p>
          <a:p>
            <a:pPr marL="85725" indent="-85725">
              <a:buFont typeface="Arial" pitchFamily="34" charset="0"/>
              <a:buChar char="•"/>
            </a:pPr>
            <a:r>
              <a:rPr lang="fr-CH" sz="1000" dirty="0" smtClean="0"/>
              <a:t>Infrastructure supportant les actifs Métier</a:t>
            </a:r>
            <a:endParaRPr lang="fr-CH" sz="1000" dirty="0"/>
          </a:p>
        </p:txBody>
      </p:sp>
      <p:sp>
        <p:nvSpPr>
          <p:cNvPr id="84" name="Rectangle 83"/>
          <p:cNvSpPr/>
          <p:nvPr/>
        </p:nvSpPr>
        <p:spPr>
          <a:xfrm>
            <a:off x="107504" y="3271043"/>
            <a:ext cx="1584176" cy="3216265"/>
          </a:xfrm>
          <a:prstGeom prst="rect">
            <a:avLst/>
          </a:prstGeom>
          <a:solidFill>
            <a:schemeClr val="accent6">
              <a:lumMod val="20000"/>
              <a:lumOff val="80000"/>
            </a:schemeClr>
          </a:solidFill>
        </p:spPr>
        <p:txBody>
          <a:bodyPr wrap="square" bIns="0">
            <a:spAutoFit/>
          </a:bodyPr>
          <a:lstStyle/>
          <a:p>
            <a:r>
              <a:rPr lang="fr-CH" sz="1000" i="1" dirty="0" smtClean="0"/>
              <a:t> P.ex. </a:t>
            </a:r>
            <a:r>
              <a:rPr lang="fr-CH" sz="1000" i="1" dirty="0"/>
              <a:t/>
            </a:r>
            <a:br>
              <a:rPr lang="fr-CH" sz="1000" i="1" dirty="0"/>
            </a:br>
            <a:r>
              <a:rPr lang="fr-CH" sz="1000" b="1" dirty="0" smtClean="0"/>
              <a:t>d</a:t>
            </a:r>
            <a:r>
              <a:rPr lang="fr-FR" sz="1000" b="1" dirty="0" err="1" smtClean="0"/>
              <a:t>onnées</a:t>
            </a:r>
            <a:r>
              <a:rPr lang="fr-FR" sz="1000" b="1" dirty="0" smtClean="0"/>
              <a:t> </a:t>
            </a:r>
            <a:r>
              <a:rPr lang="fr-FR" sz="1000" b="1" dirty="0"/>
              <a:t>sensibles: </a:t>
            </a:r>
            <a:endParaRPr lang="fr-FR" sz="1000" b="1" dirty="0" smtClean="0"/>
          </a:p>
          <a:p>
            <a:r>
              <a:rPr lang="fr-CH" sz="1000" i="1" dirty="0"/>
              <a:t>base de données </a:t>
            </a:r>
            <a:r>
              <a:rPr lang="fr-CH" sz="1000" i="1" dirty="0" smtClean="0"/>
              <a:t>Clients et données de </a:t>
            </a:r>
            <a:r>
              <a:rPr lang="fr-CH" sz="1000" i="1" dirty="0"/>
              <a:t>cartes de crédit, </a:t>
            </a:r>
            <a:r>
              <a:rPr lang="fr-FR" sz="1000" i="1" dirty="0"/>
              <a:t/>
            </a:r>
            <a:br>
              <a:rPr lang="fr-FR" sz="1000" i="1" dirty="0"/>
            </a:br>
            <a:r>
              <a:rPr lang="fr-FR" sz="1000" i="1" dirty="0"/>
              <a:t>plan marketing, fichier client, brevets, contrats, etc. </a:t>
            </a:r>
            <a:br>
              <a:rPr lang="fr-FR" sz="1000" i="1" dirty="0"/>
            </a:br>
            <a:endParaRPr lang="fr-FR" sz="700" i="1" dirty="0"/>
          </a:p>
          <a:p>
            <a:r>
              <a:rPr lang="fr-FR" sz="1000" b="1" dirty="0" smtClean="0"/>
              <a:t>applications </a:t>
            </a:r>
            <a:r>
              <a:rPr lang="fr-FR" sz="1000" i="1" dirty="0" smtClean="0"/>
              <a:t>avec </a:t>
            </a:r>
            <a:r>
              <a:rPr lang="fr-FR" sz="1000" i="1" dirty="0"/>
              <a:t>leur </a:t>
            </a:r>
            <a:r>
              <a:rPr lang="fr-FR" sz="1000" i="1" dirty="0" smtClean="0"/>
              <a:t>version</a:t>
            </a:r>
          </a:p>
          <a:p>
            <a:endParaRPr lang="fr-FR" sz="1000" i="1" dirty="0"/>
          </a:p>
          <a:p>
            <a:r>
              <a:rPr lang="fr-FR" sz="1000" b="1" i="1" dirty="0" smtClean="0"/>
              <a:t>systèmes d’exploitation: </a:t>
            </a:r>
            <a:r>
              <a:rPr lang="fr-FR" sz="1000" i="1" dirty="0" smtClean="0"/>
              <a:t>Windows, Linux, </a:t>
            </a:r>
            <a:r>
              <a:rPr lang="fr-FR" sz="1000" i="1" dirty="0" err="1" smtClean="0"/>
              <a:t>MacOS</a:t>
            </a:r>
            <a:r>
              <a:rPr lang="fr-FR" sz="1000" i="1" dirty="0" smtClean="0"/>
              <a:t>, Android, IOS, etc.</a:t>
            </a:r>
            <a:endParaRPr lang="fr-FR" sz="1000" b="1" i="1" dirty="0" smtClean="0"/>
          </a:p>
          <a:p>
            <a:endParaRPr lang="fr-FR" sz="600" b="1" dirty="0" smtClean="0"/>
          </a:p>
          <a:p>
            <a:r>
              <a:rPr lang="fr-FR" sz="1000" b="1" dirty="0" smtClean="0"/>
              <a:t>Équipements: </a:t>
            </a:r>
            <a:r>
              <a:rPr lang="fr-FR" sz="1000" i="1" dirty="0" smtClean="0"/>
              <a:t>serveurs, routeurs, ordinateurs portables, etc.</a:t>
            </a:r>
          </a:p>
        </p:txBody>
      </p:sp>
      <p:cxnSp>
        <p:nvCxnSpPr>
          <p:cNvPr id="85" name="Straight Arrow Connector 84"/>
          <p:cNvCxnSpPr/>
          <p:nvPr/>
        </p:nvCxnSpPr>
        <p:spPr>
          <a:xfrm>
            <a:off x="1979712" y="2852936"/>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1691680" y="3212976"/>
            <a:ext cx="1512168" cy="861774"/>
          </a:xfrm>
          <a:prstGeom prst="rect">
            <a:avLst/>
          </a:prstGeom>
        </p:spPr>
        <p:txBody>
          <a:bodyPr wrap="square">
            <a:spAutoFit/>
          </a:bodyPr>
          <a:lstStyle/>
          <a:p>
            <a:pPr marL="85725" indent="-85725">
              <a:buFont typeface="Arial" pitchFamily="34" charset="0"/>
              <a:buChar char="•"/>
            </a:pPr>
            <a:r>
              <a:rPr lang="fr-CH" sz="1000" dirty="0" smtClean="0"/>
              <a:t>Pour chaque Actif</a:t>
            </a:r>
          </a:p>
          <a:p>
            <a:pPr marL="85725" indent="-85725">
              <a:buFont typeface="Arial" pitchFamily="34" charset="0"/>
              <a:buChar char="•"/>
            </a:pPr>
            <a:r>
              <a:rPr lang="fr-CH" sz="1000" dirty="0" smtClean="0"/>
              <a:t>Exemples: </a:t>
            </a:r>
            <a:br>
              <a:rPr lang="fr-CH" sz="1000" dirty="0" smtClean="0"/>
            </a:br>
            <a:r>
              <a:rPr lang="fr-CH" sz="1000" dirty="0" smtClean="0"/>
              <a:t>- </a:t>
            </a:r>
            <a:r>
              <a:rPr lang="fr-CH" sz="1000" dirty="0" err="1" smtClean="0"/>
              <a:t>low</a:t>
            </a:r>
            <a:r>
              <a:rPr lang="fr-CH" sz="1000" dirty="0" smtClean="0"/>
              <a:t> / medium / </a:t>
            </a:r>
            <a:r>
              <a:rPr lang="fr-CH" sz="1000" dirty="0" err="1" smtClean="0"/>
              <a:t>high</a:t>
            </a:r>
            <a:r>
              <a:rPr lang="fr-CH" sz="1000" dirty="0" smtClean="0"/>
              <a:t/>
            </a:r>
            <a:br>
              <a:rPr lang="fr-CH" sz="1000" dirty="0" smtClean="0"/>
            </a:br>
            <a:r>
              <a:rPr lang="fr-CH" sz="1000" dirty="0" smtClean="0"/>
              <a:t>- 1 -&gt; 4</a:t>
            </a:r>
          </a:p>
          <a:p>
            <a:pPr marL="85725" indent="-85725"/>
            <a:endParaRPr lang="fr-CH" sz="1000" dirty="0" smtClean="0"/>
          </a:p>
        </p:txBody>
      </p:sp>
      <p:sp>
        <p:nvSpPr>
          <p:cNvPr id="87" name="Rectangle 86"/>
          <p:cNvSpPr/>
          <p:nvPr/>
        </p:nvSpPr>
        <p:spPr>
          <a:xfrm>
            <a:off x="1763688" y="4005064"/>
            <a:ext cx="1152128" cy="1015663"/>
          </a:xfrm>
          <a:prstGeom prst="rect">
            <a:avLst/>
          </a:prstGeom>
          <a:solidFill>
            <a:schemeClr val="accent6">
              <a:lumMod val="20000"/>
              <a:lumOff val="80000"/>
            </a:schemeClr>
          </a:solidFill>
        </p:spPr>
        <p:txBody>
          <a:bodyPr wrap="square">
            <a:spAutoFit/>
          </a:bodyPr>
          <a:lstStyle/>
          <a:p>
            <a:pPr>
              <a:buFont typeface="Arial" pitchFamily="34" charset="0"/>
              <a:buChar char="•"/>
            </a:pPr>
            <a:r>
              <a:rPr lang="fr-CH" sz="1000" i="1" dirty="0" smtClean="0"/>
              <a:t> Ex: base de données Clients sur serveur CRM</a:t>
            </a:r>
          </a:p>
          <a:p>
            <a:pPr>
              <a:buFontTx/>
              <a:buChar char="-"/>
            </a:pPr>
            <a:r>
              <a:rPr lang="fr-CH" sz="1000" i="1" dirty="0" smtClean="0"/>
              <a:t>C = High</a:t>
            </a:r>
          </a:p>
          <a:p>
            <a:pPr>
              <a:buFontTx/>
              <a:buChar char="-"/>
            </a:pPr>
            <a:r>
              <a:rPr lang="fr-CH" sz="1000" i="1" dirty="0" smtClean="0"/>
              <a:t> I = High</a:t>
            </a:r>
          </a:p>
          <a:p>
            <a:pPr>
              <a:buFontTx/>
              <a:buChar char="-"/>
            </a:pPr>
            <a:r>
              <a:rPr lang="fr-CH" sz="1000" i="1" dirty="0" smtClean="0"/>
              <a:t> D = Medium</a:t>
            </a:r>
          </a:p>
        </p:txBody>
      </p:sp>
      <p:cxnSp>
        <p:nvCxnSpPr>
          <p:cNvPr id="90" name="Elbow Connector 89"/>
          <p:cNvCxnSpPr/>
          <p:nvPr/>
        </p:nvCxnSpPr>
        <p:spPr>
          <a:xfrm>
            <a:off x="1547664" y="2276872"/>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4" name="Elbow Connector 93"/>
          <p:cNvCxnSpPr/>
          <p:nvPr/>
        </p:nvCxnSpPr>
        <p:spPr>
          <a:xfrm>
            <a:off x="2843808" y="2924944"/>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5" name="Elbow Connector 94"/>
          <p:cNvCxnSpPr/>
          <p:nvPr/>
        </p:nvCxnSpPr>
        <p:spPr>
          <a:xfrm>
            <a:off x="4139952" y="3645024"/>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6" name="Elbow Connector 95"/>
          <p:cNvCxnSpPr/>
          <p:nvPr/>
        </p:nvCxnSpPr>
        <p:spPr>
          <a:xfrm>
            <a:off x="5436096" y="4293096"/>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7" name="Elbow Connector 96"/>
          <p:cNvCxnSpPr/>
          <p:nvPr/>
        </p:nvCxnSpPr>
        <p:spPr>
          <a:xfrm>
            <a:off x="6732240" y="5013176"/>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3131840" y="3789040"/>
            <a:ext cx="1368152" cy="2862322"/>
          </a:xfrm>
          <a:prstGeom prst="rect">
            <a:avLst/>
          </a:prstGeom>
        </p:spPr>
        <p:txBody>
          <a:bodyPr wrap="square">
            <a:spAutoFit/>
          </a:bodyPr>
          <a:lstStyle/>
          <a:p>
            <a:r>
              <a:rPr lang="fr-CH" sz="1000" i="1" dirty="0" smtClean="0"/>
              <a:t>Inventaire:</a:t>
            </a:r>
          </a:p>
          <a:p>
            <a:pPr>
              <a:buFont typeface="Arial" pitchFamily="34" charset="0"/>
              <a:buChar char="•"/>
            </a:pPr>
            <a:r>
              <a:rPr lang="fr-CH" sz="1000" b="1" i="1" dirty="0" smtClean="0">
                <a:solidFill>
                  <a:srgbClr val="7030A0"/>
                </a:solidFill>
              </a:rPr>
              <a:t> Menaces</a:t>
            </a:r>
          </a:p>
          <a:p>
            <a:pPr>
              <a:buFont typeface="Arial" pitchFamily="34" charset="0"/>
              <a:buChar char="•"/>
            </a:pPr>
            <a:r>
              <a:rPr lang="fr-CH" sz="1000" b="1" i="1" dirty="0" smtClean="0">
                <a:solidFill>
                  <a:srgbClr val="7030A0"/>
                </a:solidFill>
              </a:rPr>
              <a:t> Vulnérabilités</a:t>
            </a:r>
          </a:p>
          <a:p>
            <a:pPr>
              <a:buFont typeface="Arial" pitchFamily="34" charset="0"/>
              <a:buChar char="•"/>
            </a:pPr>
            <a:r>
              <a:rPr lang="fr-CH" sz="1000" b="1" i="1" dirty="0" smtClean="0">
                <a:solidFill>
                  <a:srgbClr val="7030A0"/>
                </a:solidFill>
              </a:rPr>
              <a:t> Probabilité</a:t>
            </a:r>
          </a:p>
          <a:p>
            <a:pPr>
              <a:buFont typeface="Arial" pitchFamily="34" charset="0"/>
              <a:buChar char="•"/>
            </a:pPr>
            <a:r>
              <a:rPr lang="fr-CH" sz="1000" b="1" i="1" dirty="0" smtClean="0">
                <a:solidFill>
                  <a:srgbClr val="7030A0"/>
                </a:solidFill>
              </a:rPr>
              <a:t> Impact</a:t>
            </a:r>
            <a:br>
              <a:rPr lang="fr-CH" sz="1000" b="1" i="1" dirty="0" smtClean="0">
                <a:solidFill>
                  <a:srgbClr val="7030A0"/>
                </a:solidFill>
              </a:rPr>
            </a:br>
            <a:endParaRPr lang="fr-CH" sz="1000" b="1" i="1" dirty="0" smtClean="0">
              <a:solidFill>
                <a:srgbClr val="7030A0"/>
              </a:solidFill>
            </a:endParaRPr>
          </a:p>
          <a:p>
            <a:pPr>
              <a:buFont typeface="Arial" pitchFamily="34" charset="0"/>
              <a:buChar char="•"/>
            </a:pPr>
            <a:r>
              <a:rPr lang="fr-CH" sz="1000" dirty="0" smtClean="0"/>
              <a:t>Sources d’information: audit préalable, base de connaissances, </a:t>
            </a:r>
            <a:r>
              <a:rPr lang="fr-CH" sz="1000" dirty="0" err="1" smtClean="0"/>
              <a:t>etc</a:t>
            </a:r>
            <a:r>
              <a:rPr lang="fr-CH" sz="1000" dirty="0" smtClean="0"/>
              <a:t> </a:t>
            </a:r>
          </a:p>
          <a:p>
            <a:pPr>
              <a:buFont typeface="Arial" pitchFamily="34" charset="0"/>
              <a:buChar char="•"/>
            </a:pPr>
            <a:endParaRPr lang="fr-CH" sz="1000" dirty="0" smtClean="0"/>
          </a:p>
          <a:p>
            <a:pPr>
              <a:buFont typeface="Arial" pitchFamily="34" charset="0"/>
              <a:buChar char="•"/>
            </a:pPr>
            <a:r>
              <a:rPr lang="fr-CH" sz="1000" dirty="0" smtClean="0"/>
              <a:t>  Généralement </a:t>
            </a:r>
            <a:r>
              <a:rPr lang="fr-CH" sz="1000" b="1" i="1" dirty="0" smtClean="0"/>
              <a:t>quantitatif</a:t>
            </a:r>
            <a:r>
              <a:rPr lang="fr-CH" sz="1000" dirty="0" smtClean="0"/>
              <a:t>.</a:t>
            </a:r>
          </a:p>
          <a:p>
            <a:pPr>
              <a:buFont typeface="Arial" pitchFamily="34" charset="0"/>
              <a:buChar char="•"/>
            </a:pPr>
            <a:endParaRPr lang="fr-CH" sz="1000" dirty="0" smtClean="0"/>
          </a:p>
          <a:p>
            <a:pPr>
              <a:buFont typeface="Arial" pitchFamily="34" charset="0"/>
              <a:buChar char="•"/>
            </a:pPr>
            <a:r>
              <a:rPr lang="fr-CH" sz="1000" dirty="0" smtClean="0"/>
              <a:t> Peut-être </a:t>
            </a:r>
            <a:r>
              <a:rPr lang="fr-CH" sz="1000" b="1" i="1" dirty="0" smtClean="0"/>
              <a:t>qualitatif</a:t>
            </a:r>
            <a:r>
              <a:rPr lang="fr-CH" sz="1000" dirty="0" smtClean="0"/>
              <a:t> (distribution de probabilités et de coûts)</a:t>
            </a:r>
          </a:p>
        </p:txBody>
      </p:sp>
      <p:sp>
        <p:nvSpPr>
          <p:cNvPr id="99" name="Rectangle 98"/>
          <p:cNvSpPr/>
          <p:nvPr/>
        </p:nvSpPr>
        <p:spPr>
          <a:xfrm>
            <a:off x="2339752" y="6309320"/>
            <a:ext cx="780983" cy="230832"/>
          </a:xfrm>
          <a:prstGeom prst="rect">
            <a:avLst/>
          </a:prstGeom>
          <a:ln w="19050"/>
        </p:spPr>
        <p:style>
          <a:lnRef idx="2">
            <a:schemeClr val="accent2"/>
          </a:lnRef>
          <a:fillRef idx="1">
            <a:schemeClr val="lt1"/>
          </a:fillRef>
          <a:effectRef idx="0">
            <a:schemeClr val="accent2"/>
          </a:effectRef>
          <a:fontRef idx="minor">
            <a:schemeClr val="dk1"/>
          </a:fontRef>
        </p:style>
        <p:txBody>
          <a:bodyPr wrap="none">
            <a:spAutoFit/>
          </a:bodyPr>
          <a:lstStyle/>
          <a:p>
            <a:r>
              <a:rPr lang="fr-CH" sz="900" b="1" dirty="0" smtClean="0">
                <a:solidFill>
                  <a:srgbClr val="000000"/>
                </a:solidFill>
              </a:rPr>
              <a:t>challenges</a:t>
            </a:r>
            <a:endParaRPr lang="fr-CH" sz="1100" b="1" dirty="0"/>
          </a:p>
        </p:txBody>
      </p:sp>
      <p:sp>
        <p:nvSpPr>
          <p:cNvPr id="100" name="Rectangle 99"/>
          <p:cNvSpPr/>
          <p:nvPr/>
        </p:nvSpPr>
        <p:spPr>
          <a:xfrm>
            <a:off x="4427984" y="2996952"/>
            <a:ext cx="1224136" cy="553998"/>
          </a:xfrm>
          <a:prstGeom prst="rect">
            <a:avLst/>
          </a:prstGeom>
        </p:spPr>
        <p:txBody>
          <a:bodyPr wrap="square">
            <a:spAutoFit/>
          </a:bodyPr>
          <a:lstStyle/>
          <a:p>
            <a:r>
              <a:rPr lang="fr-CH" sz="1000" b="1" dirty="0" smtClean="0"/>
              <a:t>Liste de risques à réduire</a:t>
            </a:r>
            <a:r>
              <a:rPr lang="fr-CH" sz="1000" dirty="0" smtClean="0">
                <a:solidFill>
                  <a:srgbClr val="000000"/>
                </a:solidFill>
              </a:rPr>
              <a:t> (Impact et/ ou Probabilité</a:t>
            </a:r>
            <a:endParaRPr lang="fr-CH" dirty="0"/>
          </a:p>
        </p:txBody>
      </p:sp>
      <p:sp>
        <p:nvSpPr>
          <p:cNvPr id="101" name="Rectangle 100"/>
          <p:cNvSpPr/>
          <p:nvPr/>
        </p:nvSpPr>
        <p:spPr>
          <a:xfrm>
            <a:off x="4427984" y="4581128"/>
            <a:ext cx="1296144" cy="861774"/>
          </a:xfrm>
          <a:prstGeom prst="rect">
            <a:avLst/>
          </a:prstGeom>
        </p:spPr>
        <p:txBody>
          <a:bodyPr wrap="square">
            <a:spAutoFit/>
          </a:bodyPr>
          <a:lstStyle/>
          <a:p>
            <a:r>
              <a:rPr lang="fr-CH" sz="1000" dirty="0" smtClean="0">
                <a:solidFill>
                  <a:srgbClr val="000000"/>
                </a:solidFill>
              </a:rPr>
              <a:t>Détermination d’exigences de sécurité </a:t>
            </a:r>
            <a:r>
              <a:rPr lang="fr-CH" sz="1000" u="sng" dirty="0" smtClean="0">
                <a:solidFill>
                  <a:srgbClr val="000000"/>
                </a:solidFill>
              </a:rPr>
              <a:t>génériques</a:t>
            </a:r>
            <a:r>
              <a:rPr lang="fr-CH" sz="1000" dirty="0" smtClean="0">
                <a:solidFill>
                  <a:srgbClr val="000000"/>
                </a:solidFill>
              </a:rPr>
              <a:t> pour réduire les risques.</a:t>
            </a:r>
            <a:endParaRPr lang="fr-CH" dirty="0"/>
          </a:p>
        </p:txBody>
      </p:sp>
      <p:sp>
        <p:nvSpPr>
          <p:cNvPr id="102" name="Rectangle 101"/>
          <p:cNvSpPr/>
          <p:nvPr/>
        </p:nvSpPr>
        <p:spPr>
          <a:xfrm>
            <a:off x="4499992" y="5517232"/>
            <a:ext cx="1656184" cy="1169551"/>
          </a:xfrm>
          <a:prstGeom prst="rect">
            <a:avLst/>
          </a:prstGeom>
          <a:solidFill>
            <a:schemeClr val="accent6">
              <a:lumMod val="20000"/>
              <a:lumOff val="80000"/>
            </a:schemeClr>
          </a:solidFill>
        </p:spPr>
        <p:txBody>
          <a:bodyPr wrap="square">
            <a:spAutoFit/>
          </a:bodyPr>
          <a:lstStyle/>
          <a:p>
            <a:r>
              <a:rPr lang="fr-CH" sz="1000" i="1" dirty="0" smtClean="0">
                <a:solidFill>
                  <a:srgbClr val="000000"/>
                </a:solidFill>
              </a:rPr>
              <a:t>Exemple:</a:t>
            </a:r>
            <a:br>
              <a:rPr lang="fr-CH" sz="1000" i="1" dirty="0" smtClean="0">
                <a:solidFill>
                  <a:srgbClr val="000000"/>
                </a:solidFill>
              </a:rPr>
            </a:br>
            <a:r>
              <a:rPr lang="fr-CH" sz="1000" i="1" dirty="0" smtClean="0">
                <a:solidFill>
                  <a:srgbClr val="000000"/>
                </a:solidFill>
              </a:rPr>
              <a:t>-  protection contre les accès non-autorisés au serveur CRM</a:t>
            </a:r>
            <a:br>
              <a:rPr lang="fr-CH" sz="1000" i="1" dirty="0" smtClean="0">
                <a:solidFill>
                  <a:srgbClr val="000000"/>
                </a:solidFill>
              </a:rPr>
            </a:br>
            <a:r>
              <a:rPr lang="fr-CH" sz="1000" i="1" dirty="0" smtClean="0">
                <a:solidFill>
                  <a:srgbClr val="000000"/>
                </a:solidFill>
              </a:rPr>
              <a:t>-  contrôles d’accès renforcés des utilisateurs avec privilèges, etc.</a:t>
            </a:r>
            <a:endParaRPr lang="fr-CH" i="1" dirty="0"/>
          </a:p>
        </p:txBody>
      </p:sp>
      <p:sp>
        <p:nvSpPr>
          <p:cNvPr id="103" name="Rectangle 102"/>
          <p:cNvSpPr/>
          <p:nvPr/>
        </p:nvSpPr>
        <p:spPr>
          <a:xfrm>
            <a:off x="5796136" y="2780928"/>
            <a:ext cx="1656184" cy="1323439"/>
          </a:xfrm>
          <a:prstGeom prst="rect">
            <a:avLst/>
          </a:prstGeom>
          <a:solidFill>
            <a:schemeClr val="accent6">
              <a:lumMod val="20000"/>
              <a:lumOff val="80000"/>
            </a:schemeClr>
          </a:solidFill>
        </p:spPr>
        <p:txBody>
          <a:bodyPr wrap="square">
            <a:spAutoFit/>
          </a:bodyPr>
          <a:lstStyle/>
          <a:p>
            <a:r>
              <a:rPr lang="fr-CH" sz="1000" i="1" dirty="0" smtClean="0">
                <a:solidFill>
                  <a:srgbClr val="000000"/>
                </a:solidFill>
              </a:rPr>
              <a:t>Exemple:</a:t>
            </a:r>
            <a:br>
              <a:rPr lang="fr-CH" sz="1000" i="1" dirty="0" smtClean="0">
                <a:solidFill>
                  <a:srgbClr val="000000"/>
                </a:solidFill>
              </a:rPr>
            </a:br>
            <a:r>
              <a:rPr lang="fr-CH" sz="1000" i="1" dirty="0" smtClean="0">
                <a:solidFill>
                  <a:srgbClr val="000000"/>
                </a:solidFill>
              </a:rPr>
              <a:t>-  placement du serveur CRM dans un segment réseau dédié.</a:t>
            </a:r>
          </a:p>
          <a:p>
            <a:pPr>
              <a:buFontTx/>
              <a:buChar char="-"/>
            </a:pPr>
            <a:r>
              <a:rPr lang="fr-CH" sz="1000" i="1" dirty="0" smtClean="0">
                <a:solidFill>
                  <a:srgbClr val="000000"/>
                </a:solidFill>
              </a:rPr>
              <a:t>4-yeux sur accès administrateurs,</a:t>
            </a:r>
          </a:p>
          <a:p>
            <a:pPr>
              <a:buFontTx/>
              <a:buChar char="-"/>
            </a:pPr>
            <a:r>
              <a:rPr lang="fr-CH" sz="1000" i="1" dirty="0" smtClean="0">
                <a:solidFill>
                  <a:srgbClr val="000000"/>
                </a:solidFill>
              </a:rPr>
              <a:t> Tests de vulnérabilité trimestriels, etc. </a:t>
            </a:r>
            <a:endParaRPr lang="fr-CH" i="1" dirty="0"/>
          </a:p>
        </p:txBody>
      </p:sp>
      <p:sp>
        <p:nvSpPr>
          <p:cNvPr id="104" name="Bent Arrow 103"/>
          <p:cNvSpPr/>
          <p:nvPr/>
        </p:nvSpPr>
        <p:spPr>
          <a:xfrm>
            <a:off x="8028384" y="4509120"/>
            <a:ext cx="288032" cy="2880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5" name="Bent Arrow 104"/>
          <p:cNvSpPr/>
          <p:nvPr/>
        </p:nvSpPr>
        <p:spPr>
          <a:xfrm rot="5400000">
            <a:off x="8343848" y="4578079"/>
            <a:ext cx="336037" cy="24688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6" name="Bent Arrow 105"/>
          <p:cNvSpPr/>
          <p:nvPr/>
        </p:nvSpPr>
        <p:spPr>
          <a:xfrm rot="10800000">
            <a:off x="8316416" y="4941168"/>
            <a:ext cx="288032" cy="2880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7" name="Bent Arrow 106"/>
          <p:cNvSpPr/>
          <p:nvPr/>
        </p:nvSpPr>
        <p:spPr>
          <a:xfrm rot="16200000">
            <a:off x="7952947" y="4903831"/>
            <a:ext cx="336037" cy="24688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8" name="Rectangle 107"/>
          <p:cNvSpPr/>
          <p:nvPr/>
        </p:nvSpPr>
        <p:spPr>
          <a:xfrm>
            <a:off x="7020272" y="5877272"/>
            <a:ext cx="1944216" cy="369332"/>
          </a:xfrm>
          <a:prstGeom prst="rect">
            <a:avLst/>
          </a:prstGeom>
          <a:ln w="1905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CH" sz="900" b="1" dirty="0" smtClean="0">
                <a:solidFill>
                  <a:srgbClr val="000000"/>
                </a:solidFill>
              </a:rPr>
              <a:t>Évaluation des contrôles.</a:t>
            </a:r>
          </a:p>
          <a:p>
            <a:pPr algn="ctr"/>
            <a:r>
              <a:rPr lang="fr-CH" sz="900" b="1" dirty="0" smtClean="0">
                <a:solidFill>
                  <a:srgbClr val="000000"/>
                </a:solidFill>
              </a:rPr>
              <a:t>Evaluation du risque résiduel.</a:t>
            </a:r>
            <a:endParaRPr lang="fr-CH" sz="1100" b="1" dirty="0"/>
          </a:p>
        </p:txBody>
      </p:sp>
      <p:sp>
        <p:nvSpPr>
          <p:cNvPr id="109" name="Rectangle 108"/>
          <p:cNvSpPr/>
          <p:nvPr/>
        </p:nvSpPr>
        <p:spPr>
          <a:xfrm>
            <a:off x="5652120" y="5045114"/>
            <a:ext cx="1512168" cy="400110"/>
          </a:xfrm>
          <a:prstGeom prst="rect">
            <a:avLst/>
          </a:prstGeom>
        </p:spPr>
        <p:txBody>
          <a:bodyPr wrap="square">
            <a:spAutoFit/>
          </a:bodyPr>
          <a:lstStyle/>
          <a:p>
            <a:pPr marL="85725" indent="-85725">
              <a:buFont typeface="Arial" pitchFamily="34" charset="0"/>
              <a:buChar char="•"/>
            </a:pPr>
            <a:r>
              <a:rPr lang="fr-CH" sz="1000" dirty="0" smtClean="0"/>
              <a:t>Rôles &amp; responsabilités</a:t>
            </a:r>
          </a:p>
        </p:txBody>
      </p:sp>
      <p:sp>
        <p:nvSpPr>
          <p:cNvPr id="3" name="Rectangle 2"/>
          <p:cNvSpPr/>
          <p:nvPr/>
        </p:nvSpPr>
        <p:spPr>
          <a:xfrm>
            <a:off x="311549" y="5092362"/>
            <a:ext cx="1236115" cy="246221"/>
          </a:xfrm>
          <a:prstGeom prst="rect">
            <a:avLst/>
          </a:prstGeom>
        </p:spPr>
        <p:txBody>
          <a:bodyPr wrap="square">
            <a:spAutoFit/>
          </a:bodyPr>
          <a:lstStyle/>
          <a:p>
            <a:endParaRPr lang="fr-FR"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blinds(horizontal)">
                                      <p:cBhvr>
                                        <p:cTn id="12" dur="500"/>
                                        <p:tgtEl>
                                          <p:spTgt spid="8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blinds(horizontal)">
                                      <p:cBhvr>
                                        <p:cTn id="15" dur="500"/>
                                        <p:tgtEl>
                                          <p:spTgt spid="8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blinds(horizontal)">
                                      <p:cBhvr>
                                        <p:cTn id="18" dur="500"/>
                                        <p:tgtEl>
                                          <p:spTgt spid="8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blinds(horizontal)">
                                      <p:cBhvr>
                                        <p:cTn id="23" dur="500"/>
                                        <p:tgtEl>
                                          <p:spTgt spid="9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blinds(horizontal)">
                                      <p:cBhvr>
                                        <p:cTn id="26" dur="500"/>
                                        <p:tgtEl>
                                          <p:spTgt spid="53"/>
                                        </p:tgtEl>
                                      </p:cBhvr>
                                    </p:animEffect>
                                  </p:childTnLst>
                                </p:cTn>
                              </p:par>
                              <p:par>
                                <p:cTn id="27" presetID="3" presetClass="entr" presetSubtype="1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blinds(horizontal)">
                                      <p:cBhvr>
                                        <p:cTn id="29" dur="500"/>
                                        <p:tgtEl>
                                          <p:spTgt spid="8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blinds(horizontal)">
                                      <p:cBhvr>
                                        <p:cTn id="32" dur="500"/>
                                        <p:tgtEl>
                                          <p:spTgt spid="8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blinds(horizontal)">
                                      <p:cBhvr>
                                        <p:cTn id="35" dur="500"/>
                                        <p:tgtEl>
                                          <p:spTgt spid="8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blinds(horizontal)">
                                      <p:cBhvr>
                                        <p:cTn id="40" dur="500"/>
                                        <p:tgtEl>
                                          <p:spTgt spid="9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blinds(horizontal)">
                                      <p:cBhvr>
                                        <p:cTn id="43" dur="500"/>
                                        <p:tgtEl>
                                          <p:spTgt spid="5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blinds(horizontal)">
                                      <p:cBhvr>
                                        <p:cTn id="46" dur="500"/>
                                        <p:tgtEl>
                                          <p:spTgt spid="9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blinds(horizontal)">
                                      <p:cBhvr>
                                        <p:cTn id="51" dur="500"/>
                                        <p:tgtEl>
                                          <p:spTgt spid="9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00"/>
                                        </p:tgtEl>
                                        <p:attrNameLst>
                                          <p:attrName>style.visibility</p:attrName>
                                        </p:attrNameLst>
                                      </p:cBhvr>
                                      <p:to>
                                        <p:strVal val="visible"/>
                                      </p:to>
                                    </p:set>
                                    <p:animEffect transition="in" filter="blinds(horizontal)">
                                      <p:cBhvr>
                                        <p:cTn id="56" dur="500"/>
                                        <p:tgtEl>
                                          <p:spTgt spid="10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blinds(horizontal)">
                                      <p:cBhvr>
                                        <p:cTn id="59" dur="500"/>
                                        <p:tgtEl>
                                          <p:spTgt spid="66"/>
                                        </p:tgtEl>
                                      </p:cBhvr>
                                    </p:animEffect>
                                  </p:childTnLst>
                                </p:cTn>
                              </p:par>
                              <p:par>
                                <p:cTn id="60" presetID="3" presetClass="entr" presetSubtype="10" fill="hold" nodeType="withEffect">
                                  <p:stCondLst>
                                    <p:cond delay="0"/>
                                  </p:stCondLst>
                                  <p:childTnLst>
                                    <p:set>
                                      <p:cBhvr>
                                        <p:cTn id="61" dur="1" fill="hold">
                                          <p:stCondLst>
                                            <p:cond delay="0"/>
                                          </p:stCondLst>
                                        </p:cTn>
                                        <p:tgtEl>
                                          <p:spTgt spid="95"/>
                                        </p:tgtEl>
                                        <p:attrNameLst>
                                          <p:attrName>style.visibility</p:attrName>
                                        </p:attrNameLst>
                                      </p:cBhvr>
                                      <p:to>
                                        <p:strVal val="visible"/>
                                      </p:to>
                                    </p:set>
                                    <p:animEffect transition="in" filter="blinds(horizontal)">
                                      <p:cBhvr>
                                        <p:cTn id="62" dur="500"/>
                                        <p:tgtEl>
                                          <p:spTgt spid="9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01"/>
                                        </p:tgtEl>
                                        <p:attrNameLst>
                                          <p:attrName>style.visibility</p:attrName>
                                        </p:attrNameLst>
                                      </p:cBhvr>
                                      <p:to>
                                        <p:strVal val="visible"/>
                                      </p:to>
                                    </p:set>
                                    <p:animEffect transition="in" filter="blinds(horizontal)">
                                      <p:cBhvr>
                                        <p:cTn id="67" dur="500"/>
                                        <p:tgtEl>
                                          <p:spTgt spid="101"/>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Effect transition="in" filter="blinds(horizontal)">
                                      <p:cBhvr>
                                        <p:cTn id="70" dur="500"/>
                                        <p:tgtEl>
                                          <p:spTgt spid="102"/>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blinds(horizontal)">
                                      <p:cBhvr>
                                        <p:cTn id="75" dur="500"/>
                                        <p:tgtEl>
                                          <p:spTgt spid="96"/>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03"/>
                                        </p:tgtEl>
                                        <p:attrNameLst>
                                          <p:attrName>style.visibility</p:attrName>
                                        </p:attrNameLst>
                                      </p:cBhvr>
                                      <p:to>
                                        <p:strVal val="visible"/>
                                      </p:to>
                                    </p:set>
                                    <p:animEffect transition="in" filter="blinds(horizontal)">
                                      <p:cBhvr>
                                        <p:cTn id="78" dur="500"/>
                                        <p:tgtEl>
                                          <p:spTgt spid="103"/>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blinds(horizontal)">
                                      <p:cBhvr>
                                        <p:cTn id="81" dur="500"/>
                                        <p:tgtEl>
                                          <p:spTgt spid="6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blinds(horizontal)">
                                      <p:cBhvr>
                                        <p:cTn id="84" dur="500"/>
                                        <p:tgtEl>
                                          <p:spTgt spid="109"/>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97"/>
                                        </p:tgtEl>
                                        <p:attrNameLst>
                                          <p:attrName>style.visibility</p:attrName>
                                        </p:attrNameLst>
                                      </p:cBhvr>
                                      <p:to>
                                        <p:strVal val="visible"/>
                                      </p:to>
                                    </p:set>
                                    <p:animEffect transition="in" filter="blinds(horizontal)">
                                      <p:cBhvr>
                                        <p:cTn id="89" dur="500"/>
                                        <p:tgtEl>
                                          <p:spTgt spid="97"/>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blinds(horizontal)">
                                      <p:cBhvr>
                                        <p:cTn id="92" dur="500"/>
                                        <p:tgtEl>
                                          <p:spTgt spid="80"/>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04"/>
                                        </p:tgtEl>
                                        <p:attrNameLst>
                                          <p:attrName>style.visibility</p:attrName>
                                        </p:attrNameLst>
                                      </p:cBhvr>
                                      <p:to>
                                        <p:strVal val="visible"/>
                                      </p:to>
                                    </p:set>
                                    <p:animEffect transition="in" filter="blinds(horizontal)">
                                      <p:cBhvr>
                                        <p:cTn id="97" dur="500"/>
                                        <p:tgtEl>
                                          <p:spTgt spid="104"/>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05"/>
                                        </p:tgtEl>
                                        <p:attrNameLst>
                                          <p:attrName>style.visibility</p:attrName>
                                        </p:attrNameLst>
                                      </p:cBhvr>
                                      <p:to>
                                        <p:strVal val="visible"/>
                                      </p:to>
                                    </p:set>
                                    <p:animEffect transition="in" filter="blinds(horizontal)">
                                      <p:cBhvr>
                                        <p:cTn id="100" dur="500"/>
                                        <p:tgtEl>
                                          <p:spTgt spid="105"/>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06"/>
                                        </p:tgtEl>
                                        <p:attrNameLst>
                                          <p:attrName>style.visibility</p:attrName>
                                        </p:attrNameLst>
                                      </p:cBhvr>
                                      <p:to>
                                        <p:strVal val="visible"/>
                                      </p:to>
                                    </p:set>
                                    <p:animEffect transition="in" filter="blinds(horizontal)">
                                      <p:cBhvr>
                                        <p:cTn id="103" dur="500"/>
                                        <p:tgtEl>
                                          <p:spTgt spid="106"/>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07"/>
                                        </p:tgtEl>
                                        <p:attrNameLst>
                                          <p:attrName>style.visibility</p:attrName>
                                        </p:attrNameLst>
                                      </p:cBhvr>
                                      <p:to>
                                        <p:strVal val="visible"/>
                                      </p:to>
                                    </p:set>
                                    <p:animEffect transition="in" filter="blinds(horizontal)">
                                      <p:cBhvr>
                                        <p:cTn id="106" dur="500"/>
                                        <p:tgtEl>
                                          <p:spTgt spid="107"/>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08"/>
                                        </p:tgtEl>
                                        <p:attrNameLst>
                                          <p:attrName>style.visibility</p:attrName>
                                        </p:attrNameLst>
                                      </p:cBhvr>
                                      <p:to>
                                        <p:strVal val="visible"/>
                                      </p:to>
                                    </p:set>
                                    <p:animEffect transition="in" filter="blinds(horizontal)">
                                      <p:cBhvr>
                                        <p:cTn id="10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8" grpId="0" animBg="1"/>
      <p:bldP spid="66" grpId="0" animBg="1"/>
      <p:bldP spid="68" grpId="0" animBg="1"/>
      <p:bldP spid="80" grpId="0" animBg="1"/>
      <p:bldP spid="83" grpId="0"/>
      <p:bldP spid="84" grpId="0" animBg="1"/>
      <p:bldP spid="86" grpId="0"/>
      <p:bldP spid="87" grpId="0" animBg="1"/>
      <p:bldP spid="98" grpId="0"/>
      <p:bldP spid="99" grpId="0" animBg="1"/>
      <p:bldP spid="100" grpId="0"/>
      <p:bldP spid="101" grpId="0"/>
      <p:bldP spid="102" grpId="0" animBg="1"/>
      <p:bldP spid="103" grpId="0" animBg="1"/>
      <p:bldP spid="104" grpId="0" animBg="1"/>
      <p:bldP spid="105" grpId="0" animBg="1"/>
      <p:bldP spid="106" grpId="0" animBg="1"/>
      <p:bldP spid="107" grpId="0" animBg="1"/>
      <p:bldP spid="108" grpId="0" animBg="1"/>
      <p:bldP spid="10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r>
              <a:rPr lang="fr-FR" sz="1600" b="1" dirty="0" smtClean="0"/>
              <a:t>Les stratégies de traitement des risques:</a:t>
            </a:r>
            <a:endParaRPr lang="fr-FR" sz="1600" dirty="0"/>
          </a:p>
          <a:p>
            <a:pPr lvl="1" eaLnBrk="1" hangingPunct="1">
              <a:buNone/>
              <a:defRPr/>
            </a:pPr>
            <a:endParaRPr lang="fr-FR" sz="1200" dirty="0" smtClean="0"/>
          </a:p>
        </p:txBody>
      </p:sp>
      <p:pic>
        <p:nvPicPr>
          <p:cNvPr id="1026" name="Picture 2"/>
          <p:cNvPicPr>
            <a:picLocks noChangeAspect="1" noChangeArrowheads="1"/>
          </p:cNvPicPr>
          <p:nvPr/>
        </p:nvPicPr>
        <p:blipFill>
          <a:blip r:embed="rId3" cstate="print"/>
          <a:srcRect/>
          <a:stretch>
            <a:fillRect/>
          </a:stretch>
        </p:blipFill>
        <p:spPr bwMode="auto">
          <a:xfrm>
            <a:off x="1331640" y="1628800"/>
            <a:ext cx="3899893" cy="4104456"/>
          </a:xfrm>
          <a:prstGeom prst="rect">
            <a:avLst/>
          </a:prstGeom>
          <a:noFill/>
          <a:ln w="9525">
            <a:noFill/>
            <a:miter lim="800000"/>
            <a:headEnd/>
            <a:tailEnd/>
          </a:ln>
        </p:spPr>
      </p:pic>
      <p:sp>
        <p:nvSpPr>
          <p:cNvPr id="17" name="TextBox 16"/>
          <p:cNvSpPr txBox="1"/>
          <p:nvPr/>
        </p:nvSpPr>
        <p:spPr>
          <a:xfrm>
            <a:off x="3419872" y="4725144"/>
            <a:ext cx="1296144" cy="830997"/>
          </a:xfrm>
          <a:prstGeom prst="rect">
            <a:avLst/>
          </a:prstGeom>
          <a:noFill/>
        </p:spPr>
        <p:txBody>
          <a:bodyPr wrap="square" rtlCol="0">
            <a:spAutoFit/>
          </a:bodyPr>
          <a:lstStyle/>
          <a:p>
            <a:r>
              <a:rPr lang="fr-CH" sz="1050" b="1" dirty="0" smtClean="0"/>
              <a:t>4. </a:t>
            </a:r>
            <a:r>
              <a:rPr lang="fr-CH" sz="1050" dirty="0" smtClean="0"/>
              <a:t>Risque à transférer</a:t>
            </a:r>
          </a:p>
          <a:p>
            <a:r>
              <a:rPr lang="fr-CH" sz="900" dirty="0" smtClean="0"/>
              <a:t>(faible probabilité mais Impact  potentiel </a:t>
            </a:r>
            <a:br>
              <a:rPr lang="fr-CH" sz="900" dirty="0" smtClean="0"/>
            </a:br>
            <a:r>
              <a:rPr lang="fr-CH" sz="900" dirty="0" smtClean="0"/>
              <a:t>non tolérable)</a:t>
            </a:r>
            <a:endParaRPr lang="fr-CH" sz="1050" dirty="0"/>
          </a:p>
        </p:txBody>
      </p:sp>
      <p:sp>
        <p:nvSpPr>
          <p:cNvPr id="18" name="TextBox 17"/>
          <p:cNvSpPr txBox="1"/>
          <p:nvPr/>
        </p:nvSpPr>
        <p:spPr>
          <a:xfrm>
            <a:off x="3563888" y="3356992"/>
            <a:ext cx="936104" cy="738664"/>
          </a:xfrm>
          <a:prstGeom prst="rect">
            <a:avLst/>
          </a:prstGeom>
          <a:noFill/>
        </p:spPr>
        <p:txBody>
          <a:bodyPr wrap="square" rtlCol="0">
            <a:spAutoFit/>
          </a:bodyPr>
          <a:lstStyle/>
          <a:p>
            <a:r>
              <a:rPr lang="fr-CH" sz="1050" dirty="0" smtClean="0"/>
              <a:t>Risque ne doit pas exister (trop important)</a:t>
            </a:r>
            <a:endParaRPr lang="fr-CH" sz="1050" dirty="0"/>
          </a:p>
        </p:txBody>
      </p:sp>
      <p:sp>
        <p:nvSpPr>
          <p:cNvPr id="19" name="TextBox 18"/>
          <p:cNvSpPr txBox="1"/>
          <p:nvPr/>
        </p:nvSpPr>
        <p:spPr>
          <a:xfrm>
            <a:off x="1691680" y="2276872"/>
            <a:ext cx="936104" cy="415498"/>
          </a:xfrm>
          <a:prstGeom prst="rect">
            <a:avLst/>
          </a:prstGeom>
          <a:noFill/>
        </p:spPr>
        <p:txBody>
          <a:bodyPr wrap="square" rtlCol="0">
            <a:spAutoFit/>
          </a:bodyPr>
          <a:lstStyle/>
          <a:p>
            <a:pPr algn="ctr"/>
            <a:r>
              <a:rPr lang="fr-CH" sz="1050" b="1" dirty="0" smtClean="0"/>
              <a:t>2. </a:t>
            </a:r>
            <a:r>
              <a:rPr lang="fr-CH" sz="1050" dirty="0" smtClean="0"/>
              <a:t>Réduire </a:t>
            </a:r>
            <a:br>
              <a:rPr lang="fr-CH" sz="1050" dirty="0" smtClean="0"/>
            </a:br>
            <a:r>
              <a:rPr lang="fr-CH" sz="1050" dirty="0" smtClean="0"/>
              <a:t>le risque</a:t>
            </a:r>
            <a:endParaRPr lang="fr-CH" sz="1050" dirty="0"/>
          </a:p>
        </p:txBody>
      </p:sp>
      <p:sp>
        <p:nvSpPr>
          <p:cNvPr id="20" name="TextBox 19"/>
          <p:cNvSpPr txBox="1"/>
          <p:nvPr/>
        </p:nvSpPr>
        <p:spPr>
          <a:xfrm>
            <a:off x="1475656" y="5085184"/>
            <a:ext cx="1296144" cy="415498"/>
          </a:xfrm>
          <a:prstGeom prst="rect">
            <a:avLst/>
          </a:prstGeom>
          <a:noFill/>
        </p:spPr>
        <p:txBody>
          <a:bodyPr wrap="square" rtlCol="0">
            <a:spAutoFit/>
          </a:bodyPr>
          <a:lstStyle/>
          <a:p>
            <a:r>
              <a:rPr lang="fr-CH" sz="1050" b="1" dirty="0" smtClean="0"/>
              <a:t>0. </a:t>
            </a:r>
            <a:r>
              <a:rPr lang="fr-CH" sz="1050" dirty="0" smtClean="0"/>
              <a:t>Risque négligeable</a:t>
            </a:r>
            <a:endParaRPr lang="fr-CH" sz="1050" dirty="0"/>
          </a:p>
        </p:txBody>
      </p:sp>
      <p:sp>
        <p:nvSpPr>
          <p:cNvPr id="21" name="TextBox 20"/>
          <p:cNvSpPr txBox="1"/>
          <p:nvPr/>
        </p:nvSpPr>
        <p:spPr>
          <a:xfrm>
            <a:off x="4499992" y="5733256"/>
            <a:ext cx="864096" cy="253916"/>
          </a:xfrm>
          <a:prstGeom prst="rect">
            <a:avLst/>
          </a:prstGeom>
          <a:noFill/>
        </p:spPr>
        <p:txBody>
          <a:bodyPr wrap="square" rtlCol="0">
            <a:spAutoFit/>
          </a:bodyPr>
          <a:lstStyle/>
          <a:p>
            <a:r>
              <a:rPr lang="fr-CH" sz="1050" b="1" dirty="0" smtClean="0"/>
              <a:t>Impact</a:t>
            </a:r>
            <a:endParaRPr lang="fr-CH" sz="1050" b="1" dirty="0"/>
          </a:p>
        </p:txBody>
      </p:sp>
      <p:sp>
        <p:nvSpPr>
          <p:cNvPr id="22" name="TextBox 21"/>
          <p:cNvSpPr txBox="1"/>
          <p:nvPr/>
        </p:nvSpPr>
        <p:spPr>
          <a:xfrm>
            <a:off x="395536" y="1772816"/>
            <a:ext cx="1008112" cy="253916"/>
          </a:xfrm>
          <a:prstGeom prst="rect">
            <a:avLst/>
          </a:prstGeom>
          <a:noFill/>
        </p:spPr>
        <p:txBody>
          <a:bodyPr wrap="square" rtlCol="0">
            <a:spAutoFit/>
          </a:bodyPr>
          <a:lstStyle/>
          <a:p>
            <a:pPr algn="r"/>
            <a:r>
              <a:rPr lang="fr-CH" sz="1050" b="1" dirty="0" smtClean="0"/>
              <a:t>Probabilité</a:t>
            </a:r>
            <a:endParaRPr lang="fr-CH" sz="1050" b="1" dirty="0"/>
          </a:p>
        </p:txBody>
      </p:sp>
      <p:cxnSp>
        <p:nvCxnSpPr>
          <p:cNvPr id="24" name="Straight Arrow Connector 23"/>
          <p:cNvCxnSpPr/>
          <p:nvPr/>
        </p:nvCxnSpPr>
        <p:spPr>
          <a:xfrm>
            <a:off x="1763688" y="2204864"/>
            <a:ext cx="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75656" y="1772816"/>
            <a:ext cx="864096" cy="415498"/>
          </a:xfrm>
          <a:prstGeom prst="rect">
            <a:avLst/>
          </a:prstGeom>
          <a:noFill/>
        </p:spPr>
        <p:txBody>
          <a:bodyPr wrap="square" rtlCol="0">
            <a:spAutoFit/>
          </a:bodyPr>
          <a:lstStyle/>
          <a:p>
            <a:r>
              <a:rPr lang="fr-CH" sz="1050" b="1" dirty="0" smtClean="0"/>
              <a:t>1. </a:t>
            </a:r>
            <a:r>
              <a:rPr lang="fr-CH" sz="1050" dirty="0" smtClean="0"/>
              <a:t>Accepter </a:t>
            </a:r>
            <a:br>
              <a:rPr lang="fr-CH" sz="1050" dirty="0" smtClean="0"/>
            </a:br>
            <a:r>
              <a:rPr lang="fr-CH" sz="1050" dirty="0" smtClean="0"/>
              <a:t>le risque</a:t>
            </a:r>
            <a:endParaRPr lang="fr-CH" sz="1050" dirty="0"/>
          </a:p>
        </p:txBody>
      </p:sp>
      <p:cxnSp>
        <p:nvCxnSpPr>
          <p:cNvPr id="29" name="Straight Arrow Connector 28"/>
          <p:cNvCxnSpPr/>
          <p:nvPr/>
        </p:nvCxnSpPr>
        <p:spPr>
          <a:xfrm>
            <a:off x="2123728" y="2636912"/>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987824" y="2276872"/>
            <a:ext cx="792088" cy="415498"/>
          </a:xfrm>
          <a:prstGeom prst="rect">
            <a:avLst/>
          </a:prstGeom>
          <a:noFill/>
        </p:spPr>
        <p:txBody>
          <a:bodyPr wrap="square" rtlCol="0">
            <a:spAutoFit/>
          </a:bodyPr>
          <a:lstStyle/>
          <a:p>
            <a:pPr algn="ctr"/>
            <a:r>
              <a:rPr lang="fr-CH" sz="1050" b="1" dirty="0" smtClean="0"/>
              <a:t>3. </a:t>
            </a:r>
            <a:r>
              <a:rPr lang="fr-CH" sz="1050" dirty="0" smtClean="0"/>
              <a:t>Eviter</a:t>
            </a:r>
            <a:br>
              <a:rPr lang="fr-CH" sz="1050" dirty="0" smtClean="0"/>
            </a:br>
            <a:r>
              <a:rPr lang="fr-CH" sz="1050" dirty="0" smtClean="0"/>
              <a:t>le risque</a:t>
            </a:r>
            <a:endParaRPr lang="fr-CH" sz="1050" dirty="0"/>
          </a:p>
        </p:txBody>
      </p:sp>
      <p:cxnSp>
        <p:nvCxnSpPr>
          <p:cNvPr id="34" name="Straight Arrow Connector 33"/>
          <p:cNvCxnSpPr/>
          <p:nvPr/>
        </p:nvCxnSpPr>
        <p:spPr>
          <a:xfrm flipH="1">
            <a:off x="2843808" y="2636912"/>
            <a:ext cx="57606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419872" y="2636912"/>
            <a:ext cx="50405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364088" y="1700808"/>
            <a:ext cx="3528392" cy="4485843"/>
          </a:xfrm>
          <a:prstGeom prst="rect">
            <a:avLst/>
          </a:prstGeom>
        </p:spPr>
        <p:txBody>
          <a:bodyPr wrap="square">
            <a:spAutoFit/>
          </a:bodyPr>
          <a:lstStyle/>
          <a:p>
            <a:r>
              <a:rPr lang="fr-FR" sz="1200" b="1" dirty="0" smtClean="0">
                <a:solidFill>
                  <a:srgbClr val="002776"/>
                </a:solidFill>
              </a:rPr>
              <a:t>Option 1. Accepter le risque:</a:t>
            </a:r>
          </a:p>
          <a:p>
            <a:pPr>
              <a:buFont typeface="Arial" pitchFamily="34" charset="0"/>
              <a:buChar char="•"/>
            </a:pPr>
            <a:r>
              <a:rPr lang="fr-FR" sz="1050" dirty="0" smtClean="0">
                <a:solidFill>
                  <a:srgbClr val="002776"/>
                </a:solidFill>
              </a:rPr>
              <a:t>  Analyse coût / bénéfices (ex: si coût supérieur aux pertes potentielles).</a:t>
            </a:r>
          </a:p>
          <a:p>
            <a:pPr>
              <a:buFont typeface="Arial" pitchFamily="34" charset="0"/>
              <a:buChar char="•"/>
            </a:pPr>
            <a:r>
              <a:rPr lang="fr-FR" sz="1050" dirty="0" smtClean="0">
                <a:solidFill>
                  <a:srgbClr val="002776"/>
                </a:solidFill>
              </a:rPr>
              <a:t>  Acceptation doit être basée sur une analyse formelle.</a:t>
            </a:r>
            <a:r>
              <a:rPr lang="fr-FR" sz="1200" dirty="0" smtClean="0">
                <a:solidFill>
                  <a:srgbClr val="002776"/>
                </a:solidFill>
              </a:rPr>
              <a:t/>
            </a:r>
            <a:br>
              <a:rPr lang="fr-FR" sz="1200" dirty="0" smtClean="0">
                <a:solidFill>
                  <a:srgbClr val="002776"/>
                </a:solidFill>
              </a:rPr>
            </a:br>
            <a:r>
              <a:rPr lang="fr-FR" sz="1200" dirty="0" smtClean="0">
                <a:solidFill>
                  <a:srgbClr val="002776"/>
                </a:solidFill>
              </a:rPr>
              <a:t/>
            </a:r>
            <a:br>
              <a:rPr lang="fr-FR" sz="1200" dirty="0" smtClean="0">
                <a:solidFill>
                  <a:srgbClr val="002776"/>
                </a:solidFill>
              </a:rPr>
            </a:br>
            <a:r>
              <a:rPr lang="fr-FR" sz="1200" b="1" dirty="0" smtClean="0">
                <a:solidFill>
                  <a:srgbClr val="002776"/>
                </a:solidFill>
              </a:rPr>
              <a:t>Option 2. Réduire le risque </a:t>
            </a:r>
            <a:endParaRPr lang="fr-FR" sz="1200" dirty="0" smtClean="0">
              <a:solidFill>
                <a:srgbClr val="002776"/>
              </a:solidFill>
            </a:endParaRPr>
          </a:p>
          <a:p>
            <a:pPr lvl="0">
              <a:buFont typeface="Arial" pitchFamily="34" charset="0"/>
              <a:buChar char="•"/>
            </a:pPr>
            <a:r>
              <a:rPr lang="fr-FR" sz="1050" dirty="0" smtClean="0">
                <a:solidFill>
                  <a:srgbClr val="002776"/>
                </a:solidFill>
              </a:rPr>
              <a:t> Réduire l’Impact et/ ou la Probabilité à un niveau « </a:t>
            </a:r>
            <a:r>
              <a:rPr lang="fr-FR" sz="1050" u="sng" dirty="0" smtClean="0">
                <a:solidFill>
                  <a:srgbClr val="002776"/>
                </a:solidFill>
              </a:rPr>
              <a:t>acceptable »</a:t>
            </a:r>
            <a:r>
              <a:rPr lang="fr-FR" sz="1050" dirty="0" smtClean="0">
                <a:solidFill>
                  <a:srgbClr val="002776"/>
                </a:solidFill>
              </a:rPr>
              <a:t>.</a:t>
            </a:r>
          </a:p>
          <a:p>
            <a:pPr lvl="0">
              <a:buFont typeface="Arial" pitchFamily="34" charset="0"/>
              <a:buChar char="•"/>
            </a:pPr>
            <a:r>
              <a:rPr lang="fr-FR" sz="1050" dirty="0" smtClean="0">
                <a:solidFill>
                  <a:srgbClr val="002776"/>
                </a:solidFill>
              </a:rPr>
              <a:t> Ex: contrôles renforcés, amélioration des processus Métier, limites, alertes, sous-traitance à un spécialiste, etc.</a:t>
            </a:r>
            <a:r>
              <a:rPr lang="fr-FR" sz="1200" dirty="0" smtClean="0">
                <a:solidFill>
                  <a:srgbClr val="002776"/>
                </a:solidFill>
              </a:rPr>
              <a:t/>
            </a:r>
            <a:br>
              <a:rPr lang="fr-FR" sz="1200" dirty="0" smtClean="0">
                <a:solidFill>
                  <a:srgbClr val="002776"/>
                </a:solidFill>
              </a:rPr>
            </a:br>
            <a:r>
              <a:rPr lang="fr-FR" sz="1200" dirty="0" smtClean="0">
                <a:solidFill>
                  <a:srgbClr val="002776"/>
                </a:solidFill>
              </a:rPr>
              <a:t/>
            </a:r>
            <a:br>
              <a:rPr lang="fr-FR" sz="1200" dirty="0" smtClean="0">
                <a:solidFill>
                  <a:srgbClr val="002776"/>
                </a:solidFill>
              </a:rPr>
            </a:br>
            <a:r>
              <a:rPr lang="fr-FR" sz="1200" b="1" dirty="0" smtClean="0">
                <a:solidFill>
                  <a:srgbClr val="002776"/>
                </a:solidFill>
              </a:rPr>
              <a:t>Option 3. Eviter / refuser le risque</a:t>
            </a:r>
            <a:endParaRPr lang="fr-FR" sz="1050" dirty="0" smtClean="0">
              <a:solidFill>
                <a:srgbClr val="002776"/>
              </a:solidFill>
            </a:endParaRPr>
          </a:p>
          <a:p>
            <a:pPr>
              <a:buFont typeface="Arial" pitchFamily="34" charset="0"/>
              <a:buChar char="•"/>
            </a:pPr>
            <a:r>
              <a:rPr lang="fr-FR" sz="1050" dirty="0" smtClean="0">
                <a:solidFill>
                  <a:srgbClr val="002776"/>
                </a:solidFill>
              </a:rPr>
              <a:t> Ex: risque réglementaire ou financier trop important, ressources ou infrastructures insuffisantes pour gérer le risque, etc.</a:t>
            </a:r>
          </a:p>
          <a:p>
            <a:pPr>
              <a:buFont typeface="Arial" pitchFamily="34" charset="0"/>
              <a:buChar char="•"/>
            </a:pPr>
            <a:r>
              <a:rPr lang="fr-FR" sz="1050" dirty="0" smtClean="0">
                <a:solidFill>
                  <a:srgbClr val="002776"/>
                </a:solidFill>
              </a:rPr>
              <a:t> Effet de bord: perte d’opportunités.</a:t>
            </a:r>
          </a:p>
          <a:p>
            <a:r>
              <a:rPr lang="fr-FR" sz="1200" dirty="0" smtClean="0">
                <a:solidFill>
                  <a:srgbClr val="002776"/>
                </a:solidFill>
              </a:rPr>
              <a:t/>
            </a:r>
            <a:br>
              <a:rPr lang="fr-FR" sz="1200" dirty="0" smtClean="0">
                <a:solidFill>
                  <a:srgbClr val="002776"/>
                </a:solidFill>
              </a:rPr>
            </a:br>
            <a:r>
              <a:rPr lang="fr-FR" sz="1200" b="1" dirty="0" smtClean="0">
                <a:solidFill>
                  <a:srgbClr val="002776"/>
                </a:solidFill>
              </a:rPr>
              <a:t>Option 4. Transférer le risque:</a:t>
            </a:r>
          </a:p>
          <a:p>
            <a:pPr>
              <a:buFont typeface="Arial" pitchFamily="34" charset="0"/>
              <a:buChar char="•"/>
            </a:pPr>
            <a:r>
              <a:rPr lang="fr-FR" sz="1200" dirty="0" smtClean="0">
                <a:solidFill>
                  <a:srgbClr val="002776"/>
                </a:solidFill>
              </a:rPr>
              <a:t> </a:t>
            </a:r>
            <a:r>
              <a:rPr lang="fr-FR" sz="1100" dirty="0" smtClean="0">
                <a:solidFill>
                  <a:srgbClr val="002776"/>
                </a:solidFill>
              </a:rPr>
              <a:t>Impact important mais probabilité faible </a:t>
            </a:r>
            <a:r>
              <a:rPr lang="fr-FR" sz="1100" i="1" dirty="0" smtClean="0">
                <a:solidFill>
                  <a:srgbClr val="002776"/>
                </a:solidFill>
              </a:rPr>
              <a:t>(ex: incendie)</a:t>
            </a:r>
            <a:endParaRPr lang="fr-FR" sz="1200" i="1" dirty="0" smtClean="0">
              <a:solidFill>
                <a:srgbClr val="002776"/>
              </a:solidFill>
            </a:endParaRPr>
          </a:p>
          <a:p>
            <a:pPr>
              <a:buFont typeface="Arial" pitchFamily="34" charset="0"/>
              <a:buChar char="•"/>
            </a:pPr>
            <a:r>
              <a:rPr lang="fr-FR" sz="1200" dirty="0" smtClean="0">
                <a:solidFill>
                  <a:srgbClr val="002776"/>
                </a:solidFill>
              </a:rPr>
              <a:t> </a:t>
            </a:r>
            <a:r>
              <a:rPr lang="fr-FR" sz="1050" dirty="0" smtClean="0">
                <a:solidFill>
                  <a:srgbClr val="002776"/>
                </a:solidFill>
              </a:rPr>
              <a:t> Transfert par sous-traitance &amp; assurances</a:t>
            </a:r>
            <a:br>
              <a:rPr lang="fr-FR" sz="1050" dirty="0" smtClean="0">
                <a:solidFill>
                  <a:srgbClr val="002776"/>
                </a:solidFill>
              </a:rPr>
            </a:br>
            <a:endParaRPr lang="fr-FR" sz="1200" dirty="0" smtClean="0">
              <a:solidFill>
                <a:srgbClr val="002776"/>
              </a:solidFill>
            </a:endParaRPr>
          </a:p>
          <a:p>
            <a:endParaRPr lang="fr-CH" dirty="0"/>
          </a:p>
        </p:txBody>
      </p:sp>
      <p:sp>
        <p:nvSpPr>
          <p:cNvPr id="40" name="TextBox 39"/>
          <p:cNvSpPr txBox="1"/>
          <p:nvPr/>
        </p:nvSpPr>
        <p:spPr>
          <a:xfrm>
            <a:off x="2843808" y="5877272"/>
            <a:ext cx="1152128" cy="369332"/>
          </a:xfrm>
          <a:prstGeom prst="rect">
            <a:avLst/>
          </a:prstGeom>
          <a:noFill/>
        </p:spPr>
        <p:txBody>
          <a:bodyPr wrap="square" rtlCol="0">
            <a:spAutoFit/>
          </a:bodyPr>
          <a:lstStyle/>
          <a:p>
            <a:pPr algn="ctr"/>
            <a:r>
              <a:rPr lang="fr-CH" sz="900" dirty="0" smtClean="0"/>
              <a:t>Impact maximum acceptable</a:t>
            </a:r>
            <a:endParaRPr lang="fr-CH" sz="900" dirty="0"/>
          </a:p>
        </p:txBody>
      </p:sp>
      <p:cxnSp>
        <p:nvCxnSpPr>
          <p:cNvPr id="42" name="Straight Arrow Connector 41"/>
          <p:cNvCxnSpPr/>
          <p:nvPr/>
        </p:nvCxnSpPr>
        <p:spPr>
          <a:xfrm flipV="1">
            <a:off x="3419872" y="566124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644008" y="1412776"/>
            <a:ext cx="3556876" cy="276999"/>
          </a:xfrm>
          <a:prstGeom prst="rect">
            <a:avLst/>
          </a:prstGeom>
        </p:spPr>
        <p:txBody>
          <a:bodyPr wrap="square">
            <a:spAutoFit/>
          </a:bodyPr>
          <a:lstStyle/>
          <a:p>
            <a:r>
              <a:rPr lang="fr-FR" sz="1200" dirty="0" smtClean="0">
                <a:solidFill>
                  <a:srgbClr val="002776"/>
                </a:solidFill>
              </a:rPr>
              <a:t>Pour chaque risque identifié lors de l’analyse:</a:t>
            </a:r>
            <a:endParaRPr lang="fr-CH" sz="1400" dirty="0"/>
          </a:p>
        </p:txBody>
      </p:sp>
      <p:cxnSp>
        <p:nvCxnSpPr>
          <p:cNvPr id="44" name="Straight Arrow Connector 43"/>
          <p:cNvCxnSpPr/>
          <p:nvPr/>
        </p:nvCxnSpPr>
        <p:spPr>
          <a:xfrm>
            <a:off x="2123728" y="2636912"/>
            <a:ext cx="36004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r>
              <a:rPr lang="fr-CH" sz="1600" b="1" dirty="0" smtClean="0"/>
              <a:t>Exemples </a:t>
            </a:r>
            <a:r>
              <a:rPr lang="fr-CH" sz="1600" b="1" dirty="0"/>
              <a:t>de </a:t>
            </a:r>
            <a:r>
              <a:rPr lang="fr-CH" sz="1600" b="1" dirty="0" smtClean="0"/>
              <a:t>matrices </a:t>
            </a:r>
            <a:r>
              <a:rPr lang="fr-CH" sz="1600" b="1" dirty="0"/>
              <a:t>d’évaluation des risques</a:t>
            </a:r>
          </a:p>
          <a:p>
            <a:pPr lvl="1" eaLnBrk="1" hangingPunct="1">
              <a:buNone/>
              <a:defRPr/>
            </a:pPr>
            <a:endParaRPr lang="fr-FR" sz="1200" dirty="0" smtClean="0"/>
          </a:p>
        </p:txBody>
      </p:sp>
      <p:graphicFrame>
        <p:nvGraphicFramePr>
          <p:cNvPr id="23" name="Table 22"/>
          <p:cNvGraphicFramePr>
            <a:graphicFrameLocks noGrp="1"/>
          </p:cNvGraphicFramePr>
          <p:nvPr/>
        </p:nvGraphicFramePr>
        <p:xfrm>
          <a:off x="1547664" y="4005064"/>
          <a:ext cx="2160240" cy="2160240"/>
        </p:xfrm>
        <a:graphic>
          <a:graphicData uri="http://schemas.openxmlformats.org/drawingml/2006/table">
            <a:tbl>
              <a:tblPr/>
              <a:tblGrid>
                <a:gridCol w="432048"/>
                <a:gridCol w="432048"/>
                <a:gridCol w="432048"/>
                <a:gridCol w="432048"/>
                <a:gridCol w="432048"/>
              </a:tblGrid>
              <a:tr h="432048">
                <a:tc>
                  <a:txBody>
                    <a:bodyPr/>
                    <a:lstStyle/>
                    <a:p>
                      <a:pPr algn="ctr" fontAlgn="b"/>
                      <a:r>
                        <a:rPr lang="fr-CH" sz="1800" b="1" i="0" u="none" strike="noStrike" dirty="0">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CH" sz="1800" b="1" i="0" u="none" strike="noStrike">
                          <a:solidFill>
                            <a:srgbClr val="000000"/>
                          </a:solidFill>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8770"/>
                    </a:solidFill>
                  </a:tcPr>
                </a:tc>
                <a:tc>
                  <a:txBody>
                    <a:bodyPr/>
                    <a:lstStyle/>
                    <a:p>
                      <a:pPr algn="ctr" fontAlgn="b"/>
                      <a:r>
                        <a:rPr lang="fr-CH" sz="1800" b="1" i="0" u="none" strike="noStrike">
                          <a:solidFill>
                            <a:srgbClr val="000000"/>
                          </a:solidFill>
                          <a:latin typeface="Calibri"/>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432048">
                <a:tc>
                  <a:txBody>
                    <a:bodyPr/>
                    <a:lstStyle/>
                    <a:p>
                      <a:pPr algn="ctr" fontAlgn="b"/>
                      <a:r>
                        <a:rPr lang="fr-CH" sz="1800" b="1"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CH" sz="1800" b="1" i="0" u="none" strike="noStrike">
                          <a:solidFill>
                            <a:srgbClr val="000000"/>
                          </a:solidFill>
                          <a:latin typeface="Calibr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8770"/>
                    </a:solidFill>
                  </a:tcPr>
                </a:tc>
                <a:tc>
                  <a:txBody>
                    <a:bodyPr/>
                    <a:lstStyle/>
                    <a:p>
                      <a:pPr algn="ctr" fontAlgn="b"/>
                      <a:r>
                        <a:rPr lang="fr-CH" sz="1800" b="1" i="0" u="none" strike="noStrike">
                          <a:solidFill>
                            <a:srgbClr val="000000"/>
                          </a:solidFill>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8770"/>
                    </a:solidFill>
                  </a:tcPr>
                </a:tc>
              </a:tr>
              <a:tr h="432048">
                <a:tc>
                  <a:txBody>
                    <a:bodyPr/>
                    <a:lstStyle/>
                    <a:p>
                      <a:pPr algn="ctr" fontAlgn="b"/>
                      <a:r>
                        <a:rPr lang="fr-CH" sz="18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CH" sz="1800" b="1" i="0" u="none" strike="noStrike">
                          <a:solidFill>
                            <a:srgbClr val="000000"/>
                          </a:solidFill>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32048">
                <a:tc>
                  <a:txBody>
                    <a:bodyPr/>
                    <a:lstStyle/>
                    <a:p>
                      <a:pPr algn="ctr" fontAlgn="b"/>
                      <a:r>
                        <a:rPr lang="fr-CH" sz="1800" b="1"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432048">
                <a:tc>
                  <a:txBody>
                    <a:bodyPr/>
                    <a:lstStyle/>
                    <a:p>
                      <a:pPr algn="ctr" fontAlgn="b"/>
                      <a:r>
                        <a:rPr lang="fr-CH" sz="1800" b="1"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dirty="0">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cxnSp>
        <p:nvCxnSpPr>
          <p:cNvPr id="27" name="Straight Arrow Connector 26"/>
          <p:cNvCxnSpPr/>
          <p:nvPr/>
        </p:nvCxnSpPr>
        <p:spPr>
          <a:xfrm>
            <a:off x="1403648" y="6309320"/>
            <a:ext cx="2304256"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403648" y="3933056"/>
            <a:ext cx="0" cy="235972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67544" y="3645024"/>
            <a:ext cx="3656770"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2. Exemple de grille 5x5 de détermination du risque </a:t>
            </a:r>
            <a:endParaRPr lang="fr-CH" dirty="0">
              <a:latin typeface="Arial" pitchFamily="34" charset="0"/>
              <a:cs typeface="Arial" pitchFamily="34" charset="0"/>
            </a:endParaRPr>
          </a:p>
        </p:txBody>
      </p:sp>
      <p:sp>
        <p:nvSpPr>
          <p:cNvPr id="32" name="Rectangle 31"/>
          <p:cNvSpPr/>
          <p:nvPr/>
        </p:nvSpPr>
        <p:spPr>
          <a:xfrm>
            <a:off x="2987824" y="6309320"/>
            <a:ext cx="912429"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Probabilité</a:t>
            </a:r>
            <a:endParaRPr lang="fr-CH" dirty="0">
              <a:latin typeface="Arial" pitchFamily="34" charset="0"/>
              <a:cs typeface="Arial" pitchFamily="34" charset="0"/>
            </a:endParaRPr>
          </a:p>
        </p:txBody>
      </p:sp>
      <p:sp>
        <p:nvSpPr>
          <p:cNvPr id="36" name="Rectangle 35"/>
          <p:cNvSpPr/>
          <p:nvPr/>
        </p:nvSpPr>
        <p:spPr>
          <a:xfrm rot="16200000">
            <a:off x="927263" y="4258465"/>
            <a:ext cx="638316"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Impact</a:t>
            </a:r>
            <a:endParaRPr lang="fr-CH" dirty="0">
              <a:latin typeface="Arial" pitchFamily="34" charset="0"/>
              <a:cs typeface="Arial" pitchFamily="34" charset="0"/>
            </a:endParaRPr>
          </a:p>
        </p:txBody>
      </p:sp>
      <p:graphicFrame>
        <p:nvGraphicFramePr>
          <p:cNvPr id="37" name="Table 36"/>
          <p:cNvGraphicFramePr>
            <a:graphicFrameLocks noGrp="1"/>
          </p:cNvGraphicFramePr>
          <p:nvPr>
            <p:extLst>
              <p:ext uri="{D42A27DB-BD31-4B8C-83A1-F6EECF244321}">
                <p14:modId xmlns:p14="http://schemas.microsoft.com/office/powerpoint/2010/main" val="962172411"/>
              </p:ext>
            </p:extLst>
          </p:nvPr>
        </p:nvGraphicFramePr>
        <p:xfrm>
          <a:off x="5148064" y="4653136"/>
          <a:ext cx="3456384" cy="1257300"/>
        </p:xfrm>
        <a:graphic>
          <a:graphicData uri="http://schemas.openxmlformats.org/drawingml/2006/table">
            <a:tbl>
              <a:tblPr/>
              <a:tblGrid>
                <a:gridCol w="712849"/>
                <a:gridCol w="2743535"/>
              </a:tblGrid>
              <a:tr h="314325">
                <a:tc>
                  <a:txBody>
                    <a:bodyPr/>
                    <a:lstStyle/>
                    <a:p>
                      <a:pPr algn="ctr" fontAlgn="b"/>
                      <a:r>
                        <a:rPr lang="fr-CH" sz="1100" b="0" i="0" u="none" strike="noStrike" dirty="0">
                          <a:solidFill>
                            <a:srgbClr val="000000"/>
                          </a:solidFill>
                          <a:latin typeface="Arial" pitchFamily="34" charset="0"/>
                          <a:cs typeface="Arial" pitchFamily="34" charset="0"/>
                        </a:rPr>
                        <a:t>16 - 25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CH" sz="1100" b="0" i="0" u="none" strike="noStrike" dirty="0" smtClean="0">
                          <a:solidFill>
                            <a:srgbClr val="000000"/>
                          </a:solidFill>
                          <a:latin typeface="Arial" pitchFamily="34" charset="0"/>
                          <a:cs typeface="Arial" pitchFamily="34" charset="0"/>
                        </a:rPr>
                        <a:t> Non-autorisé</a:t>
                      </a:r>
                      <a:endParaRPr lang="fr-CH" sz="11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r h="314325">
                <a:tc>
                  <a:txBody>
                    <a:bodyPr/>
                    <a:lstStyle/>
                    <a:p>
                      <a:pPr algn="ctr" fontAlgn="b"/>
                      <a:r>
                        <a:rPr lang="fr-CH" sz="1100" b="0" i="0" u="none" strike="noStrike">
                          <a:solidFill>
                            <a:srgbClr val="000000"/>
                          </a:solidFill>
                          <a:latin typeface="Arial" pitchFamily="34" charset="0"/>
                          <a:cs typeface="Arial" pitchFamily="34" charset="0"/>
                        </a:rPr>
                        <a:t>12 - 15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fr-CH" sz="1100" b="0" i="0" u="none" strike="noStrike" dirty="0" smtClean="0">
                          <a:solidFill>
                            <a:srgbClr val="000000"/>
                          </a:solidFill>
                          <a:latin typeface="Arial" pitchFamily="34" charset="0"/>
                          <a:cs typeface="Arial" pitchFamily="34" charset="0"/>
                        </a:rPr>
                        <a:t> Haute-priorité, à traiter absolument</a:t>
                      </a:r>
                      <a:endParaRPr lang="fr-CH" sz="11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r h="314325">
                <a:tc>
                  <a:txBody>
                    <a:bodyPr/>
                    <a:lstStyle/>
                    <a:p>
                      <a:pPr algn="ctr" fontAlgn="b"/>
                      <a:r>
                        <a:rPr lang="fr-CH" sz="1100" b="0" i="0" u="none" strike="noStrike" dirty="0">
                          <a:solidFill>
                            <a:srgbClr val="000000"/>
                          </a:solidFill>
                          <a:latin typeface="Arial" pitchFamily="34" charset="0"/>
                          <a:cs typeface="Arial" pitchFamily="34" charset="0"/>
                        </a:rPr>
                        <a:t>8 - 10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fr-CH" sz="1100" b="0" i="0" u="none" strike="noStrike" dirty="0" smtClean="0">
                          <a:solidFill>
                            <a:srgbClr val="000000"/>
                          </a:solidFill>
                          <a:latin typeface="Arial" pitchFamily="34" charset="0"/>
                          <a:cs typeface="Arial" pitchFamily="34" charset="0"/>
                        </a:rPr>
                        <a:t> A </a:t>
                      </a:r>
                      <a:r>
                        <a:rPr lang="fr-CH" sz="1100" b="0" i="0" u="none" strike="noStrike" dirty="0">
                          <a:solidFill>
                            <a:srgbClr val="000000"/>
                          </a:solidFill>
                          <a:latin typeface="Arial" pitchFamily="34" charset="0"/>
                          <a:cs typeface="Arial" pitchFamily="34" charset="0"/>
                        </a:rPr>
                        <a:t>revoir au moment opportun</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r h="314325">
                <a:tc>
                  <a:txBody>
                    <a:bodyPr/>
                    <a:lstStyle/>
                    <a:p>
                      <a:pPr algn="ctr" fontAlgn="b"/>
                      <a:r>
                        <a:rPr lang="fr-CH" sz="1100" b="0" i="0" u="none" strike="noStrike">
                          <a:solidFill>
                            <a:srgbClr val="000000"/>
                          </a:solidFill>
                          <a:latin typeface="Arial" pitchFamily="34" charset="0"/>
                          <a:cs typeface="Arial" pitchFamily="34" charset="0"/>
                        </a:rPr>
                        <a:t>1 - 6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CH" sz="1100" b="0" i="0" u="none" strike="noStrike" dirty="0" smtClean="0">
                          <a:solidFill>
                            <a:srgbClr val="000000"/>
                          </a:solidFill>
                          <a:latin typeface="Arial" pitchFamily="34" charset="0"/>
                          <a:cs typeface="Arial" pitchFamily="34" charset="0"/>
                        </a:rPr>
                        <a:t> Risque </a:t>
                      </a:r>
                      <a:r>
                        <a:rPr lang="fr-CH" sz="1100" b="0" i="0" u="none" strike="noStrike" dirty="0">
                          <a:solidFill>
                            <a:srgbClr val="000000"/>
                          </a:solidFill>
                          <a:latin typeface="Arial" pitchFamily="34" charset="0"/>
                          <a:cs typeface="Arial" pitchFamily="34" charset="0"/>
                        </a:rPr>
                        <a:t>acceptable</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bl>
          </a:graphicData>
        </a:graphic>
      </p:graphicFrame>
      <p:graphicFrame>
        <p:nvGraphicFramePr>
          <p:cNvPr id="12" name="Table 11"/>
          <p:cNvGraphicFramePr>
            <a:graphicFrameLocks noGrp="1"/>
          </p:cNvGraphicFramePr>
          <p:nvPr/>
        </p:nvGraphicFramePr>
        <p:xfrm>
          <a:off x="539552" y="1772816"/>
          <a:ext cx="4860032" cy="1560175"/>
        </p:xfrm>
        <a:graphic>
          <a:graphicData uri="http://schemas.openxmlformats.org/drawingml/2006/table">
            <a:tbl>
              <a:tblPr/>
              <a:tblGrid>
                <a:gridCol w="954854"/>
                <a:gridCol w="939824"/>
                <a:gridCol w="954854"/>
                <a:gridCol w="1005250"/>
                <a:gridCol w="1005250"/>
              </a:tblGrid>
              <a:tr h="312035">
                <a:tc rowSpan="3">
                  <a:txBody>
                    <a:bodyPr/>
                    <a:lstStyle/>
                    <a:p>
                      <a:pPr>
                        <a:spcAft>
                          <a:spcPts val="0"/>
                        </a:spcAft>
                      </a:pPr>
                      <a:r>
                        <a:rPr lang="fr-FR" sz="1400" b="1" dirty="0">
                          <a:solidFill>
                            <a:schemeClr val="tx2"/>
                          </a:solidFill>
                          <a:latin typeface="+mn-lt"/>
                          <a:ea typeface="Times New Roman"/>
                          <a:cs typeface="Times New Roman"/>
                        </a:rPr>
                        <a:t>Impact</a:t>
                      </a:r>
                      <a:endParaRPr lang="en-US" sz="1400" dirty="0">
                        <a:solidFill>
                          <a:schemeClr val="tx2"/>
                        </a:solidFill>
                        <a:latin typeface="+mn-lt"/>
                        <a:ea typeface="Times New Roman"/>
                        <a:cs typeface="Times New Roman"/>
                      </a:endParaRPr>
                    </a:p>
                    <a:p>
                      <a:pPr>
                        <a:spcAft>
                          <a:spcPts val="0"/>
                        </a:spcAft>
                      </a:pPr>
                      <a:r>
                        <a:rPr lang="fr-FR" sz="1400" dirty="0">
                          <a:solidFill>
                            <a:schemeClr val="tx2"/>
                          </a:solidFill>
                          <a:latin typeface="+mn-lt"/>
                          <a:ea typeface="Times New Roman"/>
                          <a:cs typeface="Times New Roman"/>
                        </a:rPr>
                        <a:t>(estimé)</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spcAft>
                          <a:spcPts val="0"/>
                        </a:spcAft>
                      </a:pPr>
                      <a:r>
                        <a:rPr lang="fr-FR" sz="1400" b="1"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Bef>
                          <a:spcPts val="600"/>
                        </a:spcBef>
                        <a:spcAft>
                          <a:spcPts val="600"/>
                        </a:spcAft>
                      </a:pPr>
                      <a:r>
                        <a:rPr lang="fr-FR" sz="1400"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ADDF1"/>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A1DE"/>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A1DE"/>
                    </a:solidFill>
                  </a:tcPr>
                </a:tc>
              </a:tr>
              <a:tr h="312035">
                <a:tc vMerge="1">
                  <a:txBody>
                    <a:bodyPr/>
                    <a:lstStyle/>
                    <a:p>
                      <a:endParaRPr lang="fr-FR"/>
                    </a:p>
                  </a:txBody>
                  <a:tcPr/>
                </a:tc>
                <a:tc>
                  <a:txBody>
                    <a:bodyPr/>
                    <a:lstStyle/>
                    <a:p>
                      <a:pPr>
                        <a:spcAft>
                          <a:spcPts val="0"/>
                        </a:spcAft>
                      </a:pPr>
                      <a:r>
                        <a:rPr lang="fr-FR" sz="1400" b="1"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Bef>
                          <a:spcPts val="600"/>
                        </a:spcBef>
                        <a:spcAft>
                          <a:spcPts val="600"/>
                        </a:spcAft>
                      </a:pPr>
                      <a:r>
                        <a:rPr lang="fr-FR" sz="1400"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FF4C"/>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ADDF1"/>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A1DE"/>
                    </a:solidFill>
                  </a:tcPr>
                </a:tc>
              </a:tr>
              <a:tr h="312035">
                <a:tc vMerge="1">
                  <a:txBody>
                    <a:bodyPr/>
                    <a:lstStyle/>
                    <a:p>
                      <a:endParaRPr lang="fr-FR"/>
                    </a:p>
                  </a:txBody>
                  <a:tcPr/>
                </a:tc>
                <a:tc>
                  <a:txBody>
                    <a:bodyPr/>
                    <a:lstStyle/>
                    <a:p>
                      <a:pPr>
                        <a:spcAft>
                          <a:spcPts val="0"/>
                        </a:spcAft>
                      </a:pPr>
                      <a:r>
                        <a:rPr lang="fr-FR" sz="1400" b="1"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Bef>
                          <a:spcPts val="600"/>
                        </a:spcBef>
                        <a:spcAft>
                          <a:spcPts val="600"/>
                        </a:spcAft>
                      </a:pPr>
                      <a:r>
                        <a:rPr lang="fr-FR" sz="1400"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FF4C"/>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FF4C"/>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ADDF1"/>
                    </a:solidFill>
                  </a:tcPr>
                </a:tc>
              </a:tr>
              <a:tr h="312035">
                <a:tc>
                  <a:txBody>
                    <a:bodyPr/>
                    <a:lstStyle/>
                    <a:p>
                      <a:pPr>
                        <a:spcAft>
                          <a:spcPts val="0"/>
                        </a:spcAft>
                      </a:pPr>
                      <a:endParaRPr lang="fr-FR" sz="1400">
                        <a:solidFill>
                          <a:schemeClr val="tx2"/>
                        </a:solidFill>
                        <a:latin typeface="+mn-lt"/>
                        <a:ea typeface="Times New Roman"/>
                        <a:cs typeface="Times New Roman"/>
                      </a:endParaRPr>
                    </a:p>
                  </a:txBody>
                  <a:tcPr marL="68580" marR="68580" marT="0" marB="0">
                    <a:lnL>
                      <a:noFill/>
                    </a:lnL>
                    <a:lnR>
                      <a:noFill/>
                    </a:lnR>
                    <a:lnT w="12700" cap="flat" cmpd="sng" algn="ctr">
                      <a:solidFill>
                        <a:schemeClr val="tx2"/>
                      </a:solidFill>
                      <a:prstDash val="solid"/>
                      <a:round/>
                      <a:headEnd type="none" w="med" len="med"/>
                      <a:tailEnd type="none" w="med" len="med"/>
                    </a:lnT>
                    <a:lnB>
                      <a:noFill/>
                    </a:lnB>
                  </a:tcPr>
                </a:tc>
                <a:tc>
                  <a:txBody>
                    <a:bodyPr/>
                    <a:lstStyle/>
                    <a:p>
                      <a:pPr>
                        <a:spcAft>
                          <a:spcPts val="0"/>
                        </a:spcAft>
                      </a:pPr>
                      <a:endParaRPr lang="fr-FR" sz="1400" dirty="0">
                        <a:solidFill>
                          <a:schemeClr val="tx2"/>
                        </a:solidFill>
                        <a:latin typeface="+mn-lt"/>
                        <a:ea typeface="Times New Roman"/>
                        <a:cs typeface="Times New Roman"/>
                      </a:endParaRPr>
                    </a:p>
                  </a:txBody>
                  <a:tcPr marL="68580" marR="68580" marT="0" marB="0">
                    <a:lnL>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tcPr>
                </a:tc>
                <a:tc>
                  <a:txBody>
                    <a:bodyPr/>
                    <a:lstStyle/>
                    <a:p>
                      <a:pPr algn="ctr">
                        <a:spcAft>
                          <a:spcPts val="0"/>
                        </a:spcAft>
                      </a:pPr>
                      <a:r>
                        <a:rPr lang="fr-FR" sz="1400" b="1"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Aft>
                          <a:spcPts val="0"/>
                        </a:spcAft>
                      </a:pPr>
                      <a:r>
                        <a:rPr lang="fr-FR" sz="1400" b="1">
                          <a:solidFill>
                            <a:schemeClr val="tx2"/>
                          </a:solidFill>
                          <a:latin typeface="+mn-lt"/>
                          <a:ea typeface="Times New Roman"/>
                          <a:cs typeface="Times New Roman"/>
                        </a:rPr>
                        <a:t>Moyen</a:t>
                      </a:r>
                      <a:endParaRPr lang="en-US" sz="140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Aft>
                          <a:spcPts val="0"/>
                        </a:spcAft>
                      </a:pPr>
                      <a:r>
                        <a:rPr lang="fr-FR" sz="1400" b="1" dirty="0">
                          <a:solidFill>
                            <a:schemeClr val="tx2"/>
                          </a:solidFill>
                          <a:latin typeface="+mn-lt"/>
                          <a:ea typeface="Times New Roman"/>
                          <a:cs typeface="Times New Roman"/>
                        </a:rPr>
                        <a:t>Elevée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312035">
                <a:tc>
                  <a:txBody>
                    <a:bodyPr/>
                    <a:lstStyle/>
                    <a:p>
                      <a:pPr>
                        <a:spcAft>
                          <a:spcPts val="0"/>
                        </a:spcAft>
                      </a:pPr>
                      <a:endParaRPr lang="fr-FR" sz="1400" dirty="0">
                        <a:solidFill>
                          <a:schemeClr val="tx2"/>
                        </a:solidFill>
                        <a:latin typeface="+mn-lt"/>
                        <a:ea typeface="Times New Roman"/>
                        <a:cs typeface="Times New Roman"/>
                      </a:endParaRPr>
                    </a:p>
                  </a:txBody>
                  <a:tcPr marL="68580" marR="68580" marT="0" marB="0">
                    <a:lnL>
                      <a:noFill/>
                    </a:lnL>
                    <a:lnR>
                      <a:noFill/>
                    </a:lnR>
                    <a:lnT>
                      <a:noFill/>
                    </a:lnT>
                    <a:lnB>
                      <a:noFill/>
                    </a:lnB>
                  </a:tcPr>
                </a:tc>
                <a:tc>
                  <a:txBody>
                    <a:bodyPr/>
                    <a:lstStyle/>
                    <a:p>
                      <a:pPr>
                        <a:spcAft>
                          <a:spcPts val="0"/>
                        </a:spcAft>
                      </a:pPr>
                      <a:endParaRPr lang="fr-FR" sz="1400" dirty="0">
                        <a:solidFill>
                          <a:schemeClr val="tx2"/>
                        </a:solidFill>
                        <a:latin typeface="+mn-lt"/>
                        <a:ea typeface="Times New Roman"/>
                        <a:cs typeface="Times New Roman"/>
                      </a:endParaRPr>
                    </a:p>
                  </a:txBody>
                  <a:tcPr marL="68580" marR="68580" marT="0" marB="0">
                    <a:lnL>
                      <a:noFill/>
                    </a:lnL>
                    <a:lnR w="12700" cap="flat" cmpd="sng" algn="ctr">
                      <a:solidFill>
                        <a:schemeClr val="tx2"/>
                      </a:solidFill>
                      <a:prstDash val="solid"/>
                      <a:round/>
                      <a:headEnd type="none" w="med" len="med"/>
                      <a:tailEnd type="none" w="med" len="med"/>
                    </a:lnR>
                    <a:lnT>
                      <a:noFill/>
                    </a:lnT>
                    <a:lnB>
                      <a:noFill/>
                    </a:lnB>
                  </a:tcPr>
                </a:tc>
                <a:tc gridSpan="3">
                  <a:txBody>
                    <a:bodyPr/>
                    <a:lstStyle/>
                    <a:p>
                      <a:pPr algn="ctr">
                        <a:spcAft>
                          <a:spcPts val="0"/>
                        </a:spcAft>
                      </a:pPr>
                      <a:r>
                        <a:rPr lang="fr-FR" sz="1400" b="1" dirty="0">
                          <a:solidFill>
                            <a:schemeClr val="tx2"/>
                          </a:solidFill>
                          <a:latin typeface="+mn-lt"/>
                          <a:ea typeface="Times New Roman"/>
                          <a:cs typeface="Times New Roman"/>
                        </a:rPr>
                        <a:t>Probabilité </a:t>
                      </a:r>
                      <a:r>
                        <a:rPr lang="fr-FR" sz="1400" dirty="0">
                          <a:solidFill>
                            <a:schemeClr val="tx2"/>
                          </a:solidFill>
                          <a:latin typeface="+mn-lt"/>
                          <a:ea typeface="Times New Roman"/>
                          <a:cs typeface="Times New Roman"/>
                        </a:rPr>
                        <a:t>(estimée)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bl>
          </a:graphicData>
        </a:graphic>
      </p:graphicFrame>
      <p:sp>
        <p:nvSpPr>
          <p:cNvPr id="15" name="Rectangle 14"/>
          <p:cNvSpPr/>
          <p:nvPr/>
        </p:nvSpPr>
        <p:spPr>
          <a:xfrm>
            <a:off x="467544" y="1439198"/>
            <a:ext cx="3038011"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1. Exemple de matrice Impact x Probabilité</a:t>
            </a:r>
            <a:endParaRPr lang="fr-CH" dirty="0">
              <a:latin typeface="Arial" pitchFamily="34" charset="0"/>
              <a:cs typeface="Arial" pitchFamily="34" charset="0"/>
            </a:endParaRPr>
          </a:p>
        </p:txBody>
      </p:sp>
      <p:cxnSp>
        <p:nvCxnSpPr>
          <p:cNvPr id="17" name="Straight Connector 16"/>
          <p:cNvCxnSpPr/>
          <p:nvPr/>
        </p:nvCxnSpPr>
        <p:spPr>
          <a:xfrm>
            <a:off x="467544" y="3501008"/>
            <a:ext cx="784887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r>
              <a:rPr lang="fr-FR" sz="1600" b="1" dirty="0" smtClean="0"/>
              <a:t>Exemple - formalisation de l’analyse des risques:</a:t>
            </a:r>
            <a:endParaRPr lang="fr-FR" sz="1600" dirty="0"/>
          </a:p>
          <a:p>
            <a:pPr lvl="1" eaLnBrk="1" hangingPunct="1">
              <a:buNone/>
              <a:defRPr/>
            </a:pPr>
            <a:endParaRPr lang="fr-FR" sz="1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r-CH" sz="2400" dirty="0" smtClean="0">
                <a:solidFill>
                  <a:srgbClr val="0070C0"/>
                </a:solidFill>
              </a:rPr>
              <a:t>Sommaire</a:t>
            </a:r>
            <a:endParaRPr sz="2400" dirty="0" smtClean="0">
              <a:solidFill>
                <a:srgbClr val="0070C0"/>
              </a:solidFill>
            </a:endParaRPr>
          </a:p>
        </p:txBody>
      </p:sp>
      <p:sp>
        <p:nvSpPr>
          <p:cNvPr id="9220" name="Content Placeholder 2"/>
          <p:cNvSpPr>
            <a:spLocks noGrp="1"/>
          </p:cNvSpPr>
          <p:nvPr>
            <p:ph idx="1"/>
          </p:nvPr>
        </p:nvSpPr>
        <p:spPr>
          <a:xfrm>
            <a:off x="404813" y="836712"/>
            <a:ext cx="8415659" cy="5573613"/>
          </a:xfrm>
        </p:spPr>
        <p:txBody>
          <a:bodyPr/>
          <a:lstStyle/>
          <a:p>
            <a:pPr>
              <a:buNone/>
            </a:pPr>
            <a:r>
              <a:rPr lang="fr-CH" sz="1800" b="1" dirty="0" smtClean="0">
                <a:solidFill>
                  <a:srgbClr val="002776"/>
                </a:solidFill>
                <a:cs typeface="Arial" charset="0"/>
              </a:rPr>
              <a:t>I) Introduction</a:t>
            </a:r>
            <a:br>
              <a:rPr lang="fr-CH" sz="1800" b="1" dirty="0" smtClean="0">
                <a:solidFill>
                  <a:srgbClr val="002776"/>
                </a:solidFill>
                <a:cs typeface="Arial" charset="0"/>
              </a:rPr>
            </a:br>
            <a:endParaRPr lang="fr-CH" sz="1200" b="1" dirty="0" smtClean="0">
              <a:solidFill>
                <a:srgbClr val="002776"/>
              </a:solidFill>
              <a:cs typeface="Arial" charset="0"/>
            </a:endParaRPr>
          </a:p>
          <a:p>
            <a:endParaRPr lang="fr-CH" sz="200" dirty="0" smtClean="0"/>
          </a:p>
          <a:p>
            <a:pPr>
              <a:spcAft>
                <a:spcPct val="0"/>
              </a:spcAft>
              <a:buNone/>
            </a:pPr>
            <a:r>
              <a:rPr lang="fr-CH" sz="1800" b="1" dirty="0" smtClean="0">
                <a:solidFill>
                  <a:srgbClr val="002776"/>
                </a:solidFill>
                <a:cs typeface="Arial" charset="0"/>
              </a:rPr>
              <a:t>II) La gestion des risques informatiques</a:t>
            </a:r>
            <a:br>
              <a:rPr lang="fr-CH" sz="1800" b="1" dirty="0" smtClean="0">
                <a:solidFill>
                  <a:srgbClr val="002776"/>
                </a:solidFill>
                <a:cs typeface="Arial" charset="0"/>
              </a:rPr>
            </a:br>
            <a:r>
              <a:rPr lang="fr-CH" sz="2000" dirty="0" smtClean="0">
                <a:solidFill>
                  <a:srgbClr val="002776"/>
                </a:solidFill>
                <a:cs typeface="Arial" charset="0"/>
              </a:rPr>
              <a:t>		</a:t>
            </a:r>
            <a:r>
              <a:rPr lang="fr-CH" sz="1400" dirty="0" smtClean="0">
                <a:solidFill>
                  <a:srgbClr val="002776"/>
                </a:solidFill>
                <a:cs typeface="Arial" charset="0"/>
              </a:rPr>
              <a:t>- l’analyse des risques liés au S.I.</a:t>
            </a:r>
            <a:br>
              <a:rPr lang="fr-CH" sz="1400" dirty="0" smtClean="0">
                <a:solidFill>
                  <a:srgbClr val="002776"/>
                </a:solidFill>
                <a:cs typeface="Arial" charset="0"/>
              </a:rPr>
            </a:br>
            <a:endParaRPr lang="fr-CH" sz="1200" dirty="0" smtClean="0">
              <a:solidFill>
                <a:srgbClr val="002776"/>
              </a:solidFill>
              <a:cs typeface="Arial" charset="0"/>
            </a:endParaRPr>
          </a:p>
          <a:p>
            <a:pPr>
              <a:lnSpc>
                <a:spcPts val="3050"/>
              </a:lnSpc>
              <a:spcAft>
                <a:spcPct val="0"/>
              </a:spcAft>
              <a:buNone/>
            </a:pPr>
            <a:r>
              <a:rPr lang="fr-CH" sz="1800" b="1" dirty="0" smtClean="0">
                <a:solidFill>
                  <a:srgbClr val="002776"/>
                </a:solidFill>
                <a:cs typeface="Arial" charset="0"/>
              </a:rPr>
              <a:t>III) Mesures organisationnelles</a:t>
            </a:r>
          </a:p>
          <a:p>
            <a:pPr>
              <a:spcAft>
                <a:spcPct val="0"/>
              </a:spcAft>
              <a:buNone/>
            </a:pPr>
            <a:r>
              <a:rPr lang="fr-CH" sz="1400" dirty="0" smtClean="0">
                <a:solidFill>
                  <a:srgbClr val="002776"/>
                </a:solidFill>
                <a:cs typeface="Arial" charset="0"/>
              </a:rPr>
              <a:t>			- politique de sécurité et procédures</a:t>
            </a:r>
            <a:br>
              <a:rPr lang="fr-CH" sz="1400" dirty="0" smtClean="0">
                <a:solidFill>
                  <a:srgbClr val="002776"/>
                </a:solidFill>
                <a:cs typeface="Arial" charset="0"/>
              </a:rPr>
            </a:br>
            <a:r>
              <a:rPr lang="fr-CH" sz="1400" dirty="0" smtClean="0">
                <a:solidFill>
                  <a:srgbClr val="002776"/>
                </a:solidFill>
                <a:cs typeface="Arial" charset="0"/>
              </a:rPr>
              <a:t>		- fonction RSSI</a:t>
            </a:r>
          </a:p>
          <a:p>
            <a:pPr>
              <a:spcAft>
                <a:spcPct val="0"/>
              </a:spcAft>
              <a:buNone/>
            </a:pPr>
            <a:r>
              <a:rPr lang="fr-CH" sz="1400" dirty="0" smtClean="0">
                <a:solidFill>
                  <a:srgbClr val="002776"/>
                </a:solidFill>
                <a:cs typeface="Arial" charset="0"/>
              </a:rPr>
              <a:t>			- classification de l’information</a:t>
            </a:r>
          </a:p>
          <a:p>
            <a:pPr>
              <a:spcAft>
                <a:spcPct val="0"/>
              </a:spcAft>
              <a:buNone/>
            </a:pPr>
            <a:r>
              <a:rPr lang="fr-CH" sz="1400" dirty="0" smtClean="0">
                <a:solidFill>
                  <a:srgbClr val="002776"/>
                </a:solidFill>
                <a:cs typeface="Arial" charset="0"/>
              </a:rPr>
              <a:t>			- gestion des risques liés à la sous-traitance</a:t>
            </a:r>
            <a:br>
              <a:rPr lang="fr-CH" sz="1400" dirty="0" smtClean="0">
                <a:solidFill>
                  <a:srgbClr val="002776"/>
                </a:solidFill>
                <a:cs typeface="Arial" charset="0"/>
              </a:rPr>
            </a:br>
            <a:endParaRPr lang="fr-CH" sz="1200" dirty="0" smtClean="0">
              <a:solidFill>
                <a:srgbClr val="002776"/>
              </a:solidFill>
              <a:cs typeface="Arial" charset="0"/>
            </a:endParaRPr>
          </a:p>
          <a:p>
            <a:pPr>
              <a:lnSpc>
                <a:spcPts val="3050"/>
              </a:lnSpc>
              <a:spcAft>
                <a:spcPct val="0"/>
              </a:spcAft>
              <a:buNone/>
            </a:pPr>
            <a:r>
              <a:rPr lang="fr-CH" sz="1800" b="1" dirty="0" smtClean="0">
                <a:solidFill>
                  <a:srgbClr val="002776"/>
                </a:solidFill>
                <a:cs typeface="Arial" charset="0"/>
              </a:rPr>
              <a:t>IV) Organisation de la sécurité par processus</a:t>
            </a:r>
          </a:p>
          <a:p>
            <a:pPr>
              <a:spcAft>
                <a:spcPct val="0"/>
              </a:spcAft>
              <a:buNone/>
            </a:pPr>
            <a:r>
              <a:rPr lang="fr-CH" sz="1400" dirty="0" smtClean="0">
                <a:solidFill>
                  <a:srgbClr val="002776"/>
                </a:solidFill>
                <a:cs typeface="Arial" charset="0"/>
              </a:rPr>
              <a:t>			- Processus de gestion des incidents </a:t>
            </a:r>
            <a:br>
              <a:rPr lang="fr-CH" sz="1400" dirty="0" smtClean="0">
                <a:solidFill>
                  <a:srgbClr val="002776"/>
                </a:solidFill>
                <a:cs typeface="Arial" charset="0"/>
              </a:rPr>
            </a:br>
            <a:r>
              <a:rPr lang="fr-CH" sz="1400" dirty="0" smtClean="0">
                <a:solidFill>
                  <a:srgbClr val="002776"/>
                </a:solidFill>
                <a:cs typeface="Arial" charset="0"/>
              </a:rPr>
              <a:t>		- Processus de gestion des changements </a:t>
            </a:r>
          </a:p>
          <a:p>
            <a:pPr>
              <a:spcAft>
                <a:spcPct val="0"/>
              </a:spcAft>
              <a:buNone/>
            </a:pPr>
            <a:r>
              <a:rPr lang="fr-CH" sz="1400" dirty="0" smtClean="0">
                <a:solidFill>
                  <a:srgbClr val="002776"/>
                </a:solidFill>
                <a:cs typeface="Arial" charset="0"/>
              </a:rPr>
              <a:t>			- Processus de gestion des accès</a:t>
            </a:r>
            <a:br>
              <a:rPr lang="fr-CH" sz="1400" dirty="0" smtClean="0">
                <a:solidFill>
                  <a:srgbClr val="002776"/>
                </a:solidFill>
                <a:cs typeface="Arial" charset="0"/>
              </a:rPr>
            </a:br>
            <a:endParaRPr lang="fr-CH" sz="1200" dirty="0" smtClean="0">
              <a:solidFill>
                <a:srgbClr val="002776"/>
              </a:solidFill>
              <a:cs typeface="Arial" charset="0"/>
            </a:endParaRPr>
          </a:p>
          <a:p>
            <a:pPr>
              <a:spcAft>
                <a:spcPct val="0"/>
              </a:spcAft>
              <a:buNone/>
            </a:pPr>
            <a:r>
              <a:rPr lang="fr-CH" sz="1800" b="1" dirty="0" smtClean="0">
                <a:solidFill>
                  <a:srgbClr val="002776"/>
                </a:solidFill>
                <a:cs typeface="Arial" charset="0"/>
              </a:rPr>
              <a:t>IV) Cadres de référence: modèle et standards</a:t>
            </a:r>
          </a:p>
          <a:p>
            <a:pPr lvl="0">
              <a:spcAft>
                <a:spcPct val="0"/>
              </a:spcAft>
              <a:buNone/>
            </a:pPr>
            <a:r>
              <a:rPr lang="fr-CH" sz="1400" dirty="0" smtClean="0">
                <a:solidFill>
                  <a:srgbClr val="002776"/>
                </a:solidFill>
                <a:cs typeface="Arial" charset="0"/>
              </a:rPr>
              <a:t>			- </a:t>
            </a:r>
            <a:r>
              <a:rPr lang="fr-CH" sz="1400" dirty="0" err="1" smtClean="0">
                <a:solidFill>
                  <a:srgbClr val="002776"/>
                </a:solidFill>
                <a:cs typeface="Arial" charset="0"/>
              </a:rPr>
              <a:t>CobiT</a:t>
            </a:r>
            <a:endParaRPr lang="fr-CH" sz="1400" dirty="0" smtClean="0">
              <a:solidFill>
                <a:srgbClr val="002776"/>
              </a:solidFill>
              <a:cs typeface="Arial" charset="0"/>
            </a:endParaRPr>
          </a:p>
          <a:p>
            <a:pPr lvl="0">
              <a:spcAft>
                <a:spcPct val="0"/>
              </a:spcAft>
              <a:buNone/>
            </a:pPr>
            <a:r>
              <a:rPr lang="fr-CH" sz="1400" dirty="0" smtClean="0">
                <a:solidFill>
                  <a:srgbClr val="002776"/>
                </a:solidFill>
                <a:cs typeface="Arial" charset="0"/>
              </a:rPr>
              <a:t>			- ISO/IEC 27001:2005 et 27002:2005</a:t>
            </a:r>
          </a:p>
          <a:p>
            <a:pPr lvl="0">
              <a:spcAft>
                <a:spcPct val="0"/>
              </a:spcAft>
              <a:buNone/>
            </a:pPr>
            <a:r>
              <a:rPr lang="fr-CH" sz="1400" dirty="0" smtClean="0">
                <a:solidFill>
                  <a:srgbClr val="002776"/>
                </a:solidFill>
                <a:cs typeface="Arial" charset="0"/>
              </a:rPr>
              <a:t>			- Modèles de maturité</a:t>
            </a:r>
          </a:p>
          <a:p>
            <a:pPr lvl="0">
              <a:spcAft>
                <a:spcPct val="0"/>
              </a:spcAft>
              <a:buNone/>
            </a:pPr>
            <a:endParaRPr lang="fr-CH" sz="1400" b="1" dirty="0" smtClean="0">
              <a:solidFill>
                <a:srgbClr val="002776"/>
              </a:solidFill>
              <a:cs typeface="Arial" charset="0"/>
            </a:endParaRPr>
          </a:p>
          <a:p>
            <a:pPr lvl="0">
              <a:spcAft>
                <a:spcPct val="0"/>
              </a:spcAft>
              <a:buNone/>
            </a:pPr>
            <a:r>
              <a:rPr lang="fr-CH" sz="1800" b="1" dirty="0" smtClean="0">
                <a:solidFill>
                  <a:srgbClr val="002776"/>
                </a:solidFill>
                <a:cs typeface="Arial" charset="0"/>
              </a:rPr>
              <a:t>V) Exemple: modèle type pour la mise en place d’une </a:t>
            </a:r>
            <a:br>
              <a:rPr lang="fr-CH" sz="1800" b="1" dirty="0" smtClean="0">
                <a:solidFill>
                  <a:srgbClr val="002776"/>
                </a:solidFill>
                <a:cs typeface="Arial" charset="0"/>
              </a:rPr>
            </a:br>
            <a:r>
              <a:rPr lang="fr-CH" sz="1800" b="1" dirty="0" smtClean="0">
                <a:solidFill>
                  <a:srgbClr val="002776"/>
                </a:solidFill>
                <a:cs typeface="Arial" charset="0"/>
              </a:rPr>
              <a:t>  stratégie de sécurité</a:t>
            </a:r>
          </a:p>
          <a:p>
            <a:pPr>
              <a:buNone/>
            </a:pPr>
            <a:endParaRPr lang="fr-CH" sz="1400" dirty="0" smtClean="0">
              <a:solidFill>
                <a:srgbClr val="002776"/>
              </a:solidFill>
              <a:cs typeface="Arial" charset="0"/>
            </a:endParaRPr>
          </a:p>
        </p:txBody>
      </p:sp>
      <p:pic>
        <p:nvPicPr>
          <p:cNvPr id="38913" name="Picture 1"/>
          <p:cNvPicPr>
            <a:picLocks noChangeAspect="1" noChangeArrowheads="1"/>
          </p:cNvPicPr>
          <p:nvPr/>
        </p:nvPicPr>
        <p:blipFill>
          <a:blip r:embed="rId2" cstate="print"/>
          <a:srcRect/>
          <a:stretch>
            <a:fillRect/>
          </a:stretch>
        </p:blipFill>
        <p:spPr bwMode="auto">
          <a:xfrm>
            <a:off x="6732240" y="4941168"/>
            <a:ext cx="2231698" cy="13686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p:cNvSpPr>
          <p:nvPr>
            <p:ph idx="1"/>
          </p:nvPr>
        </p:nvSpPr>
        <p:spPr>
          <a:xfrm>
            <a:off x="404813" y="908720"/>
            <a:ext cx="8423275" cy="5501605"/>
          </a:xfrm>
        </p:spPr>
        <p:txBody>
          <a:bodyPr/>
          <a:lstStyle/>
          <a:p>
            <a:pPr marL="0" lvl="1" indent="0" eaLnBrk="1" hangingPunct="1">
              <a:defRPr/>
            </a:pPr>
            <a:r>
              <a:rPr lang="fr-FR" sz="1600" b="1" dirty="0" smtClean="0"/>
              <a:t> Liens et références</a:t>
            </a:r>
            <a:br>
              <a:rPr lang="fr-FR" sz="1600" b="1" dirty="0" smtClean="0"/>
            </a:br>
            <a:r>
              <a:rPr lang="fr-FR" sz="1600" b="1" dirty="0" smtClean="0"/>
              <a:t/>
            </a:r>
            <a:br>
              <a:rPr lang="fr-FR" sz="1600" b="1" dirty="0" smtClean="0"/>
            </a:br>
            <a:r>
              <a:rPr lang="fr-CH" sz="1600" b="1" dirty="0" smtClean="0">
                <a:solidFill>
                  <a:srgbClr val="002776">
                    <a:lumMod val="60000"/>
                    <a:lumOff val="40000"/>
                  </a:srgbClr>
                </a:solidFill>
                <a:ea typeface="+mj-ea"/>
                <a:cs typeface="+mj-cs"/>
              </a:rPr>
              <a:t>L’analyse </a:t>
            </a:r>
            <a:r>
              <a:rPr lang="fr-CH" sz="1600" b="1" dirty="0">
                <a:solidFill>
                  <a:srgbClr val="002776">
                    <a:lumMod val="60000"/>
                    <a:lumOff val="40000"/>
                  </a:srgbClr>
                </a:solidFill>
                <a:ea typeface="+mj-ea"/>
                <a:cs typeface="+mj-cs"/>
              </a:rPr>
              <a:t>des risques liés au S.I. </a:t>
            </a:r>
            <a:r>
              <a:rPr lang="fr-CH" sz="1600" b="1" dirty="0" smtClean="0">
                <a:solidFill>
                  <a:srgbClr val="002776">
                    <a:lumMod val="60000"/>
                    <a:lumOff val="40000"/>
                  </a:srgbClr>
                </a:solidFill>
                <a:ea typeface="+mj-ea"/>
                <a:cs typeface="+mj-cs"/>
              </a:rPr>
              <a:t/>
            </a:r>
            <a:br>
              <a:rPr lang="fr-CH" sz="1600" b="1" dirty="0" smtClean="0">
                <a:solidFill>
                  <a:srgbClr val="002776">
                    <a:lumMod val="60000"/>
                    <a:lumOff val="40000"/>
                  </a:srgbClr>
                </a:solidFill>
                <a:ea typeface="+mj-ea"/>
                <a:cs typeface="+mj-cs"/>
              </a:rPr>
            </a:br>
            <a:endParaRPr lang="fr-FR" sz="1400" b="1" dirty="0" smtClean="0"/>
          </a:p>
          <a:p>
            <a:pPr lvl="1" eaLnBrk="1" hangingPunct="1">
              <a:defRPr/>
            </a:pPr>
            <a:r>
              <a:rPr lang="fr-FR" sz="1200" b="1" dirty="0"/>
              <a:t>CLUSIF: La gestion des risques – Concepts et méthodes</a:t>
            </a:r>
          </a:p>
          <a:p>
            <a:pPr marL="180975" lvl="1" indent="-3175" eaLnBrk="1" hangingPunct="1">
              <a:buNone/>
              <a:defRPr/>
            </a:pPr>
            <a:r>
              <a:rPr lang="fr-CH" sz="1100" dirty="0">
                <a:hlinkClick r:id="rId3"/>
              </a:rPr>
              <a:t>http://</a:t>
            </a:r>
            <a:r>
              <a:rPr lang="fr-CH" sz="1100" dirty="0" smtClean="0">
                <a:hlinkClick r:id="rId3"/>
              </a:rPr>
              <a:t>clusif.fr/content/uploads/2015/09/CLUSIF-Gestion-des-risques-2008.pdf</a:t>
            </a:r>
            <a:r>
              <a:rPr lang="fr-CH" sz="1100" dirty="0" smtClean="0"/>
              <a:t/>
            </a:r>
            <a:br>
              <a:rPr lang="fr-CH" sz="1100" dirty="0" smtClean="0"/>
            </a:br>
            <a:endParaRPr lang="fr-CH" sz="1100" dirty="0"/>
          </a:p>
          <a:p>
            <a:pPr lvl="1" eaLnBrk="1" hangingPunct="1">
              <a:defRPr/>
            </a:pPr>
            <a:r>
              <a:rPr lang="fr-CH" sz="1200" b="1" dirty="0" smtClean="0"/>
              <a:t>Nicolas Mayer: La </a:t>
            </a:r>
            <a:r>
              <a:rPr lang="fr-CH" sz="1200" b="1" dirty="0"/>
              <a:t>gestion des risques pour les systèmes  d’information  </a:t>
            </a:r>
            <a:br>
              <a:rPr lang="fr-CH" sz="1200" b="1" dirty="0"/>
            </a:br>
            <a:r>
              <a:rPr lang="fr-CH" sz="1100" dirty="0"/>
              <a:t>(présentation des méthodes EBIOS, MEHARI, OCTAVE)</a:t>
            </a:r>
            <a:endParaRPr lang="fr-CH" sz="1200" dirty="0"/>
          </a:p>
          <a:p>
            <a:pPr marL="180975" lvl="1" indent="-3175" eaLnBrk="1" hangingPunct="1">
              <a:buNone/>
              <a:defRPr/>
            </a:pPr>
            <a:r>
              <a:rPr lang="fr-CH" sz="1100" dirty="0">
                <a:hlinkClick r:id="rId4"/>
              </a:rPr>
              <a:t>http://www.nmayer.eu/publis/NMA-JPH_MISC24.pdf</a:t>
            </a:r>
            <a:r>
              <a:rPr lang="fr-CH" sz="1050" dirty="0"/>
              <a:t/>
            </a:r>
            <a:br>
              <a:rPr lang="fr-CH" sz="1050" dirty="0"/>
            </a:br>
            <a:r>
              <a:rPr lang="fr-CH" sz="1050" dirty="0" smtClean="0"/>
              <a:t/>
            </a:r>
            <a:br>
              <a:rPr lang="fr-CH" sz="1050" dirty="0" smtClean="0"/>
            </a:br>
            <a:endParaRPr lang="fr-CH" sz="1050" dirty="0" smtClean="0"/>
          </a:p>
          <a:p>
            <a:pPr marL="3175" lvl="1" indent="-3175" eaLnBrk="1" hangingPunct="1">
              <a:buNone/>
              <a:defRPr/>
            </a:pPr>
            <a:r>
              <a:rPr lang="fr-CH" sz="1600" b="1" dirty="0">
                <a:solidFill>
                  <a:srgbClr val="002776">
                    <a:lumMod val="60000"/>
                    <a:lumOff val="40000"/>
                  </a:srgbClr>
                </a:solidFill>
                <a:ea typeface="+mj-ea"/>
                <a:cs typeface="+mj-cs"/>
              </a:rPr>
              <a:t>Organisation de la </a:t>
            </a:r>
            <a:r>
              <a:rPr lang="fr-CH" sz="1600" b="1" dirty="0" smtClean="0">
                <a:solidFill>
                  <a:srgbClr val="002776">
                    <a:lumMod val="60000"/>
                    <a:lumOff val="40000"/>
                  </a:srgbClr>
                </a:solidFill>
                <a:ea typeface="+mj-ea"/>
                <a:cs typeface="+mj-cs"/>
              </a:rPr>
              <a:t>sécurité du S.I. - processus et optimisation</a:t>
            </a:r>
            <a:endParaRPr lang="fr-CH" sz="1600" b="1" dirty="0">
              <a:solidFill>
                <a:srgbClr val="002776">
                  <a:lumMod val="60000"/>
                  <a:lumOff val="40000"/>
                </a:srgbClr>
              </a:solidFill>
              <a:ea typeface="+mj-ea"/>
              <a:cs typeface="+mj-cs"/>
            </a:endParaRPr>
          </a:p>
          <a:p>
            <a:pPr lvl="1" eaLnBrk="1" hangingPunct="1">
              <a:defRPr/>
            </a:pPr>
            <a:r>
              <a:rPr lang="en-US" sz="1200" b="1" dirty="0"/>
              <a:t>Information Security Process Optimization: Efficient Management of IT Security </a:t>
            </a:r>
            <a:r>
              <a:rPr lang="fr-CH" sz="1200" b="1" dirty="0">
                <a:solidFill>
                  <a:srgbClr val="002776"/>
                </a:solidFill>
              </a:rPr>
              <a:t/>
            </a:r>
            <a:br>
              <a:rPr lang="fr-CH" sz="1200" b="1" dirty="0">
                <a:solidFill>
                  <a:srgbClr val="002776"/>
                </a:solidFill>
              </a:rPr>
            </a:br>
            <a:r>
              <a:rPr lang="fr-CH" sz="1100" dirty="0">
                <a:hlinkClick r:id="rId4"/>
              </a:rPr>
              <a:t> http://www.kurtsalmon.com/uploads/WEB-InformationSecurityProcessOptimization-France.pdf</a:t>
            </a:r>
          </a:p>
          <a:p>
            <a:pPr marL="180975" lvl="1" indent="-3175" eaLnBrk="1" hangingPunct="1">
              <a:buNone/>
              <a:defRPr/>
            </a:pPr>
            <a:endParaRPr lang="en-US" sz="1100" dirty="0"/>
          </a:p>
          <a:p>
            <a:pPr marL="180975" lvl="1" indent="-3175" eaLnBrk="1" hangingPunct="1">
              <a:buNone/>
              <a:defRPr/>
            </a:pPr>
            <a:r>
              <a:rPr lang="fr-FR" sz="1400" b="1" dirty="0"/>
              <a:t/>
            </a:r>
            <a:br>
              <a:rPr lang="fr-FR" sz="1400" b="1" dirty="0"/>
            </a:br>
            <a:endParaRPr lang="fr-FR" sz="1400" b="1" dirty="0"/>
          </a:p>
        </p:txBody>
      </p:sp>
      <p:sp>
        <p:nvSpPr>
          <p:cNvPr id="8" name="Rectangle 4"/>
          <p:cNvSpPr>
            <a:spLocks noGrp="1"/>
          </p:cNvSpPr>
          <p:nvPr>
            <p:ph type="title"/>
          </p:nvPr>
        </p:nvSpPr>
        <p:spPr/>
        <p:txBody>
          <a:bodyPr/>
          <a:lstStyle/>
          <a:p>
            <a:r>
              <a:rPr lang="fr-CH" sz="1600" dirty="0" smtClean="0">
                <a:solidFill>
                  <a:srgbClr val="002776"/>
                </a:solidFill>
                <a:cs typeface="Arial" charset="0"/>
              </a:rPr>
              <a:t>Sécurité logique - Introduction</a:t>
            </a:r>
            <a:r>
              <a:rPr sz="2000" dirty="0" smtClean="0"/>
              <a:t/>
            </a:r>
            <a:br>
              <a:rPr sz="2000" dirty="0" smtClean="0"/>
            </a:br>
            <a:r>
              <a:rPr lang="fr-CH" sz="1800" dirty="0" smtClean="0">
                <a:solidFill>
                  <a:schemeClr val="accent1">
                    <a:lumMod val="60000"/>
                    <a:lumOff val="40000"/>
                  </a:schemeClr>
                </a:solidFill>
              </a:rPr>
              <a:t> </a:t>
            </a:r>
            <a:endParaRPr lang="fr-CH" sz="1600" dirty="0" smtClean="0">
              <a:solidFill>
                <a:srgbClr val="FF0000"/>
              </a:solidFill>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III) Mesures organisationnelles</a:t>
            </a:r>
          </a:p>
          <a:p>
            <a:pPr eaLnBrk="0" fontAlgn="base" hangingPunct="0">
              <a:lnSpc>
                <a:spcPts val="3050"/>
              </a:lnSpc>
              <a:spcBef>
                <a:spcPct val="0"/>
              </a:spcBef>
              <a:spcAft>
                <a:spcPct val="0"/>
              </a:spcAft>
            </a:pPr>
            <a:r>
              <a:rPr lang="fr-CH" sz="2000" b="1" dirty="0" smtClean="0">
                <a:solidFill>
                  <a:srgbClr val="002776"/>
                </a:solidFill>
                <a:cs typeface="Arial" charset="0"/>
              </a:rPr>
              <a:t>	- politique de sécurité et procédures</a:t>
            </a:r>
          </a:p>
          <a:p>
            <a:pPr eaLnBrk="0" fontAlgn="base" hangingPunct="0">
              <a:lnSpc>
                <a:spcPts val="3050"/>
              </a:lnSpc>
              <a:spcBef>
                <a:spcPct val="0"/>
              </a:spcBef>
              <a:spcAft>
                <a:spcPct val="0"/>
              </a:spcAft>
            </a:pPr>
            <a:r>
              <a:rPr lang="fr-CH" sz="2000" b="1" dirty="0">
                <a:solidFill>
                  <a:srgbClr val="002776"/>
                </a:solidFill>
                <a:cs typeface="Arial" charset="0"/>
              </a:rPr>
              <a:t>	</a:t>
            </a:r>
            <a:r>
              <a:rPr lang="fr-CH" sz="2000" b="1" dirty="0" smtClean="0">
                <a:solidFill>
                  <a:srgbClr val="002776"/>
                </a:solidFill>
                <a:cs typeface="Arial" charset="0"/>
              </a:rPr>
              <a:t>- fonction RSSI</a:t>
            </a:r>
          </a:p>
          <a:p>
            <a:pPr eaLnBrk="0" fontAlgn="base" hangingPunct="0">
              <a:lnSpc>
                <a:spcPts val="3050"/>
              </a:lnSpc>
              <a:spcBef>
                <a:spcPct val="0"/>
              </a:spcBef>
              <a:spcAft>
                <a:spcPct val="0"/>
              </a:spcAft>
            </a:pPr>
            <a:r>
              <a:rPr lang="fr-CH" sz="2000" b="1" dirty="0">
                <a:solidFill>
                  <a:srgbClr val="002776"/>
                </a:solidFill>
                <a:cs typeface="Arial" charset="0"/>
              </a:rPr>
              <a:t>	</a:t>
            </a:r>
            <a:r>
              <a:rPr lang="fr-CH" sz="2000" b="1" dirty="0" smtClean="0">
                <a:solidFill>
                  <a:srgbClr val="002776"/>
                </a:solidFill>
                <a:cs typeface="Arial" charset="0"/>
              </a:rPr>
              <a:t>- classification de l’information</a:t>
            </a:r>
          </a:p>
          <a:p>
            <a:pPr eaLnBrk="0" fontAlgn="base" hangingPunct="0">
              <a:lnSpc>
                <a:spcPts val="3050"/>
              </a:lnSpc>
              <a:spcBef>
                <a:spcPct val="0"/>
              </a:spcBef>
              <a:spcAft>
                <a:spcPct val="0"/>
              </a:spcAft>
            </a:pPr>
            <a:r>
              <a:rPr lang="fr-CH" sz="2000" b="1" dirty="0">
                <a:solidFill>
                  <a:srgbClr val="002776"/>
                </a:solidFill>
                <a:cs typeface="Arial" charset="0"/>
              </a:rPr>
              <a:t>	</a:t>
            </a:r>
            <a:r>
              <a:rPr lang="fr-CH" sz="2000" b="1" dirty="0" smtClean="0">
                <a:solidFill>
                  <a:srgbClr val="002776"/>
                </a:solidFill>
                <a:cs typeface="Arial" charset="0"/>
              </a:rPr>
              <a:t>- gestion des risques liés à la sous-traitance</a:t>
            </a:r>
          </a:p>
          <a:p>
            <a:pPr eaLnBrk="0" fontAlgn="base" hangingPunct="0">
              <a:lnSpc>
                <a:spcPts val="3050"/>
              </a:lnSpc>
              <a:spcBef>
                <a:spcPct val="0"/>
              </a:spcBef>
              <a:spcAft>
                <a:spcPct val="0"/>
              </a:spcAft>
            </a:pPr>
            <a:r>
              <a:rPr lang="fr-CH" sz="2000" b="1" dirty="0" smtClean="0">
                <a:solidFill>
                  <a:srgbClr val="002776"/>
                </a:solidFill>
                <a:cs typeface="Arial" charset="0"/>
              </a:rPr>
              <a:t>	- audits de sécurité</a:t>
            </a:r>
          </a:p>
          <a:p>
            <a:pPr eaLnBrk="0" fontAlgn="base" hangingPunct="0">
              <a:lnSpc>
                <a:spcPts val="3050"/>
              </a:lnSpc>
              <a:spcBef>
                <a:spcPct val="0"/>
              </a:spcBef>
              <a:spcAft>
                <a:spcPct val="0"/>
              </a:spcAft>
            </a:pPr>
            <a:r>
              <a:rPr lang="fr-CH" sz="2000" b="1" dirty="0">
                <a:solidFill>
                  <a:srgbClr val="002776"/>
                </a:solidFill>
                <a:cs typeface="Arial" charset="0"/>
              </a:rPr>
              <a:t>	</a:t>
            </a:r>
            <a:endParaRPr lang="fr-CH" sz="2000" b="1" dirty="0" smtClean="0">
              <a:solidFill>
                <a:srgbClr val="002776"/>
              </a:solidFill>
              <a:cs typeface="Arial" charset="0"/>
            </a:endParaRPr>
          </a:p>
          <a:p>
            <a:pPr eaLnBrk="0" fontAlgn="base" hangingPunct="0">
              <a:lnSpc>
                <a:spcPts val="3050"/>
              </a:lnSpc>
              <a:spcBef>
                <a:spcPct val="0"/>
              </a:spcBef>
              <a:spcAft>
                <a:spcPct val="0"/>
              </a:spcAft>
            </a:pPr>
            <a:endParaRPr lang="en-US" sz="2000" b="1" dirty="0">
              <a:solidFill>
                <a:srgbClr val="002776"/>
              </a:solidFill>
              <a:cs typeface="Arial" charset="0"/>
            </a:endParaRPr>
          </a:p>
        </p:txBody>
      </p:sp>
      <p:pic>
        <p:nvPicPr>
          <p:cNvPr id="18435" name="Picture 2" descr="G:\Communication\MarCom\Design\Ressources\images\selection beatriz&amp;annie\95531893.jpg"/>
          <p:cNvPicPr>
            <a:picLocks noChangeAspect="1" noChangeArrowheads="1"/>
          </p:cNvPicPr>
          <p:nvPr/>
        </p:nvPicPr>
        <p:blipFill>
          <a:blip r:embed="rId2" cstate="print"/>
          <a:srcRect l="15094" r="11320" b="13208"/>
          <a:stretch>
            <a:fillRect/>
          </a:stretch>
        </p:blipFill>
        <p:spPr bwMode="auto">
          <a:xfrm>
            <a:off x="7265988" y="4286250"/>
            <a:ext cx="1878012"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388557" y="2348880"/>
            <a:ext cx="6227987" cy="2554545"/>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La politique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de sécurité</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La politique de sécurité du système d’information (PSSI)</a:t>
            </a:r>
            <a:r>
              <a:rPr lang="fr-CH" sz="1600" dirty="0" smtClean="0">
                <a:solidFill>
                  <a:srgbClr val="002776"/>
                </a:solidFill>
                <a:cs typeface="Arial" charset="0"/>
              </a:rPr>
              <a:t> </a:t>
            </a:r>
          </a:p>
        </p:txBody>
      </p:sp>
      <p:sp>
        <p:nvSpPr>
          <p:cNvPr id="5" name="Rectangle 5"/>
          <p:cNvSpPr>
            <a:spLocks noGrp="1"/>
          </p:cNvSpPr>
          <p:nvPr>
            <p:ph idx="1"/>
          </p:nvPr>
        </p:nvSpPr>
        <p:spPr>
          <a:xfrm>
            <a:off x="404813" y="1268760"/>
            <a:ext cx="8423275" cy="5141565"/>
          </a:xfrm>
        </p:spPr>
        <p:txBody>
          <a:bodyPr/>
          <a:lstStyle/>
          <a:p>
            <a:pPr lvl="1" eaLnBrk="1" hangingPunct="1">
              <a:defRPr/>
            </a:pPr>
            <a:r>
              <a:rPr lang="fr-FR" sz="1600" b="1" dirty="0" smtClean="0"/>
              <a:t>Le rôle de la Direction Générale</a:t>
            </a:r>
          </a:p>
          <a:p>
            <a:pPr lvl="1" eaLnBrk="1" hangingPunct="1">
              <a:defRPr/>
            </a:pPr>
            <a:endParaRPr lang="fr-FR" sz="1600" b="1" dirty="0" smtClean="0"/>
          </a:p>
          <a:p>
            <a:pPr lvl="1" eaLnBrk="1" hangingPunct="1">
              <a:defRPr/>
            </a:pPr>
            <a:endParaRPr lang="fr-FR" sz="1600" b="1" dirty="0" smtClean="0"/>
          </a:p>
          <a:p>
            <a:pPr lvl="1" eaLnBrk="1" hangingPunct="1">
              <a:defRPr/>
            </a:pPr>
            <a:r>
              <a:rPr lang="fr-FR" sz="1400" dirty="0"/>
              <a:t>Devant l’importance de la fonction informatique et du système d’information, les décisions les plus importantes ne doivent pas être faites uniquement par la Direction Informatique, mais impliquer la Direction Générale.</a:t>
            </a:r>
          </a:p>
          <a:p>
            <a:pPr lvl="1" eaLnBrk="1" hangingPunct="1">
              <a:defRPr/>
            </a:pPr>
            <a:endParaRPr lang="fr-FR" sz="1600" b="1" dirty="0" smtClean="0"/>
          </a:p>
          <a:p>
            <a:pPr lvl="1" eaLnBrk="1" hangingPunct="1">
              <a:buNone/>
              <a:defRPr/>
            </a:pPr>
            <a:r>
              <a:rPr lang="fr-FR" sz="1600" b="1" dirty="0" smtClean="0"/>
              <a:t/>
            </a:r>
            <a:br>
              <a:rPr lang="fr-FR" sz="1600" b="1" dirty="0" smtClean="0"/>
            </a:br>
            <a:endParaRPr lang="fr-FR" sz="1200" b="1" dirty="0" smtClean="0"/>
          </a:p>
          <a:p>
            <a:pPr lvl="1" eaLnBrk="1" hangingPunct="1">
              <a:defRPr/>
            </a:pPr>
            <a:r>
              <a:rPr lang="fr-FR" sz="1600" b="1" dirty="0" smtClean="0"/>
              <a:t>Objectifs de la politique de sécurité du S.I.</a:t>
            </a:r>
            <a:r>
              <a:rPr lang="fr-FR" sz="1600" dirty="0" smtClean="0"/>
              <a:t>:</a:t>
            </a:r>
            <a:endParaRPr lang="fr-FR" sz="1600" dirty="0"/>
          </a:p>
          <a:p>
            <a:pPr lvl="2" eaLnBrk="1" hangingPunct="1">
              <a:defRPr/>
            </a:pPr>
            <a:endParaRPr lang="fr-FR" sz="1200" dirty="0" smtClean="0"/>
          </a:p>
          <a:p>
            <a:pPr lvl="2" eaLnBrk="1" hangingPunct="1">
              <a:buNone/>
              <a:defRPr/>
            </a:pPr>
            <a:endParaRPr lang="fr-FR" sz="1200" dirty="0"/>
          </a:p>
          <a:p>
            <a:pPr lvl="2" eaLnBrk="1" hangingPunct="1">
              <a:defRPr/>
            </a:pPr>
            <a:endParaRPr lang="fr-FR" sz="1200" dirty="0" smtClean="0"/>
          </a:p>
          <a:p>
            <a:pPr lvl="1" eaLnBrk="1" hangingPunct="1">
              <a:defRPr/>
            </a:pPr>
            <a:endParaRPr lang="fr-FR" sz="1600" dirty="0" smtClean="0"/>
          </a:p>
          <a:p>
            <a:pPr lvl="1" eaLnBrk="1" hangingPunct="1">
              <a:defRPr/>
            </a:pPr>
            <a:endParaRPr lang="fr-FR" sz="1600" dirty="0" smtClean="0"/>
          </a:p>
          <a:p>
            <a:pPr lvl="1" eaLnBrk="1" hangingPunct="1">
              <a:buNone/>
              <a:defRPr/>
            </a:pPr>
            <a:endParaRPr lang="fr-FR" sz="1600" dirty="0"/>
          </a:p>
          <a:p>
            <a:pPr lvl="2" eaLnBrk="1" hangingPunct="1">
              <a:defRPr/>
            </a:pPr>
            <a:endParaRPr lang="fr-FR" sz="1200" dirty="0" smtClean="0"/>
          </a:p>
        </p:txBody>
      </p:sp>
      <p:sp>
        <p:nvSpPr>
          <p:cNvPr id="7" name="Flowchart: Alternate Process 6"/>
          <p:cNvSpPr/>
          <p:nvPr/>
        </p:nvSpPr>
        <p:spPr>
          <a:xfrm>
            <a:off x="755576" y="3861048"/>
            <a:ext cx="7848872" cy="792088"/>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r>
              <a:rPr lang="fr-CH" sz="1400" dirty="0" smtClean="0"/>
              <a:t>« La PSSI reflète la vision stratégique de la direction de l’organisme (PME, PMI, industrie, administration…) en matière de sécurité des systèmes d’information (SSI). » </a:t>
            </a:r>
            <a:br>
              <a:rPr lang="fr-CH" sz="1400" dirty="0" smtClean="0"/>
            </a:br>
            <a:r>
              <a:rPr lang="fr-CH" sz="1200" dirty="0" smtClean="0">
                <a:solidFill>
                  <a:srgbClr val="7030A0"/>
                </a:solidFill>
                <a:latin typeface="Arial" pitchFamily="34" charset="0"/>
                <a:cs typeface="Arial" pitchFamily="34" charset="0"/>
              </a:rPr>
              <a:t>(source: </a:t>
            </a:r>
            <a:r>
              <a:rPr lang="fr-CH" sz="1200" b="1" dirty="0" smtClean="0">
                <a:solidFill>
                  <a:srgbClr val="7030A0"/>
                </a:solidFill>
                <a:latin typeface="Arial" pitchFamily="34" charset="0"/>
                <a:cs typeface="Arial" pitchFamily="34" charset="0"/>
              </a:rPr>
              <a:t>Agence nationale de la sécurité des systèmes d’information - ANSSI</a:t>
            </a:r>
            <a:r>
              <a:rPr lang="fr-CH" sz="1200" dirty="0" smtClean="0">
                <a:solidFill>
                  <a:srgbClr val="7030A0"/>
                </a:solidFill>
                <a:latin typeface="Arial" pitchFamily="34" charset="0"/>
                <a:cs typeface="Arial" pitchFamily="34" charset="0"/>
              </a:rPr>
              <a:t>)</a:t>
            </a:r>
            <a:endParaRPr lang="fr-CH" sz="1400" dirty="0">
              <a:solidFill>
                <a:srgbClr val="7030A0"/>
              </a:solidFill>
              <a:latin typeface="Arial" pitchFamily="34" charset="0"/>
              <a:cs typeface="Arial" pitchFamily="34" charset="0"/>
            </a:endParaRPr>
          </a:p>
        </p:txBody>
      </p:sp>
      <p:sp>
        <p:nvSpPr>
          <p:cNvPr id="8" name="Rectangle 7"/>
          <p:cNvSpPr/>
          <p:nvPr/>
        </p:nvSpPr>
        <p:spPr>
          <a:xfrm>
            <a:off x="827584" y="1527175"/>
            <a:ext cx="7920880" cy="461665"/>
          </a:xfrm>
          <a:prstGeom prst="rect">
            <a:avLst/>
          </a:prstGeom>
        </p:spPr>
        <p:txBody>
          <a:bodyPr wrap="square">
            <a:spAutoFit/>
          </a:bodyPr>
          <a:lstStyle/>
          <a:p>
            <a:pPr marL="85725" indent="-85725">
              <a:buFont typeface="Arial" pitchFamily="34" charset="0"/>
              <a:buChar char="•"/>
            </a:pPr>
            <a:r>
              <a:rPr lang="fr-CH" sz="1200" dirty="0" smtClean="0">
                <a:solidFill>
                  <a:schemeClr val="tx2"/>
                </a:solidFill>
              </a:rPr>
              <a:t>Responsable pour la gestion des risques </a:t>
            </a:r>
          </a:p>
          <a:p>
            <a:pPr marL="85725" indent="-85725">
              <a:buFont typeface="Arial" pitchFamily="34" charset="0"/>
              <a:buChar char="•"/>
            </a:pPr>
            <a:r>
              <a:rPr lang="fr-CH" sz="1200" dirty="0" smtClean="0">
                <a:solidFill>
                  <a:schemeClr val="tx2"/>
                </a:solidFill>
              </a:rPr>
              <a:t>Responsable pour la mise en place d’un environnement de contrôle interne assurant la sécurité de l’information</a:t>
            </a:r>
          </a:p>
        </p:txBody>
      </p:sp>
      <p:sp>
        <p:nvSpPr>
          <p:cNvPr id="9" name="Rectangle 8"/>
          <p:cNvSpPr/>
          <p:nvPr/>
        </p:nvSpPr>
        <p:spPr>
          <a:xfrm>
            <a:off x="827584" y="2852936"/>
            <a:ext cx="7920880" cy="461665"/>
          </a:xfrm>
          <a:prstGeom prst="rect">
            <a:avLst/>
          </a:prstGeom>
        </p:spPr>
        <p:txBody>
          <a:bodyPr wrap="square">
            <a:spAutoFit/>
          </a:bodyPr>
          <a:lstStyle/>
          <a:p>
            <a:pPr marL="85725" indent="-85725">
              <a:buFont typeface="Arial" pitchFamily="34" charset="0"/>
              <a:buChar char="•"/>
            </a:pPr>
            <a:r>
              <a:rPr lang="fr-CH" sz="1200" dirty="0" smtClean="0">
                <a:solidFill>
                  <a:schemeClr val="tx2"/>
                </a:solidFill>
              </a:rPr>
              <a:t>doit « donner le ton » pour assurer que le S.I. est en mesure de supporter la stratégie d’entreprise, ainsi que pour maintenir une supervision des risques liés à la technologie dans l’Organisation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La politique de sécurité du système d’information (PSSI)</a:t>
            </a:r>
            <a:r>
              <a:rPr lang="fr-CH" sz="1600" dirty="0" smtClean="0">
                <a:solidFill>
                  <a:srgbClr val="002776"/>
                </a:solidFill>
                <a:cs typeface="Arial" charset="0"/>
              </a:rPr>
              <a:t> </a:t>
            </a:r>
          </a:p>
        </p:txBody>
      </p:sp>
      <p:sp>
        <p:nvSpPr>
          <p:cNvPr id="5" name="Rectangle 5"/>
          <p:cNvSpPr>
            <a:spLocks noGrp="1"/>
          </p:cNvSpPr>
          <p:nvPr>
            <p:ph idx="1"/>
          </p:nvPr>
        </p:nvSpPr>
        <p:spPr>
          <a:xfrm>
            <a:off x="404813" y="1268760"/>
            <a:ext cx="8423275" cy="5141565"/>
          </a:xfrm>
        </p:spPr>
        <p:txBody>
          <a:bodyPr/>
          <a:lstStyle/>
          <a:p>
            <a:pPr lvl="1" eaLnBrk="1" hangingPunct="1">
              <a:defRPr/>
            </a:pPr>
            <a:r>
              <a:rPr lang="fr-FR" sz="1600" b="1" dirty="0" smtClean="0"/>
              <a:t>Eléments clés de la PSSI:</a:t>
            </a:r>
            <a:endParaRPr lang="fr-FR" sz="1600" dirty="0"/>
          </a:p>
          <a:p>
            <a:pPr lvl="2" eaLnBrk="1" hangingPunct="1">
              <a:defRPr/>
            </a:pPr>
            <a:r>
              <a:rPr lang="fr-CH" sz="1600" dirty="0" smtClean="0"/>
              <a:t>Document établissant la démarche de sécurisation du S.I.</a:t>
            </a:r>
          </a:p>
          <a:p>
            <a:pPr lvl="3" eaLnBrk="1" hangingPunct="1">
              <a:defRPr/>
            </a:pPr>
            <a:r>
              <a:rPr lang="fr-CH" sz="1200" dirty="0"/>
              <a:t>Doit être précédée d’une </a:t>
            </a:r>
            <a:r>
              <a:rPr lang="fr-CH" sz="1200" b="1" dirty="0">
                <a:solidFill>
                  <a:schemeClr val="accent1">
                    <a:lumMod val="60000"/>
                    <a:lumOff val="40000"/>
                  </a:schemeClr>
                </a:solidFill>
              </a:rPr>
              <a:t>analyse des risques </a:t>
            </a:r>
            <a:r>
              <a:rPr lang="fr-CH" sz="1200" dirty="0"/>
              <a:t>(même sommaire</a:t>
            </a:r>
            <a:r>
              <a:rPr lang="fr-CH" sz="1200" dirty="0" smtClean="0"/>
              <a:t>).</a:t>
            </a:r>
            <a:endParaRPr lang="fr-CH" sz="1200" dirty="0"/>
          </a:p>
          <a:p>
            <a:pPr lvl="3" eaLnBrk="1" hangingPunct="1">
              <a:defRPr/>
            </a:pPr>
            <a:r>
              <a:rPr lang="fr-CH" sz="1200" dirty="0" smtClean="0"/>
              <a:t>Permet de définir les </a:t>
            </a:r>
            <a:r>
              <a:rPr lang="fr-CH" sz="1200" b="1" dirty="0" smtClean="0">
                <a:solidFill>
                  <a:schemeClr val="accent1">
                    <a:lumMod val="60000"/>
                    <a:lumOff val="40000"/>
                  </a:schemeClr>
                </a:solidFill>
              </a:rPr>
              <a:t>actifs</a:t>
            </a:r>
            <a:r>
              <a:rPr lang="fr-CH" sz="1200" dirty="0" smtClean="0"/>
              <a:t> informatiques (processus, informations, applications, etc.) ayant une valeur pour l’entreprise et à quelles </a:t>
            </a:r>
            <a:r>
              <a:rPr lang="fr-CH" sz="1200" b="1" dirty="0" smtClean="0">
                <a:solidFill>
                  <a:schemeClr val="accent1">
                    <a:lumMod val="60000"/>
                    <a:lumOff val="40000"/>
                  </a:schemeClr>
                </a:solidFill>
              </a:rPr>
              <a:t>vulnérabilités</a:t>
            </a:r>
            <a:r>
              <a:rPr lang="fr-CH" sz="1200" dirty="0" smtClean="0"/>
              <a:t> (exploitées par des menaces) ils sont exposés. </a:t>
            </a:r>
          </a:p>
          <a:p>
            <a:pPr lvl="3" eaLnBrk="1" hangingPunct="1">
              <a:defRPr/>
            </a:pPr>
            <a:r>
              <a:rPr lang="fr-CH" sz="1200" dirty="0" smtClean="0"/>
              <a:t>Permet de mettre </a:t>
            </a:r>
            <a:r>
              <a:rPr lang="fr-CH" sz="1200" dirty="0"/>
              <a:t>en </a:t>
            </a:r>
            <a:r>
              <a:rPr lang="fr-CH" sz="1200" dirty="0" smtClean="0"/>
              <a:t>évidence des </a:t>
            </a:r>
            <a:r>
              <a:rPr lang="fr-CH" sz="1200" b="1" dirty="0" smtClean="0">
                <a:solidFill>
                  <a:schemeClr val="accent1">
                    <a:lumMod val="60000"/>
                    <a:lumOff val="40000"/>
                  </a:schemeClr>
                </a:solidFill>
              </a:rPr>
              <a:t>objectifs</a:t>
            </a:r>
            <a:r>
              <a:rPr lang="fr-CH" sz="1200" dirty="0" smtClean="0"/>
              <a:t> de sécurité et les </a:t>
            </a:r>
            <a:r>
              <a:rPr lang="fr-CH" sz="1200" b="1" dirty="0">
                <a:solidFill>
                  <a:schemeClr val="accent1">
                    <a:lumMod val="60000"/>
                    <a:lumOff val="40000"/>
                  </a:schemeClr>
                </a:solidFill>
              </a:rPr>
              <a:t>mesures</a:t>
            </a:r>
            <a:r>
              <a:rPr lang="fr-CH" sz="1200" dirty="0"/>
              <a:t> comportementales, organisationnelles et techniques </a:t>
            </a:r>
            <a:r>
              <a:rPr lang="fr-CH" sz="1200" dirty="0" smtClean="0"/>
              <a:t>attendues.</a:t>
            </a:r>
          </a:p>
          <a:p>
            <a:pPr lvl="3" eaLnBrk="1" hangingPunct="1">
              <a:defRPr/>
            </a:pPr>
            <a:r>
              <a:rPr lang="fr-CH" sz="1200" dirty="0" smtClean="0"/>
              <a:t>Permet de </a:t>
            </a:r>
            <a:r>
              <a:rPr lang="fr-CH" sz="1200" b="1" dirty="0" smtClean="0">
                <a:solidFill>
                  <a:schemeClr val="accent1">
                    <a:lumMod val="60000"/>
                    <a:lumOff val="40000"/>
                  </a:schemeClr>
                </a:solidFill>
              </a:rPr>
              <a:t>sensibiliser</a:t>
            </a:r>
            <a:r>
              <a:rPr lang="fr-CH" sz="1200" dirty="0" smtClean="0"/>
              <a:t> tous les utilisateurs aux exigences de sécurité de l’Organisme.</a:t>
            </a:r>
            <a:r>
              <a:rPr lang="fr-CH" sz="1400" dirty="0" smtClean="0"/>
              <a:t/>
            </a:r>
            <a:br>
              <a:rPr lang="fr-CH" sz="1400" dirty="0" smtClean="0"/>
            </a:br>
            <a:endParaRPr lang="fr-CH" sz="1100" dirty="0" smtClean="0"/>
          </a:p>
          <a:p>
            <a:pPr lvl="2" eaLnBrk="1" hangingPunct="1">
              <a:defRPr/>
            </a:pPr>
            <a:r>
              <a:rPr lang="fr-CH" sz="1600" dirty="0" smtClean="0"/>
              <a:t>Pas de solution « clé en main »: </a:t>
            </a:r>
            <a:r>
              <a:rPr lang="fr-CH" sz="1400" dirty="0" smtClean="0"/>
              <a:t>choisir </a:t>
            </a:r>
            <a:r>
              <a:rPr lang="fr-CH" sz="1400" dirty="0"/>
              <a:t>une approche </a:t>
            </a:r>
            <a:r>
              <a:rPr lang="fr-CH" sz="1400" dirty="0" smtClean="0"/>
              <a:t>pragmatique, adaptée </a:t>
            </a:r>
            <a:r>
              <a:rPr lang="fr-CH" sz="1400" dirty="0"/>
              <a:t>à la </a:t>
            </a:r>
            <a:r>
              <a:rPr lang="fr-CH" sz="1400" dirty="0">
                <a:solidFill>
                  <a:schemeClr val="accent1">
                    <a:lumMod val="60000"/>
                    <a:lumOff val="40000"/>
                  </a:schemeClr>
                </a:solidFill>
              </a:rPr>
              <a:t>taille</a:t>
            </a:r>
            <a:r>
              <a:rPr lang="fr-CH" sz="1400" dirty="0"/>
              <a:t> </a:t>
            </a:r>
            <a:r>
              <a:rPr lang="fr-CH" sz="1400" dirty="0" smtClean="0"/>
              <a:t>et à </a:t>
            </a:r>
            <a:r>
              <a:rPr lang="fr-CH" sz="1400" dirty="0"/>
              <a:t>la </a:t>
            </a:r>
            <a:r>
              <a:rPr lang="fr-CH" sz="1200" b="1" dirty="0">
                <a:solidFill>
                  <a:schemeClr val="accent1">
                    <a:lumMod val="60000"/>
                    <a:lumOff val="40000"/>
                  </a:schemeClr>
                </a:solidFill>
              </a:rPr>
              <a:t>criticité </a:t>
            </a:r>
            <a:r>
              <a:rPr lang="fr-CH" sz="1400" dirty="0"/>
              <a:t>des actifs </a:t>
            </a:r>
            <a:r>
              <a:rPr lang="fr-CH" sz="1100" dirty="0" smtClean="0"/>
              <a:t>(ex: pour une PME, la PSSI sera un document court et concis, centré sur un objectif d’amélioration continue).</a:t>
            </a:r>
            <a:endParaRPr lang="fr-CH" sz="1200" dirty="0" smtClean="0"/>
          </a:p>
          <a:p>
            <a:pPr lvl="3" eaLnBrk="1" hangingPunct="1">
              <a:defRPr/>
            </a:pPr>
            <a:r>
              <a:rPr lang="fr-FR" sz="1400" dirty="0" smtClean="0"/>
              <a:t>S’inspirer </a:t>
            </a:r>
            <a:r>
              <a:rPr lang="fr-FR" sz="1400" dirty="0"/>
              <a:t>des bonnes pratiques </a:t>
            </a:r>
            <a:r>
              <a:rPr lang="fr-FR" sz="1200" dirty="0"/>
              <a:t>(ex: </a:t>
            </a:r>
            <a:r>
              <a:rPr lang="fr-FR" sz="1200" b="1" dirty="0" smtClean="0">
                <a:solidFill>
                  <a:schemeClr val="accent1">
                    <a:lumMod val="60000"/>
                    <a:lumOff val="40000"/>
                  </a:schemeClr>
                </a:solidFill>
              </a:rPr>
              <a:t>ISO/IEC </a:t>
            </a:r>
            <a:r>
              <a:rPr lang="fr-FR" sz="1200" b="1" dirty="0">
                <a:solidFill>
                  <a:schemeClr val="accent1">
                    <a:lumMod val="60000"/>
                    <a:lumOff val="40000"/>
                  </a:schemeClr>
                </a:solidFill>
              </a:rPr>
              <a:t>27001 </a:t>
            </a:r>
            <a:r>
              <a:rPr lang="fr-FR" sz="1200" dirty="0"/>
              <a:t>et </a:t>
            </a:r>
            <a:r>
              <a:rPr lang="fr-FR" sz="1200" b="1" dirty="0" smtClean="0">
                <a:solidFill>
                  <a:schemeClr val="accent1">
                    <a:lumMod val="60000"/>
                    <a:lumOff val="40000"/>
                  </a:schemeClr>
                </a:solidFill>
              </a:rPr>
              <a:t>ISO/IEC </a:t>
            </a:r>
            <a:r>
              <a:rPr lang="fr-FR" sz="1200" b="1" dirty="0">
                <a:solidFill>
                  <a:schemeClr val="accent1">
                    <a:lumMod val="60000"/>
                    <a:lumOff val="40000"/>
                  </a:schemeClr>
                </a:solidFill>
              </a:rPr>
              <a:t>27002</a:t>
            </a:r>
            <a:r>
              <a:rPr lang="fr-FR" sz="1200" dirty="0"/>
              <a:t>) </a:t>
            </a:r>
            <a:r>
              <a:rPr lang="fr-FR" sz="1400" dirty="0"/>
              <a:t>et les adapter.</a:t>
            </a:r>
          </a:p>
          <a:p>
            <a:pPr lvl="2" eaLnBrk="1" hangingPunct="1">
              <a:buNone/>
              <a:defRPr/>
            </a:pPr>
            <a:endParaRPr lang="fr-FR" sz="200" dirty="0"/>
          </a:p>
          <a:p>
            <a:pPr lvl="2" eaLnBrk="1" hangingPunct="1">
              <a:defRPr/>
            </a:pPr>
            <a:r>
              <a:rPr lang="fr-CH" sz="1600" dirty="0" smtClean="0">
                <a:solidFill>
                  <a:srgbClr val="002776"/>
                </a:solidFill>
              </a:rPr>
              <a:t>Mettre en œuvre une démarche d’amélioration continue de la sécurité.</a:t>
            </a:r>
            <a:endParaRPr lang="fr-CH" sz="1600" dirty="0">
              <a:solidFill>
                <a:srgbClr val="002776"/>
              </a:solidFill>
            </a:endParaRPr>
          </a:p>
          <a:p>
            <a:pPr lvl="2" eaLnBrk="1" hangingPunct="1">
              <a:buNone/>
              <a:defRPr/>
            </a:pPr>
            <a:r>
              <a:rPr lang="fr-FR" sz="1200" dirty="0" smtClean="0"/>
              <a:t/>
            </a:r>
            <a:br>
              <a:rPr lang="fr-FR" sz="1200" dirty="0" smtClean="0"/>
            </a:br>
            <a:endParaRPr lang="fr-FR" sz="1200" dirty="0" smtClean="0"/>
          </a:p>
          <a:p>
            <a:pPr lvl="1" eaLnBrk="1" hangingPunct="1">
              <a:defRPr/>
            </a:pPr>
            <a:r>
              <a:rPr lang="fr-FR" sz="1600" b="1" dirty="0" smtClean="0"/>
              <a:t>Procédures et bonnes pratiques:</a:t>
            </a:r>
            <a:endParaRPr lang="fr-FR" sz="1600" dirty="0"/>
          </a:p>
          <a:p>
            <a:pPr lvl="2" eaLnBrk="1" hangingPunct="1">
              <a:defRPr/>
            </a:pPr>
            <a:r>
              <a:rPr lang="fr-CH" sz="1400" dirty="0" smtClean="0"/>
              <a:t>Eléments critiques pour définir le cadre de gestion de la sécurité de l’information</a:t>
            </a:r>
          </a:p>
          <a:p>
            <a:pPr lvl="2" eaLnBrk="1" hangingPunct="1">
              <a:defRPr/>
            </a:pPr>
            <a:r>
              <a:rPr lang="fr-CH" sz="1400" dirty="0" smtClean="0"/>
              <a:t>Définissent les </a:t>
            </a:r>
            <a:r>
              <a:rPr lang="fr-CH" sz="1200" b="1" dirty="0">
                <a:solidFill>
                  <a:schemeClr val="accent1">
                    <a:lumMod val="60000"/>
                    <a:lumOff val="40000"/>
                  </a:schemeClr>
                </a:solidFill>
              </a:rPr>
              <a:t>rôles, responsabilités, objectifs et processus </a:t>
            </a:r>
            <a:r>
              <a:rPr lang="fr-CH" sz="1400" dirty="0" smtClean="0"/>
              <a:t>au sein de l’Organisation</a:t>
            </a:r>
          </a:p>
          <a:p>
            <a:pPr lvl="2" eaLnBrk="1" hangingPunct="1">
              <a:defRPr/>
            </a:pPr>
            <a:r>
              <a:rPr lang="fr-CH" sz="1400" dirty="0" smtClean="0"/>
              <a:t>Doivent être régulièrement </a:t>
            </a:r>
            <a:r>
              <a:rPr lang="fr-CH" sz="1200" b="1" dirty="0">
                <a:solidFill>
                  <a:schemeClr val="accent1">
                    <a:lumMod val="60000"/>
                    <a:lumOff val="40000"/>
                  </a:schemeClr>
                </a:solidFill>
              </a:rPr>
              <a:t>revues, MAJ et diffusées </a:t>
            </a:r>
            <a:r>
              <a:rPr lang="fr-CH" sz="1100" dirty="0" smtClean="0"/>
              <a:t>(sensibilisation des employés concernés)</a:t>
            </a:r>
            <a:endParaRPr lang="fr-CH" sz="1400" dirty="0"/>
          </a:p>
          <a:p>
            <a:pPr lvl="1" eaLnBrk="1" hangingPunct="1">
              <a:defRPr/>
            </a:pPr>
            <a:endParaRPr lang="fr-FR" sz="1600" dirty="0"/>
          </a:p>
          <a:p>
            <a:pPr lvl="2" eaLnBrk="1" hangingPunct="1">
              <a:defRPr/>
            </a:pPr>
            <a:endParaRPr lang="fr-FR" sz="12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5"/>
          <p:cNvPicPr>
            <a:picLocks noChangeAspect="1" noChangeArrowheads="1"/>
          </p:cNvPicPr>
          <p:nvPr/>
        </p:nvPicPr>
        <p:blipFill>
          <a:blip r:embed="rId2" cstate="print"/>
          <a:srcRect/>
          <a:stretch>
            <a:fillRect/>
          </a:stretch>
        </p:blipFill>
        <p:spPr bwMode="auto">
          <a:xfrm>
            <a:off x="7308303" y="2996952"/>
            <a:ext cx="490335" cy="857432"/>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6444208" y="5445224"/>
            <a:ext cx="561156" cy="981274"/>
          </a:xfrm>
          <a:prstGeom prst="rect">
            <a:avLst/>
          </a:prstGeom>
          <a:noFill/>
          <a:ln w="9525">
            <a:noFill/>
            <a:miter lim="800000"/>
            <a:headEnd/>
            <a:tailEnd/>
          </a:ln>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La politique de sécurité du système d’information (PSSI)</a:t>
            </a:r>
            <a:r>
              <a:rPr lang="fr-CH" sz="1600" dirty="0" smtClean="0">
                <a:solidFill>
                  <a:srgbClr val="002776"/>
                </a:solidFill>
                <a:cs typeface="Arial" charset="0"/>
              </a:rPr>
              <a:t> </a:t>
            </a:r>
          </a:p>
        </p:txBody>
      </p:sp>
      <p:sp>
        <p:nvSpPr>
          <p:cNvPr id="5" name="Rectangle 5"/>
          <p:cNvSpPr>
            <a:spLocks noGrp="1"/>
          </p:cNvSpPr>
          <p:nvPr>
            <p:ph idx="1"/>
          </p:nvPr>
        </p:nvSpPr>
        <p:spPr>
          <a:xfrm>
            <a:off x="404813" y="1196751"/>
            <a:ext cx="8423275" cy="5213573"/>
          </a:xfrm>
        </p:spPr>
        <p:txBody>
          <a:bodyPr/>
          <a:lstStyle/>
          <a:p>
            <a:pPr lvl="1" eaLnBrk="1" hangingPunct="1">
              <a:defRPr/>
            </a:pPr>
            <a:r>
              <a:rPr lang="fr-FR" sz="1600" b="1" dirty="0" smtClean="0"/>
              <a:t>Mise en place de la politique de sécurité du S.I.</a:t>
            </a:r>
            <a:r>
              <a:rPr lang="fr-FR" sz="1600" dirty="0" smtClean="0"/>
              <a:t>:</a:t>
            </a:r>
            <a:endParaRPr lang="fr-FR" sz="1600" dirty="0"/>
          </a:p>
          <a:p>
            <a:pPr lvl="2" eaLnBrk="1" hangingPunct="1">
              <a:defRPr/>
            </a:pPr>
            <a:endParaRPr lang="fr-FR" sz="1200" dirty="0" smtClean="0"/>
          </a:p>
          <a:p>
            <a:pPr lvl="2" eaLnBrk="1" hangingPunct="1">
              <a:buNone/>
              <a:defRPr/>
            </a:pPr>
            <a:endParaRPr lang="fr-FR" sz="1000" dirty="0"/>
          </a:p>
          <a:p>
            <a:pPr lvl="2" eaLnBrk="1" hangingPunct="1">
              <a:defRPr/>
            </a:pPr>
            <a:endParaRPr lang="fr-FR" sz="1200" dirty="0" smtClean="0"/>
          </a:p>
          <a:p>
            <a:pPr lvl="1" eaLnBrk="1" hangingPunct="1">
              <a:defRPr/>
            </a:pPr>
            <a:endParaRPr lang="fr-FR" sz="1600" dirty="0"/>
          </a:p>
          <a:p>
            <a:pPr lvl="1" eaLnBrk="1" hangingPunct="1">
              <a:defRPr/>
            </a:pPr>
            <a:endParaRPr lang="fr-FR" sz="1600" dirty="0" smtClean="0"/>
          </a:p>
          <a:p>
            <a:pPr lvl="2" eaLnBrk="1" hangingPunct="1">
              <a:buNone/>
              <a:defRPr/>
            </a:pPr>
            <a:r>
              <a:rPr lang="fr-FR" sz="1200" dirty="0" smtClean="0"/>
              <a:t/>
            </a:r>
            <a:br>
              <a:rPr lang="fr-FR" sz="1200" dirty="0" smtClean="0"/>
            </a:br>
            <a:endParaRPr lang="fr-FR" sz="1200" dirty="0" smtClean="0"/>
          </a:p>
          <a:p>
            <a:pPr lvl="1" eaLnBrk="1" hangingPunct="1">
              <a:defRPr/>
            </a:pPr>
            <a:endParaRPr lang="fr-FR" sz="1600" dirty="0"/>
          </a:p>
          <a:p>
            <a:pPr lvl="2" eaLnBrk="1" hangingPunct="1">
              <a:defRPr/>
            </a:pPr>
            <a:endParaRPr lang="fr-FR" sz="1200" dirty="0" smtClean="0"/>
          </a:p>
        </p:txBody>
      </p:sp>
      <p:pic>
        <p:nvPicPr>
          <p:cNvPr id="2050" name="Picture 2" descr="https://www.cases.lu/data/doc-334/20120816/900_1.jpg"/>
          <p:cNvPicPr>
            <a:picLocks noChangeAspect="1" noChangeArrowheads="1"/>
          </p:cNvPicPr>
          <p:nvPr/>
        </p:nvPicPr>
        <p:blipFill>
          <a:blip r:embed="rId4" cstate="print"/>
          <a:srcRect/>
          <a:stretch>
            <a:fillRect/>
          </a:stretch>
        </p:blipFill>
        <p:spPr bwMode="auto">
          <a:xfrm>
            <a:off x="2195736" y="2276872"/>
            <a:ext cx="4238625" cy="2505076"/>
          </a:xfrm>
          <a:prstGeom prst="rect">
            <a:avLst/>
          </a:prstGeom>
          <a:noFill/>
        </p:spPr>
      </p:pic>
      <p:sp>
        <p:nvSpPr>
          <p:cNvPr id="6" name="Rectangle 5"/>
          <p:cNvSpPr/>
          <p:nvPr/>
        </p:nvSpPr>
        <p:spPr>
          <a:xfrm>
            <a:off x="6516216" y="1556792"/>
            <a:ext cx="2376264" cy="144016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fr-CH" sz="1100" b="1" dirty="0" smtClean="0"/>
              <a:t>1. Conception:</a:t>
            </a:r>
          </a:p>
          <a:p>
            <a:pPr>
              <a:buFont typeface="Arial" pitchFamily="34" charset="0"/>
              <a:buChar char="•"/>
            </a:pPr>
            <a:r>
              <a:rPr lang="fr-CH" sz="1100" dirty="0"/>
              <a:t> </a:t>
            </a:r>
            <a:r>
              <a:rPr lang="fr-CH" sz="1100" dirty="0" smtClean="0"/>
              <a:t>Etablit le périmètre de la politique de sécurité.</a:t>
            </a:r>
          </a:p>
          <a:p>
            <a:pPr>
              <a:buFont typeface="Arial" pitchFamily="34" charset="0"/>
              <a:buChar char="•"/>
            </a:pPr>
            <a:r>
              <a:rPr lang="fr-CH" sz="1100" dirty="0"/>
              <a:t> </a:t>
            </a:r>
            <a:r>
              <a:rPr lang="fr-CH" sz="1100" dirty="0" smtClean="0"/>
              <a:t>Définit les principaux risques à couvrir à partir de l’analyse des risques).</a:t>
            </a:r>
          </a:p>
          <a:p>
            <a:pPr>
              <a:buFont typeface="Arial" pitchFamily="34" charset="0"/>
              <a:buChar char="•"/>
            </a:pPr>
            <a:r>
              <a:rPr lang="fr-CH" sz="1100" dirty="0"/>
              <a:t> </a:t>
            </a:r>
            <a:r>
              <a:rPr lang="fr-CH" sz="1100" dirty="0" smtClean="0"/>
              <a:t>Prépare un plan de gestion des risques.</a:t>
            </a:r>
            <a:endParaRPr lang="fr-CH" sz="1100" dirty="0"/>
          </a:p>
        </p:txBody>
      </p:sp>
      <p:cxnSp>
        <p:nvCxnSpPr>
          <p:cNvPr id="9" name="Straight Arrow Connector 8"/>
          <p:cNvCxnSpPr>
            <a:stCxn id="6" idx="1"/>
          </p:cNvCxnSpPr>
          <p:nvPr/>
        </p:nvCxnSpPr>
        <p:spPr>
          <a:xfrm flipH="1">
            <a:off x="5868144" y="2276872"/>
            <a:ext cx="64807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516216" y="4005064"/>
            <a:ext cx="2376264" cy="1440160"/>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fr-CH" sz="1100" b="1" dirty="0" smtClean="0"/>
              <a:t>2. Réalisation:</a:t>
            </a:r>
          </a:p>
          <a:p>
            <a:pPr>
              <a:buFont typeface="Arial" pitchFamily="34" charset="0"/>
              <a:buChar char="•"/>
            </a:pPr>
            <a:r>
              <a:rPr lang="fr-CH" sz="1100" dirty="0"/>
              <a:t> </a:t>
            </a:r>
            <a:r>
              <a:rPr lang="fr-CH" sz="1100" dirty="0" smtClean="0"/>
              <a:t>Application des mesures organisationnelles et techniques.</a:t>
            </a:r>
            <a:br>
              <a:rPr lang="fr-CH" sz="1100" dirty="0" smtClean="0"/>
            </a:br>
            <a:endParaRPr lang="fr-CH" sz="1100" dirty="0" smtClean="0"/>
          </a:p>
          <a:p>
            <a:pPr>
              <a:buFont typeface="Arial" pitchFamily="34" charset="0"/>
              <a:buChar char="•"/>
            </a:pPr>
            <a:r>
              <a:rPr lang="fr-CH" sz="1100" dirty="0"/>
              <a:t> </a:t>
            </a:r>
            <a:r>
              <a:rPr lang="fr-CH" sz="1100" dirty="0" smtClean="0"/>
              <a:t>Mise en place des processus de gestion de la sécurité (objectif d’amélioration continue).</a:t>
            </a:r>
            <a:endParaRPr lang="fr-CH" sz="1100" dirty="0"/>
          </a:p>
        </p:txBody>
      </p:sp>
      <p:cxnSp>
        <p:nvCxnSpPr>
          <p:cNvPr id="12" name="Straight Arrow Connector 11"/>
          <p:cNvCxnSpPr/>
          <p:nvPr/>
        </p:nvCxnSpPr>
        <p:spPr>
          <a:xfrm flipH="1" flipV="1">
            <a:off x="5796136" y="4221088"/>
            <a:ext cx="72008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51520" y="1556792"/>
            <a:ext cx="2088232" cy="1656184"/>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t"/>
          <a:lstStyle/>
          <a:p>
            <a:r>
              <a:rPr lang="fr-CH" sz="1100" b="1" dirty="0" smtClean="0"/>
              <a:t>4. Amélioration:</a:t>
            </a:r>
          </a:p>
          <a:p>
            <a:pPr>
              <a:buFont typeface="Arial" pitchFamily="34" charset="0"/>
              <a:buChar char="•"/>
            </a:pPr>
            <a:r>
              <a:rPr lang="fr-CH" sz="1100" dirty="0"/>
              <a:t> </a:t>
            </a:r>
            <a:r>
              <a:rPr lang="fr-CH" sz="1100" dirty="0" smtClean="0"/>
              <a:t>Mise en place des mesures correctrices identifiées (3.).</a:t>
            </a:r>
          </a:p>
          <a:p>
            <a:pPr>
              <a:buFontTx/>
              <a:buChar char="-"/>
            </a:pPr>
            <a:r>
              <a:rPr lang="fr-CH" sz="1100" dirty="0" smtClean="0"/>
              <a:t> actions immédiates (court terme)</a:t>
            </a:r>
          </a:p>
          <a:p>
            <a:pPr>
              <a:buFontTx/>
              <a:buChar char="-"/>
            </a:pPr>
            <a:r>
              <a:rPr lang="fr-CH" sz="1100" dirty="0"/>
              <a:t> </a:t>
            </a:r>
            <a:r>
              <a:rPr lang="fr-CH" sz="1100" dirty="0" smtClean="0"/>
              <a:t>mise à jour des procédures opérationnelles</a:t>
            </a:r>
          </a:p>
          <a:p>
            <a:pPr>
              <a:buFontTx/>
              <a:buChar char="-"/>
            </a:pPr>
            <a:r>
              <a:rPr lang="fr-CH" sz="1100" dirty="0"/>
              <a:t> </a:t>
            </a:r>
            <a:r>
              <a:rPr lang="fr-CH" sz="1100" dirty="0" smtClean="0"/>
              <a:t>mise à jour des rôles et responsabilités.</a:t>
            </a:r>
            <a:endParaRPr lang="fr-CH" sz="1100" dirty="0"/>
          </a:p>
        </p:txBody>
      </p:sp>
      <p:sp>
        <p:nvSpPr>
          <p:cNvPr id="15" name="Rectangle 14"/>
          <p:cNvSpPr/>
          <p:nvPr/>
        </p:nvSpPr>
        <p:spPr>
          <a:xfrm>
            <a:off x="251520" y="4005064"/>
            <a:ext cx="2124744" cy="2016224"/>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t"/>
          <a:lstStyle/>
          <a:p>
            <a:r>
              <a:rPr lang="fr-CH" sz="1100" b="1" dirty="0" smtClean="0"/>
              <a:t>3. Evaluation et contrôle:</a:t>
            </a:r>
          </a:p>
          <a:p>
            <a:pPr>
              <a:buFont typeface="Arial" pitchFamily="34" charset="0"/>
              <a:buChar char="•"/>
            </a:pPr>
            <a:r>
              <a:rPr lang="fr-CH" sz="1100" dirty="0"/>
              <a:t> </a:t>
            </a:r>
            <a:r>
              <a:rPr lang="fr-CH" sz="1100" dirty="0" smtClean="0"/>
              <a:t>Contrôle du fonctionnement des processus mis en place.</a:t>
            </a:r>
            <a:br>
              <a:rPr lang="fr-CH" sz="1100" dirty="0" smtClean="0"/>
            </a:br>
            <a:endParaRPr lang="fr-CH" sz="1100" dirty="0" smtClean="0"/>
          </a:p>
          <a:p>
            <a:r>
              <a:rPr lang="fr-CH" sz="1100" u="sng" dirty="0" smtClean="0"/>
              <a:t>Exemples:</a:t>
            </a:r>
          </a:p>
          <a:p>
            <a:pPr>
              <a:buFontTx/>
              <a:buChar char="-"/>
            </a:pPr>
            <a:r>
              <a:rPr lang="fr-CH" sz="1100" dirty="0" smtClean="0"/>
              <a:t>Vérification des contrôles opérationnels.</a:t>
            </a:r>
          </a:p>
          <a:p>
            <a:pPr>
              <a:buFontTx/>
              <a:buChar char="-"/>
            </a:pPr>
            <a:r>
              <a:rPr lang="fr-CH" sz="1100" dirty="0"/>
              <a:t> </a:t>
            </a:r>
            <a:r>
              <a:rPr lang="fr-CH" sz="1100" dirty="0" smtClean="0"/>
              <a:t> Automatisation (rapports d’exception)</a:t>
            </a:r>
          </a:p>
          <a:p>
            <a:pPr>
              <a:buFontTx/>
              <a:buChar char="-"/>
            </a:pPr>
            <a:r>
              <a:rPr lang="fr-CH" sz="1100" dirty="0"/>
              <a:t> </a:t>
            </a:r>
            <a:r>
              <a:rPr lang="fr-CH" sz="1100" dirty="0" smtClean="0"/>
              <a:t>Audits</a:t>
            </a:r>
          </a:p>
          <a:p>
            <a:pPr>
              <a:buFontTx/>
              <a:buChar char="-"/>
            </a:pPr>
            <a:r>
              <a:rPr lang="fr-CH" sz="1100" dirty="0" smtClean="0"/>
              <a:t> etc.</a:t>
            </a:r>
            <a:endParaRPr lang="fr-CH" sz="1100" dirty="0"/>
          </a:p>
        </p:txBody>
      </p:sp>
      <p:cxnSp>
        <p:nvCxnSpPr>
          <p:cNvPr id="16" name="Straight Arrow Connector 15"/>
          <p:cNvCxnSpPr>
            <a:stCxn id="14" idx="3"/>
          </p:cNvCxnSpPr>
          <p:nvPr/>
        </p:nvCxnSpPr>
        <p:spPr>
          <a:xfrm>
            <a:off x="2339752" y="2384884"/>
            <a:ext cx="576064"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339752" y="4365104"/>
            <a:ext cx="57606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Flowchart: Alternate Process 23"/>
          <p:cNvSpPr/>
          <p:nvPr/>
        </p:nvSpPr>
        <p:spPr>
          <a:xfrm>
            <a:off x="3635896" y="1556792"/>
            <a:ext cx="1440160"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Pré-requis: analyse des risques</a:t>
            </a:r>
            <a:endParaRPr lang="fr-CH" sz="1050" dirty="0"/>
          </a:p>
        </p:txBody>
      </p:sp>
      <p:cxnSp>
        <p:nvCxnSpPr>
          <p:cNvPr id="26" name="Straight Arrow Connector 25"/>
          <p:cNvCxnSpPr/>
          <p:nvPr/>
        </p:nvCxnSpPr>
        <p:spPr>
          <a:xfrm>
            <a:off x="4322068" y="2022748"/>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491880" y="5949280"/>
            <a:ext cx="2012089" cy="261610"/>
          </a:xfrm>
          <a:prstGeom prst="rect">
            <a:avLst/>
          </a:prstGeom>
        </p:spPr>
        <p:txBody>
          <a:bodyPr wrap="none">
            <a:spAutoFit/>
          </a:bodyPr>
          <a:lstStyle/>
          <a:p>
            <a:r>
              <a:rPr lang="fr-CH" sz="1100" u="sng" dirty="0" smtClean="0">
                <a:solidFill>
                  <a:srgbClr val="000000"/>
                </a:solidFill>
              </a:rPr>
              <a:t>Source</a:t>
            </a:r>
            <a:r>
              <a:rPr lang="fr-CH" sz="1100" dirty="0" smtClean="0">
                <a:solidFill>
                  <a:srgbClr val="000000"/>
                </a:solidFill>
              </a:rPr>
              <a:t>: </a:t>
            </a:r>
            <a:r>
              <a:rPr lang="fr-CH" sz="1100" dirty="0" smtClean="0">
                <a:solidFill>
                  <a:srgbClr val="000000"/>
                </a:solidFill>
                <a:hlinkClick r:id="rId5"/>
              </a:rPr>
              <a:t>CASES </a:t>
            </a:r>
            <a:r>
              <a:rPr lang="fr-CH" sz="1100" dirty="0" smtClean="0">
                <a:solidFill>
                  <a:srgbClr val="000000"/>
                </a:solidFill>
              </a:rPr>
              <a:t>Luxembourg</a:t>
            </a:r>
            <a:endParaRPr lang="fr-CH" dirty="0"/>
          </a:p>
        </p:txBody>
      </p:sp>
      <p:sp>
        <p:nvSpPr>
          <p:cNvPr id="28" name="Rectangle 27"/>
          <p:cNvSpPr/>
          <p:nvPr/>
        </p:nvSpPr>
        <p:spPr>
          <a:xfrm>
            <a:off x="7020272" y="5661248"/>
            <a:ext cx="1944216" cy="830997"/>
          </a:xfrm>
          <a:prstGeom prst="rect">
            <a:avLst/>
          </a:prstGeom>
        </p:spPr>
        <p:txBody>
          <a:bodyPr wrap="square">
            <a:spAutoFit/>
          </a:bodyPr>
          <a:lstStyle/>
          <a:p>
            <a:r>
              <a:rPr lang="fr-CH" sz="1200" dirty="0" smtClean="0">
                <a:solidFill>
                  <a:schemeClr val="accent1">
                    <a:lumMod val="60000"/>
                    <a:lumOff val="40000"/>
                  </a:schemeClr>
                </a:solidFill>
              </a:rPr>
              <a:t>"Correspondants </a:t>
            </a:r>
            <a:br>
              <a:rPr lang="fr-CH" sz="1200" dirty="0" smtClean="0">
                <a:solidFill>
                  <a:schemeClr val="accent1">
                    <a:lumMod val="60000"/>
                    <a:lumOff val="40000"/>
                  </a:schemeClr>
                </a:solidFill>
              </a:rPr>
            </a:br>
            <a:r>
              <a:rPr lang="fr-CH" sz="1200" dirty="0" smtClean="0">
                <a:solidFill>
                  <a:schemeClr val="accent1">
                    <a:lumMod val="60000"/>
                    <a:lumOff val="40000"/>
                  </a:schemeClr>
                </a:solidFill>
              </a:rPr>
              <a:t>sécurité </a:t>
            </a:r>
            <a:br>
              <a:rPr lang="fr-CH" sz="1200" dirty="0" smtClean="0">
                <a:solidFill>
                  <a:schemeClr val="accent1">
                    <a:lumMod val="60000"/>
                    <a:lumOff val="40000"/>
                  </a:schemeClr>
                </a:solidFill>
              </a:rPr>
            </a:br>
            <a:r>
              <a:rPr lang="fr-CH" sz="1200" dirty="0" smtClean="0">
                <a:solidFill>
                  <a:schemeClr val="accent1">
                    <a:lumMod val="60000"/>
                    <a:lumOff val="40000"/>
                  </a:schemeClr>
                </a:solidFill>
              </a:rPr>
              <a:t>&amp; Membres de l’Organisation</a:t>
            </a:r>
            <a:endParaRPr lang="fr-CH" sz="1200" dirty="0">
              <a:solidFill>
                <a:schemeClr val="accent1">
                  <a:lumMod val="60000"/>
                  <a:lumOff val="40000"/>
                </a:schemeClr>
              </a:solidFill>
            </a:endParaRPr>
          </a:p>
        </p:txBody>
      </p:sp>
      <p:sp>
        <p:nvSpPr>
          <p:cNvPr id="31" name="Rectangle 30"/>
          <p:cNvSpPr/>
          <p:nvPr/>
        </p:nvSpPr>
        <p:spPr>
          <a:xfrm>
            <a:off x="7834026" y="3140968"/>
            <a:ext cx="543739" cy="276999"/>
          </a:xfrm>
          <a:prstGeom prst="rect">
            <a:avLst/>
          </a:prstGeom>
        </p:spPr>
        <p:txBody>
          <a:bodyPr wrap="none">
            <a:spAutoFit/>
          </a:bodyPr>
          <a:lstStyle/>
          <a:p>
            <a:r>
              <a:rPr lang="fr-CH" sz="1200" dirty="0" smtClean="0">
                <a:solidFill>
                  <a:schemeClr val="accent1">
                    <a:lumMod val="60000"/>
                    <a:lumOff val="40000"/>
                  </a:schemeClr>
                </a:solidFill>
              </a:rPr>
              <a:t>RSSI</a:t>
            </a:r>
            <a:endParaRPr lang="fr-CH" sz="1200" dirty="0">
              <a:solidFill>
                <a:schemeClr val="accent1">
                  <a:lumMod val="60000"/>
                  <a:lumOff val="40000"/>
                </a:schemeClr>
              </a:solidFill>
            </a:endParaRPr>
          </a:p>
        </p:txBody>
      </p:sp>
      <p:sp>
        <p:nvSpPr>
          <p:cNvPr id="33" name="Rectangle 32"/>
          <p:cNvSpPr/>
          <p:nvPr/>
        </p:nvSpPr>
        <p:spPr>
          <a:xfrm>
            <a:off x="2469225" y="5699348"/>
            <a:ext cx="806631" cy="646331"/>
          </a:xfrm>
          <a:prstGeom prst="rect">
            <a:avLst/>
          </a:prstGeom>
        </p:spPr>
        <p:txBody>
          <a:bodyPr wrap="none">
            <a:spAutoFit/>
          </a:bodyPr>
          <a:lstStyle/>
          <a:p>
            <a:endParaRPr lang="fr-CH" sz="1200" dirty="0" smtClean="0"/>
          </a:p>
          <a:p>
            <a:r>
              <a:rPr lang="fr-CH" sz="1200" dirty="0" smtClean="0">
                <a:solidFill>
                  <a:schemeClr val="accent1">
                    <a:lumMod val="60000"/>
                    <a:lumOff val="40000"/>
                  </a:schemeClr>
                </a:solidFill>
              </a:rPr>
              <a:t>Contrôle </a:t>
            </a:r>
            <a:br>
              <a:rPr lang="fr-CH" sz="1200" dirty="0" smtClean="0">
                <a:solidFill>
                  <a:schemeClr val="accent1">
                    <a:lumMod val="60000"/>
                    <a:lumOff val="40000"/>
                  </a:schemeClr>
                </a:solidFill>
              </a:rPr>
            </a:br>
            <a:r>
              <a:rPr lang="fr-CH" sz="1200" dirty="0" smtClean="0">
                <a:solidFill>
                  <a:schemeClr val="accent1">
                    <a:lumMod val="60000"/>
                    <a:lumOff val="40000"/>
                  </a:schemeClr>
                </a:solidFill>
              </a:rPr>
              <a:t>interne</a:t>
            </a:r>
            <a:endParaRPr lang="fr-CH" sz="1200" dirty="0">
              <a:solidFill>
                <a:schemeClr val="accent1">
                  <a:lumMod val="60000"/>
                  <a:lumOff val="40000"/>
                </a:schemeClr>
              </a:solidFill>
            </a:endParaRPr>
          </a:p>
        </p:txBody>
      </p:sp>
      <p:pic>
        <p:nvPicPr>
          <p:cNvPr id="34" name="Picture 5"/>
          <p:cNvPicPr>
            <a:picLocks noChangeAspect="1" noChangeArrowheads="1"/>
          </p:cNvPicPr>
          <p:nvPr/>
        </p:nvPicPr>
        <p:blipFill>
          <a:blip r:embed="rId6" cstate="print"/>
          <a:srcRect/>
          <a:stretch>
            <a:fillRect/>
          </a:stretch>
        </p:blipFill>
        <p:spPr bwMode="auto">
          <a:xfrm>
            <a:off x="2411760" y="4941168"/>
            <a:ext cx="576504" cy="1008112"/>
          </a:xfrm>
          <a:prstGeom prst="rect">
            <a:avLst/>
          </a:prstGeom>
          <a:noFill/>
          <a:ln w="9525">
            <a:noFill/>
            <a:miter lim="800000"/>
            <a:headEnd/>
            <a:tailEnd/>
          </a:ln>
        </p:spPr>
      </p:pic>
      <p:sp>
        <p:nvSpPr>
          <p:cNvPr id="35" name="Rectangle 34"/>
          <p:cNvSpPr/>
          <p:nvPr/>
        </p:nvSpPr>
        <p:spPr>
          <a:xfrm>
            <a:off x="2797200" y="1772816"/>
            <a:ext cx="747320" cy="646331"/>
          </a:xfrm>
          <a:prstGeom prst="rect">
            <a:avLst/>
          </a:prstGeom>
        </p:spPr>
        <p:txBody>
          <a:bodyPr wrap="none">
            <a:spAutoFit/>
          </a:bodyPr>
          <a:lstStyle/>
          <a:p>
            <a:endParaRPr lang="fr-CH" sz="1200" dirty="0" smtClean="0"/>
          </a:p>
          <a:p>
            <a:r>
              <a:rPr lang="fr-CH" sz="1200" dirty="0" smtClean="0">
                <a:solidFill>
                  <a:schemeClr val="accent1">
                    <a:lumMod val="60000"/>
                    <a:lumOff val="40000"/>
                  </a:schemeClr>
                </a:solidFill>
              </a:rPr>
              <a:t>Comité </a:t>
            </a:r>
            <a:br>
              <a:rPr lang="fr-CH" sz="1200" dirty="0" smtClean="0">
                <a:solidFill>
                  <a:schemeClr val="accent1">
                    <a:lumMod val="60000"/>
                    <a:lumOff val="40000"/>
                  </a:schemeClr>
                </a:solidFill>
              </a:rPr>
            </a:br>
            <a:r>
              <a:rPr lang="fr-CH" sz="1200" dirty="0" smtClean="0">
                <a:solidFill>
                  <a:schemeClr val="accent1">
                    <a:lumMod val="60000"/>
                    <a:lumOff val="40000"/>
                  </a:schemeClr>
                </a:solidFill>
              </a:rPr>
              <a:t>Sécurité</a:t>
            </a:r>
            <a:endParaRPr lang="fr-CH" sz="1200" dirty="0">
              <a:solidFill>
                <a:schemeClr val="accent1">
                  <a:lumMod val="60000"/>
                  <a:lumOff val="40000"/>
                </a:schemeClr>
              </a:solidFill>
            </a:endParaRPr>
          </a:p>
        </p:txBody>
      </p:sp>
      <p:pic>
        <p:nvPicPr>
          <p:cNvPr id="36" name="Picture 5"/>
          <p:cNvPicPr>
            <a:picLocks noChangeAspect="1" noChangeArrowheads="1"/>
          </p:cNvPicPr>
          <p:nvPr/>
        </p:nvPicPr>
        <p:blipFill>
          <a:blip r:embed="rId7" cstate="print"/>
          <a:srcRect/>
          <a:stretch>
            <a:fillRect/>
          </a:stretch>
        </p:blipFill>
        <p:spPr bwMode="auto">
          <a:xfrm>
            <a:off x="2352452" y="1484784"/>
            <a:ext cx="535325" cy="9361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linds(horizontal)">
                                      <p:cBhvr>
                                        <p:cTn id="18" dur="500"/>
                                        <p:tgtEl>
                                          <p:spTgt spid="3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linds(horizont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nodeType="withEffect">
                                  <p:stCondLst>
                                    <p:cond delay="0"/>
                                  </p:stCondLst>
                                  <p:childTnLst>
                                    <p:set>
                                      <p:cBhvr>
                                        <p:cTn id="28" dur="1" fill="hold">
                                          <p:stCondLst>
                                            <p:cond delay="0"/>
                                          </p:stCondLst>
                                        </p:cTn>
                                        <p:tgtEl>
                                          <p:spTgt spid="2053"/>
                                        </p:tgtEl>
                                        <p:attrNameLst>
                                          <p:attrName>style.visibility</p:attrName>
                                        </p:attrNameLst>
                                      </p:cBhvr>
                                      <p:to>
                                        <p:strVal val="visible"/>
                                      </p:to>
                                    </p:set>
                                    <p:animEffect transition="in" filter="blinds(horizontal)">
                                      <p:cBhvr>
                                        <p:cTn id="29" dur="500"/>
                                        <p:tgtEl>
                                          <p:spTgt spid="205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par>
                                <p:cTn id="33" presetID="3" presetClass="entr" presetSubtype="1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blinds(horizontal)">
                                      <p:cBhvr>
                                        <p:cTn id="46" dur="500"/>
                                        <p:tgtEl>
                                          <p:spTgt spid="33"/>
                                        </p:tgtEl>
                                      </p:cBhvr>
                                    </p:animEffect>
                                  </p:childTnLst>
                                </p:cTn>
                              </p:par>
                              <p:par>
                                <p:cTn id="47" presetID="3" presetClass="entr" presetSubtype="1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linds(horizontal)">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linds(horizontal)">
                                      <p:cBhvr>
                                        <p:cTn id="54" dur="500"/>
                                        <p:tgtEl>
                                          <p:spTgt spid="14"/>
                                        </p:tgtEl>
                                      </p:cBhvr>
                                    </p:animEffect>
                                  </p:childTnLst>
                                </p:cTn>
                              </p:par>
                              <p:par>
                                <p:cTn id="55" presetID="3" presetClass="entr" presetSubtype="1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blinds(horizontal)">
                                      <p:cBhvr>
                                        <p:cTn id="60" dur="500"/>
                                        <p:tgtEl>
                                          <p:spTgt spid="35"/>
                                        </p:tgtEl>
                                      </p:cBhvr>
                                    </p:animEffect>
                                  </p:childTnLst>
                                </p:cTn>
                              </p:par>
                              <p:par>
                                <p:cTn id="61" presetID="3" presetClass="entr" presetSubtype="1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linds(horizontal)">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nimBg="1"/>
      <p:bldP spid="15" grpId="0" animBg="1"/>
      <p:bldP spid="24" grpId="0" animBg="1"/>
      <p:bldP spid="28" grpId="0"/>
      <p:bldP spid="31" grpId="0"/>
      <p:bldP spid="33" grpId="0"/>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La politique de sécurité du système d’information (PSSI) - Exemples</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FR" sz="1600" b="1" dirty="0"/>
              <a:t>Exemple de politique de sécurité:</a:t>
            </a:r>
            <a:endParaRPr lang="fr-FR" sz="1600" dirty="0"/>
          </a:p>
          <a:p>
            <a:pPr lvl="2" eaLnBrk="1" hangingPunct="1">
              <a:buNone/>
              <a:defRPr/>
            </a:pPr>
            <a:r>
              <a:rPr lang="fr-CH" sz="1200" dirty="0">
                <a:hlinkClick r:id="rId2"/>
              </a:rPr>
              <a:t>http://</a:t>
            </a:r>
            <a:r>
              <a:rPr lang="fr-CH" sz="1200" dirty="0" smtClean="0">
                <a:hlinkClick r:id="rId2"/>
              </a:rPr>
              <a:t>www.lse.ac.uk/intranet/LSEServices/policies/pdfs/school/infSecPol.pdf</a:t>
            </a:r>
            <a:r>
              <a:rPr lang="fr-CH" sz="1200" dirty="0" smtClean="0"/>
              <a:t>  </a:t>
            </a:r>
            <a:r>
              <a:rPr lang="fr-CH" sz="1050" dirty="0" smtClean="0"/>
              <a:t>(document public)</a:t>
            </a:r>
            <a:endParaRPr lang="fr-CH" sz="1200" dirty="0" smtClean="0"/>
          </a:p>
          <a:p>
            <a:pPr lvl="2" eaLnBrk="1" hangingPunct="1">
              <a:buNone/>
              <a:defRPr/>
            </a:pPr>
            <a:endParaRPr lang="fr-FR" sz="1600" b="1" dirty="0"/>
          </a:p>
          <a:p>
            <a:pPr lvl="1" eaLnBrk="1" hangingPunct="1">
              <a:defRPr/>
            </a:pPr>
            <a:r>
              <a:rPr lang="fr-FR" sz="1600" b="1" dirty="0"/>
              <a:t>Exemples de procédures informatiques:</a:t>
            </a:r>
            <a:endParaRPr lang="fr-FR" sz="1600" dirty="0"/>
          </a:p>
          <a:p>
            <a:pPr lvl="2" eaLnBrk="1" hangingPunct="1">
              <a:buNone/>
              <a:defRPr/>
            </a:pPr>
            <a:r>
              <a:rPr lang="fr-CH" sz="1200" dirty="0">
                <a:hlinkClick r:id="rId3"/>
              </a:rPr>
              <a:t>http://www.lse.ac.uk/intranet/LSEServices/IMT/about/policies/home.aspx</a:t>
            </a:r>
            <a:r>
              <a:rPr lang="fr-CH" sz="1200" dirty="0"/>
              <a:t> </a:t>
            </a:r>
            <a:r>
              <a:rPr lang="fr-CH" sz="1050" dirty="0"/>
              <a:t>(document public)</a:t>
            </a:r>
            <a:endParaRPr lang="fr-CH" sz="1200" dirty="0"/>
          </a:p>
          <a:p>
            <a:pPr lvl="1" eaLnBrk="1" hangingPunct="1">
              <a:defRPr/>
            </a:pPr>
            <a:endParaRPr lang="fr-FR" sz="1600" b="1" dirty="0" smtClean="0"/>
          </a:p>
          <a:p>
            <a:pPr lvl="1" eaLnBrk="1" hangingPunct="1">
              <a:defRPr/>
            </a:pPr>
            <a:endParaRPr lang="fr-FR" sz="1600" b="1" dirty="0"/>
          </a:p>
          <a:p>
            <a:pPr lvl="1" eaLnBrk="1" hangingPunct="1">
              <a:defRPr/>
            </a:pPr>
            <a:r>
              <a:rPr lang="fr-FR" sz="1600" b="1" dirty="0" smtClean="0"/>
              <a:t>Liens et références:</a:t>
            </a:r>
            <a:endParaRPr lang="fr-FR" sz="1600" dirty="0"/>
          </a:p>
          <a:p>
            <a:pPr lvl="2" eaLnBrk="1" hangingPunct="1">
              <a:buNone/>
              <a:defRPr/>
            </a:pPr>
            <a:r>
              <a:rPr lang="fr-FR" sz="1200" b="1" dirty="0" smtClean="0">
                <a:solidFill>
                  <a:schemeClr val="accent1">
                    <a:lumMod val="60000"/>
                    <a:lumOff val="40000"/>
                  </a:schemeClr>
                </a:solidFill>
              </a:rPr>
              <a:t>ANSSI</a:t>
            </a:r>
            <a:r>
              <a:rPr lang="fr-FR" sz="1200" dirty="0" smtClean="0"/>
              <a:t> - </a:t>
            </a:r>
            <a:r>
              <a:rPr lang="fr-FR" sz="1200" b="1" dirty="0"/>
              <a:t>guides et recommandations de </a:t>
            </a:r>
            <a:r>
              <a:rPr lang="fr-FR" sz="1200" b="1" dirty="0" smtClean="0"/>
              <a:t>l’ANSSI</a:t>
            </a:r>
            <a:br>
              <a:rPr lang="fr-FR" sz="1200" b="1" dirty="0" smtClean="0"/>
            </a:br>
            <a:r>
              <a:rPr lang="fr-CH" sz="1200" dirty="0">
                <a:hlinkClick r:id="rId4"/>
              </a:rPr>
              <a:t>http://www.ssi.gouv.fr/administration/bonnes-pratiques</a:t>
            </a:r>
            <a:r>
              <a:rPr lang="fr-CH" sz="1200" dirty="0" smtClean="0">
                <a:hlinkClick r:id="rId4"/>
              </a:rPr>
              <a:t>/</a:t>
            </a:r>
            <a:r>
              <a:rPr lang="fr-CH" sz="1200" dirty="0" smtClean="0"/>
              <a:t> </a:t>
            </a:r>
            <a:br>
              <a:rPr lang="fr-CH" sz="1200" dirty="0" smtClean="0"/>
            </a:br>
            <a:r>
              <a:rPr lang="fr-CH" sz="1200" dirty="0" smtClean="0"/>
              <a:t/>
            </a:r>
            <a:br>
              <a:rPr lang="fr-CH" sz="1200" dirty="0" smtClean="0"/>
            </a:br>
            <a:r>
              <a:rPr lang="fr-CH" sz="1200" dirty="0" smtClean="0"/>
              <a:t>exemples: </a:t>
            </a:r>
            <a:br>
              <a:rPr lang="fr-CH" sz="1200" dirty="0" smtClean="0"/>
            </a:br>
            <a:r>
              <a:rPr lang="fr-CH" sz="1200" dirty="0" smtClean="0"/>
              <a:t>- Sécuriser un site web, </a:t>
            </a:r>
            <a:br>
              <a:rPr lang="fr-CH" sz="1200" dirty="0" smtClean="0"/>
            </a:br>
            <a:r>
              <a:rPr lang="fr-CH" sz="1200" dirty="0"/>
              <a:t>- </a:t>
            </a:r>
            <a:r>
              <a:rPr lang="fr-CH" sz="1200" dirty="0" smtClean="0"/>
              <a:t>Sécuriser les accès </a:t>
            </a:r>
            <a:r>
              <a:rPr lang="fr-CH" sz="1200" dirty="0" err="1" smtClean="0"/>
              <a:t>wi-fi</a:t>
            </a:r>
            <a:r>
              <a:rPr lang="fr-CH" sz="1200" dirty="0" smtClean="0"/>
              <a:t>, </a:t>
            </a:r>
            <a:br>
              <a:rPr lang="fr-CH" sz="1200" dirty="0" smtClean="0"/>
            </a:br>
            <a:r>
              <a:rPr lang="fr-CH" sz="1200" dirty="0"/>
              <a:t>- </a:t>
            </a:r>
            <a:r>
              <a:rPr lang="fr-CH" sz="1200" dirty="0" smtClean="0"/>
              <a:t>Définition d’une politique de pare-feu, </a:t>
            </a:r>
            <a:br>
              <a:rPr lang="fr-CH" sz="1200" dirty="0" smtClean="0"/>
            </a:br>
            <a:r>
              <a:rPr lang="fr-CH" sz="1200" dirty="0"/>
              <a:t>- </a:t>
            </a:r>
            <a:r>
              <a:rPr lang="fr-CH" sz="1200" dirty="0" smtClean="0"/>
              <a:t>Sécuriser son </a:t>
            </a:r>
            <a:r>
              <a:rPr lang="fr-CH" sz="1200" dirty="0" err="1" smtClean="0"/>
              <a:t>ordiphone</a:t>
            </a:r>
            <a:r>
              <a:rPr lang="fr-CH" sz="1200" dirty="0" smtClean="0"/>
              <a:t>, </a:t>
            </a:r>
            <a:br>
              <a:rPr lang="fr-CH" sz="1200" dirty="0" smtClean="0"/>
            </a:br>
            <a:r>
              <a:rPr lang="fr-CH" sz="1200" dirty="0"/>
              <a:t>- </a:t>
            </a:r>
            <a:r>
              <a:rPr lang="fr-CH" sz="1200" dirty="0" smtClean="0"/>
              <a:t>Comprendre et anticiper les attaques DDOS, etc.</a:t>
            </a:r>
            <a:br>
              <a:rPr lang="fr-CH" sz="1200" dirty="0" smtClean="0"/>
            </a:br>
            <a:endParaRPr lang="fr-CH" sz="1200" b="1" dirty="0" smtClean="0"/>
          </a:p>
          <a:p>
            <a:pPr lvl="2" eaLnBrk="1" hangingPunct="1">
              <a:buNone/>
              <a:defRPr/>
            </a:pPr>
            <a:r>
              <a:rPr lang="fr-CH" sz="1200" b="1" dirty="0" smtClean="0">
                <a:solidFill>
                  <a:schemeClr val="accent1">
                    <a:lumMod val="60000"/>
                    <a:lumOff val="40000"/>
                  </a:schemeClr>
                </a:solidFill>
              </a:rPr>
              <a:t>CASES </a:t>
            </a:r>
            <a:r>
              <a:rPr lang="fr-CH" sz="1200" b="1" dirty="0">
                <a:solidFill>
                  <a:schemeClr val="accent1">
                    <a:lumMod val="60000"/>
                    <a:lumOff val="40000"/>
                  </a:schemeClr>
                </a:solidFill>
              </a:rPr>
              <a:t>(Luxembourg) </a:t>
            </a:r>
            <a:endParaRPr lang="fr-CH" sz="1200" b="1" dirty="0" smtClean="0">
              <a:solidFill>
                <a:schemeClr val="accent1">
                  <a:lumMod val="60000"/>
                  <a:lumOff val="40000"/>
                </a:schemeClr>
              </a:solidFill>
            </a:endParaRPr>
          </a:p>
          <a:p>
            <a:pPr lvl="2" eaLnBrk="1" hangingPunct="1">
              <a:buFont typeface="Arial" pitchFamily="34" charset="0"/>
              <a:buChar char="•"/>
              <a:defRPr/>
            </a:pPr>
            <a:r>
              <a:rPr lang="fr-CH" sz="1200" b="1" dirty="0" err="1" smtClean="0"/>
              <a:t>PolSec</a:t>
            </a:r>
            <a:r>
              <a:rPr lang="fr-CH" sz="1200" b="1" dirty="0" smtClean="0"/>
              <a:t> </a:t>
            </a:r>
            <a:r>
              <a:rPr lang="fr-CH" sz="1200" b="1" dirty="0"/>
              <a:t>Politique de </a:t>
            </a:r>
            <a:r>
              <a:rPr lang="fr-CH" sz="1200" b="1" dirty="0" smtClean="0"/>
              <a:t>sécurité</a:t>
            </a:r>
            <a:r>
              <a:rPr lang="fr-CH" sz="1200" b="1" dirty="0"/>
              <a:t/>
            </a:r>
            <a:br>
              <a:rPr lang="fr-CH" sz="1200" b="1" dirty="0"/>
            </a:br>
            <a:r>
              <a:rPr lang="fr-CH" sz="1200" dirty="0">
                <a:hlinkClick r:id="rId5"/>
              </a:rPr>
              <a:t>https://</a:t>
            </a:r>
            <a:r>
              <a:rPr lang="fr-CH" sz="1200" dirty="0" smtClean="0">
                <a:hlinkClick r:id="rId5"/>
              </a:rPr>
              <a:t>www.cases.lu/polsec-politique-de-securite.html</a:t>
            </a:r>
            <a:r>
              <a:rPr lang="fr-CH" sz="1200" dirty="0" smtClean="0"/>
              <a:t> </a:t>
            </a:r>
          </a:p>
          <a:p>
            <a:pPr lvl="2" eaLnBrk="1" hangingPunct="1">
              <a:defRPr/>
            </a:pPr>
            <a:endParaRPr lang="fr-CH" sz="1200" dirty="0"/>
          </a:p>
          <a:p>
            <a:pPr lvl="2" eaLnBrk="1" hangingPunct="1">
              <a:buFont typeface="Arial" pitchFamily="34" charset="0"/>
              <a:buChar char="•"/>
              <a:defRPr/>
            </a:pPr>
            <a:r>
              <a:rPr lang="fr-CH" sz="1200" b="1" dirty="0"/>
              <a:t>Contenu de la politique de sécurité</a:t>
            </a:r>
          </a:p>
          <a:p>
            <a:pPr lvl="2" eaLnBrk="1" hangingPunct="1">
              <a:buNone/>
              <a:defRPr/>
            </a:pPr>
            <a:r>
              <a:rPr lang="fr-CH" sz="1200" dirty="0" smtClean="0"/>
              <a:t>	</a:t>
            </a:r>
            <a:r>
              <a:rPr lang="fr-CH" sz="1200" dirty="0" smtClean="0">
                <a:hlinkClick r:id="rId6"/>
              </a:rPr>
              <a:t>https</a:t>
            </a:r>
            <a:r>
              <a:rPr lang="fr-CH" sz="1200" dirty="0">
                <a:hlinkClick r:id="rId6"/>
              </a:rPr>
              <a:t>://www.cases.lu/fr/maitriser-la-securite.html?&amp;</a:t>
            </a:r>
            <a:r>
              <a:rPr lang="fr-CH" sz="1200" dirty="0" smtClean="0">
                <a:hlinkClick r:id="rId6"/>
              </a:rPr>
              <a:t>WCE_section_90_1=1#751</a:t>
            </a:r>
            <a:r>
              <a:rPr lang="fr-CH" sz="1200" dirty="0" smtClean="0"/>
              <a:t> </a:t>
            </a:r>
          </a:p>
          <a:p>
            <a:pPr lvl="2" eaLnBrk="1" hangingPunct="1">
              <a:buNone/>
              <a:defRPr/>
            </a:pPr>
            <a:endParaRPr lang="fr-CH" sz="1200" dirty="0" smtClean="0"/>
          </a:p>
          <a:p>
            <a:pPr lvl="2" eaLnBrk="1" hangingPunct="1">
              <a:buNone/>
              <a:defRPr/>
            </a:pPr>
            <a:endParaRPr lang="fr-CH" sz="1200" dirty="0"/>
          </a:p>
          <a:p>
            <a:pPr lvl="2" eaLnBrk="1" hangingPunct="1">
              <a:defRPr/>
            </a:pPr>
            <a:endParaRPr lang="fr-CH" sz="1200" b="1" dirty="0"/>
          </a:p>
          <a:p>
            <a:pPr lvl="2" eaLnBrk="1" hangingPunct="1">
              <a:defRPr/>
            </a:pPr>
            <a:endParaRPr lang="fr-FR" sz="1200" dirty="0" smtClean="0"/>
          </a:p>
          <a:p>
            <a:pPr lvl="2" eaLnBrk="1" hangingPunct="1">
              <a:buNone/>
              <a:defRPr/>
            </a:pPr>
            <a:endParaRPr lang="fr-FR" sz="1200" dirty="0" smtClean="0"/>
          </a:p>
        </p:txBody>
      </p:sp>
      <p:cxnSp>
        <p:nvCxnSpPr>
          <p:cNvPr id="7" name="Straight Connector 6"/>
          <p:cNvCxnSpPr/>
          <p:nvPr/>
        </p:nvCxnSpPr>
        <p:spPr>
          <a:xfrm>
            <a:off x="179512" y="2924944"/>
            <a:ext cx="871296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305723" y="2348880"/>
            <a:ext cx="8393644" cy="1323439"/>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La fonction RSSI</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  </a:t>
            </a:r>
            <a:r>
              <a:rPr lang="fr-CH" sz="1400" b="0" dirty="0" smtClean="0">
                <a:solidFill>
                  <a:schemeClr val="tx1"/>
                </a:solidFill>
              </a:rPr>
              <a:t>(</a:t>
            </a:r>
            <a:r>
              <a:rPr lang="fr-CH" sz="1400" b="0" dirty="0" err="1" smtClean="0">
                <a:solidFill>
                  <a:schemeClr val="tx1"/>
                </a:solidFill>
              </a:rPr>
              <a:t>a.k.a</a:t>
            </a:r>
            <a:r>
              <a:rPr lang="fr-CH" sz="1400" b="0" dirty="0" smtClean="0">
                <a:solidFill>
                  <a:schemeClr val="tx1"/>
                </a:solidFill>
              </a:rPr>
              <a:t>. CISO, ex. « Security </a:t>
            </a:r>
            <a:r>
              <a:rPr lang="fr-CH" sz="1400" b="0" dirty="0" err="1" smtClean="0">
                <a:solidFill>
                  <a:schemeClr val="tx1"/>
                </a:solidFill>
              </a:rPr>
              <a:t>Officer</a:t>
            </a:r>
            <a:r>
              <a:rPr lang="fr-CH" sz="1400" b="0" dirty="0" smtClean="0">
                <a:solidFill>
                  <a:schemeClr val="tx1"/>
                </a:solidFill>
              </a:rPr>
              <a:t> »)</a:t>
            </a:r>
            <a:endParaRPr lang="fr-CH" sz="1600" b="0" dirty="0" smtClean="0">
              <a:solidFill>
                <a:schemeClr val="tx1"/>
              </a:solidFill>
              <a:cs typeface="Arial" charset="0"/>
            </a:endParaRPr>
          </a:p>
        </p:txBody>
      </p:sp>
      <p:sp>
        <p:nvSpPr>
          <p:cNvPr id="5" name="Rectangle 5"/>
          <p:cNvSpPr>
            <a:spLocks noGrp="1"/>
          </p:cNvSpPr>
          <p:nvPr>
            <p:ph idx="1"/>
          </p:nvPr>
        </p:nvSpPr>
        <p:spPr>
          <a:xfrm>
            <a:off x="404813" y="1052736"/>
            <a:ext cx="8423275" cy="5357589"/>
          </a:xfrm>
        </p:spPr>
        <p:txBody>
          <a:bodyPr/>
          <a:lstStyle/>
          <a:p>
            <a:pPr lvl="1" eaLnBrk="1" hangingPunct="1">
              <a:defRPr/>
            </a:pPr>
            <a:r>
              <a:rPr lang="fr-FR" sz="1600" dirty="0" smtClean="0"/>
              <a:t>Présent dans 67% des entreprises*</a:t>
            </a:r>
          </a:p>
          <a:p>
            <a:pPr lvl="1" eaLnBrk="1" hangingPunct="1">
              <a:defRPr/>
            </a:pPr>
            <a:r>
              <a:rPr lang="fr-FR" sz="1600" dirty="0" smtClean="0"/>
              <a:t>Rôle conceptuel et (fréquemment) opérationnel:</a:t>
            </a:r>
          </a:p>
          <a:p>
            <a:pPr lvl="2" eaLnBrk="1" hangingPunct="1">
              <a:defRPr/>
            </a:pPr>
            <a:r>
              <a:rPr lang="fr-FR" sz="1200" dirty="0" smtClean="0"/>
              <a:t>Responsable du maintien de la sécurité de l’information au cours de son cycle de vie.</a:t>
            </a:r>
          </a:p>
          <a:p>
            <a:pPr lvl="2" eaLnBrk="1" hangingPunct="1">
              <a:defRPr/>
            </a:pPr>
            <a:r>
              <a:rPr lang="fr-FR" sz="1200" dirty="0" smtClean="0"/>
              <a:t>Protection des données sensibles (ex: données personnelles)</a:t>
            </a:r>
          </a:p>
          <a:p>
            <a:pPr lvl="2" eaLnBrk="1" hangingPunct="1">
              <a:defRPr/>
            </a:pPr>
            <a:r>
              <a:rPr lang="fr-FR" sz="1200" dirty="0" smtClean="0"/>
              <a:t>Suivi de la conformité des S.I. avec les exigences réglementaires (ex: PCI DSS)</a:t>
            </a:r>
          </a:p>
          <a:p>
            <a:pPr lvl="2" eaLnBrk="1" hangingPunct="1">
              <a:defRPr/>
            </a:pPr>
            <a:r>
              <a:rPr lang="fr-FR" sz="1200" dirty="0" smtClean="0"/>
              <a:t>Veille technologique / suivi des nouvelles menaces (cyber-sécurité)</a:t>
            </a:r>
          </a:p>
          <a:p>
            <a:pPr lvl="2" eaLnBrk="1" hangingPunct="1">
              <a:defRPr/>
            </a:pPr>
            <a:r>
              <a:rPr lang="fr-FR" sz="1200" dirty="0" smtClean="0"/>
              <a:t>Rôle de validation dans la gestion des accès (ex: profils avec privilèges, </a:t>
            </a:r>
            <a:r>
              <a:rPr lang="fr-FR" sz="1200" dirty="0" err="1" smtClean="0"/>
              <a:t>recertification</a:t>
            </a:r>
            <a:r>
              <a:rPr lang="fr-FR" sz="1200" dirty="0"/>
              <a:t> </a:t>
            </a:r>
            <a:r>
              <a:rPr lang="fr-FR" sz="1200" dirty="0" smtClean="0"/>
              <a:t>des utilisateurs, etc.)</a:t>
            </a:r>
            <a:endParaRPr lang="fr-FR" sz="1200" dirty="0"/>
          </a:p>
          <a:p>
            <a:pPr lvl="2" eaLnBrk="1" hangingPunct="1">
              <a:defRPr/>
            </a:pPr>
            <a:r>
              <a:rPr lang="fr-FR" sz="1200" dirty="0" smtClean="0"/>
              <a:t>Sensibilisation des utilisateurs aux problématiques de sécurité (« first line of </a:t>
            </a:r>
            <a:r>
              <a:rPr lang="fr-FR" sz="1200" dirty="0" err="1" smtClean="0"/>
              <a:t>defence</a:t>
            </a:r>
            <a:r>
              <a:rPr lang="fr-FR" sz="1200" dirty="0" smtClean="0"/>
              <a:t> »)</a:t>
            </a:r>
          </a:p>
          <a:p>
            <a:pPr lvl="2" eaLnBrk="1" hangingPunct="1">
              <a:defRPr/>
            </a:pPr>
            <a:r>
              <a:rPr lang="fr-FR" sz="1200" dirty="0" smtClean="0"/>
              <a:t>Intervient dans la gestion des projets (définition / validation des aspects sécurité)</a:t>
            </a:r>
          </a:p>
          <a:p>
            <a:pPr lvl="2" eaLnBrk="1" hangingPunct="1">
              <a:defRPr/>
            </a:pPr>
            <a:r>
              <a:rPr lang="fr-FR" sz="1200" dirty="0" smtClean="0"/>
              <a:t>Intervient dans la gestion de la continuité (plan de secours, plan de continuité), fréquemment comme coordinateur.</a:t>
            </a:r>
          </a:p>
          <a:p>
            <a:pPr lvl="2" eaLnBrk="1" hangingPunct="1">
              <a:defRPr/>
            </a:pPr>
            <a:endParaRPr lang="fr-FR" sz="1600" dirty="0"/>
          </a:p>
          <a:p>
            <a:pPr lvl="1" eaLnBrk="1" hangingPunct="1">
              <a:defRPr/>
            </a:pPr>
            <a:r>
              <a:rPr lang="fr-FR" sz="1600" dirty="0" smtClean="0"/>
              <a:t>Positionnement du RSSI:	</a:t>
            </a:r>
          </a:p>
          <a:p>
            <a:pPr lvl="1" eaLnBrk="1" hangingPunct="1">
              <a:buNone/>
              <a:defRPr/>
            </a:pPr>
            <a:endParaRPr lang="fr-FR" sz="1600" dirty="0" smtClean="0"/>
          </a:p>
          <a:p>
            <a:pPr lvl="1" eaLnBrk="1" hangingPunct="1">
              <a:buNone/>
              <a:defRPr/>
            </a:pPr>
            <a:endParaRPr lang="fr-FR" sz="1600" dirty="0"/>
          </a:p>
          <a:p>
            <a:pPr lvl="1" eaLnBrk="1" hangingPunct="1">
              <a:buNone/>
              <a:defRPr/>
            </a:pPr>
            <a:endParaRPr lang="fr-FR" sz="1600" dirty="0"/>
          </a:p>
          <a:p>
            <a:pPr lvl="1" eaLnBrk="1" hangingPunct="1">
              <a:defRPr/>
            </a:pPr>
            <a:endParaRPr lang="fr-FR" sz="1600" dirty="0" smtClean="0"/>
          </a:p>
          <a:p>
            <a:pPr lvl="1" eaLnBrk="1" hangingPunct="1">
              <a:defRPr/>
            </a:pPr>
            <a:endParaRPr lang="fr-FR" sz="1600" dirty="0"/>
          </a:p>
          <a:p>
            <a:pPr lvl="1" eaLnBrk="1" hangingPunct="1">
              <a:buNone/>
              <a:defRPr/>
            </a:pPr>
            <a:endParaRPr lang="fr-FR" sz="1100" dirty="0" smtClean="0"/>
          </a:p>
          <a:p>
            <a:pPr lvl="1" eaLnBrk="1" hangingPunct="1">
              <a:buNone/>
              <a:defRPr/>
            </a:pPr>
            <a:endParaRPr lang="fr-FR" sz="1100" dirty="0"/>
          </a:p>
          <a:p>
            <a:pPr lvl="1" eaLnBrk="1" hangingPunct="1">
              <a:buNone/>
              <a:defRPr/>
            </a:pPr>
            <a:endParaRPr lang="fr-FR" sz="1100" dirty="0"/>
          </a:p>
          <a:p>
            <a:pPr lvl="1" eaLnBrk="1" hangingPunct="1">
              <a:defRPr/>
            </a:pPr>
            <a:endParaRPr lang="fr-FR" sz="1050" dirty="0" smtClean="0"/>
          </a:p>
          <a:p>
            <a:pPr lvl="1" eaLnBrk="1" hangingPunct="1">
              <a:defRPr/>
            </a:pPr>
            <a:r>
              <a:rPr lang="fr-FR" sz="1600" dirty="0" smtClean="0"/>
              <a:t>Fonction qui évolue vers le rôle de « </a:t>
            </a:r>
            <a:r>
              <a:rPr lang="fr-FR" sz="1600" dirty="0" err="1" smtClean="0"/>
              <a:t>Risk</a:t>
            </a:r>
            <a:r>
              <a:rPr lang="fr-FR" sz="1600" dirty="0" smtClean="0"/>
              <a:t> Manager ».</a:t>
            </a:r>
            <a:r>
              <a:rPr lang="fr-FR" sz="1200" dirty="0" smtClean="0"/>
              <a:t/>
            </a:r>
            <a:br>
              <a:rPr lang="fr-FR" sz="1200" dirty="0" smtClean="0"/>
            </a:br>
            <a:endParaRPr lang="fr-FR" sz="1200" dirty="0" smtClean="0"/>
          </a:p>
        </p:txBody>
      </p:sp>
      <p:sp>
        <p:nvSpPr>
          <p:cNvPr id="6" name="Rounded Rectangle 5"/>
          <p:cNvSpPr/>
          <p:nvPr/>
        </p:nvSpPr>
        <p:spPr>
          <a:xfrm>
            <a:off x="1331640" y="450912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CEO</a:t>
            </a:r>
            <a:endParaRPr lang="fr-CH" sz="1200" b="1" dirty="0"/>
          </a:p>
        </p:txBody>
      </p:sp>
      <p:sp>
        <p:nvSpPr>
          <p:cNvPr id="7" name="Rounded Rectangle 6"/>
          <p:cNvSpPr/>
          <p:nvPr/>
        </p:nvSpPr>
        <p:spPr>
          <a:xfrm>
            <a:off x="611560" y="4902613"/>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CIO</a:t>
            </a:r>
            <a:endParaRPr lang="fr-CH" sz="1200" b="1" dirty="0"/>
          </a:p>
        </p:txBody>
      </p:sp>
      <p:sp>
        <p:nvSpPr>
          <p:cNvPr id="8" name="Rounded Rectangle 7"/>
          <p:cNvSpPr/>
          <p:nvPr/>
        </p:nvSpPr>
        <p:spPr>
          <a:xfrm>
            <a:off x="611560" y="5301208"/>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RSSI</a:t>
            </a:r>
            <a:endParaRPr lang="fr-CH" sz="1200" b="1" dirty="0"/>
          </a:p>
        </p:txBody>
      </p:sp>
      <p:sp>
        <p:nvSpPr>
          <p:cNvPr id="9" name="Rounded Rectangle 8"/>
          <p:cNvSpPr/>
          <p:nvPr/>
        </p:nvSpPr>
        <p:spPr>
          <a:xfrm>
            <a:off x="1331640" y="414908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err="1" smtClean="0"/>
              <a:t>BoD</a:t>
            </a:r>
            <a:endParaRPr lang="fr-CH" sz="1200" b="1" dirty="0"/>
          </a:p>
        </p:txBody>
      </p:sp>
      <p:cxnSp>
        <p:nvCxnSpPr>
          <p:cNvPr id="11" name="Straight Connector 10"/>
          <p:cNvCxnSpPr>
            <a:stCxn id="8" idx="0"/>
            <a:endCxn id="7" idx="2"/>
          </p:cNvCxnSpPr>
          <p:nvPr/>
        </p:nvCxnSpPr>
        <p:spPr>
          <a:xfrm flipV="1">
            <a:off x="1079612" y="5118637"/>
            <a:ext cx="0" cy="182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0"/>
            <a:endCxn id="9" idx="2"/>
          </p:cNvCxnSpPr>
          <p:nvPr/>
        </p:nvCxnSpPr>
        <p:spPr>
          <a:xfrm flipV="1">
            <a:off x="1799692" y="436510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0"/>
            <a:endCxn id="6" idx="2"/>
          </p:cNvCxnSpPr>
          <p:nvPr/>
        </p:nvCxnSpPr>
        <p:spPr>
          <a:xfrm flipV="1">
            <a:off x="1079612" y="4725144"/>
            <a:ext cx="720080" cy="177469"/>
          </a:xfrm>
          <a:prstGeom prst="line">
            <a:avLst/>
          </a:prstGeom>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067944" y="450912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CEO</a:t>
            </a:r>
            <a:endParaRPr lang="fr-CH" sz="1200" b="1" dirty="0"/>
          </a:p>
        </p:txBody>
      </p:sp>
      <p:sp>
        <p:nvSpPr>
          <p:cNvPr id="17" name="Rounded Rectangle 16"/>
          <p:cNvSpPr/>
          <p:nvPr/>
        </p:nvSpPr>
        <p:spPr>
          <a:xfrm>
            <a:off x="3347864" y="4902613"/>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CIO</a:t>
            </a:r>
            <a:endParaRPr lang="fr-CH" sz="1200" b="1" dirty="0"/>
          </a:p>
        </p:txBody>
      </p:sp>
      <p:sp>
        <p:nvSpPr>
          <p:cNvPr id="18" name="Rounded Rectangle 17"/>
          <p:cNvSpPr/>
          <p:nvPr/>
        </p:nvSpPr>
        <p:spPr>
          <a:xfrm>
            <a:off x="3347864" y="5301208"/>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RSSI</a:t>
            </a:r>
            <a:endParaRPr lang="fr-CH" sz="1200" b="1" dirty="0"/>
          </a:p>
        </p:txBody>
      </p:sp>
      <p:sp>
        <p:nvSpPr>
          <p:cNvPr id="19" name="Rounded Rectangle 18"/>
          <p:cNvSpPr/>
          <p:nvPr/>
        </p:nvSpPr>
        <p:spPr>
          <a:xfrm>
            <a:off x="4067944" y="414908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err="1" smtClean="0"/>
              <a:t>BoD</a:t>
            </a:r>
            <a:endParaRPr lang="fr-CH" sz="1200" b="1" dirty="0"/>
          </a:p>
        </p:txBody>
      </p:sp>
      <p:cxnSp>
        <p:nvCxnSpPr>
          <p:cNvPr id="21" name="Straight Connector 20"/>
          <p:cNvCxnSpPr/>
          <p:nvPr/>
        </p:nvCxnSpPr>
        <p:spPr>
          <a:xfrm>
            <a:off x="2843808" y="3933056"/>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hape 25"/>
          <p:cNvCxnSpPr>
            <a:endCxn id="18" idx="3"/>
          </p:cNvCxnSpPr>
          <p:nvPr/>
        </p:nvCxnSpPr>
        <p:spPr>
          <a:xfrm rot="5400000">
            <a:off x="4085946" y="4923166"/>
            <a:ext cx="684076" cy="28803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652120" y="3933056"/>
            <a:ext cx="0" cy="1944216"/>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084168" y="6165304"/>
            <a:ext cx="2699792" cy="2616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lvl="1">
              <a:defRPr/>
            </a:pPr>
            <a:r>
              <a:rPr lang="fr-FR" sz="1100" dirty="0" smtClean="0"/>
              <a:t>*Source: CLUSIF 2016</a:t>
            </a:r>
            <a:endParaRPr lang="fr-FR" sz="1000" dirty="0"/>
          </a:p>
        </p:txBody>
      </p:sp>
      <p:sp>
        <p:nvSpPr>
          <p:cNvPr id="45" name="Flowchart: Alternate Process 44"/>
          <p:cNvSpPr/>
          <p:nvPr/>
        </p:nvSpPr>
        <p:spPr>
          <a:xfrm>
            <a:off x="971600" y="5661248"/>
            <a:ext cx="936104" cy="21602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42% *</a:t>
            </a:r>
            <a:endParaRPr lang="fr-CH" sz="1050" dirty="0"/>
          </a:p>
        </p:txBody>
      </p:sp>
      <p:sp>
        <p:nvSpPr>
          <p:cNvPr id="46" name="Flowchart: Alternate Process 45"/>
          <p:cNvSpPr/>
          <p:nvPr/>
        </p:nvSpPr>
        <p:spPr>
          <a:xfrm>
            <a:off x="3779912" y="5661248"/>
            <a:ext cx="936104" cy="21602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30% *</a:t>
            </a:r>
            <a:endParaRPr lang="fr-CH" sz="1050" dirty="0"/>
          </a:p>
        </p:txBody>
      </p:sp>
      <p:pic>
        <p:nvPicPr>
          <p:cNvPr id="84995" name="Picture 3" descr="c:\Documents and Settings\herijea\Local Settings\Temporary Internet Files\Content.IE5\UGJVSIXG\MC900433917[1].png"/>
          <p:cNvPicPr>
            <a:picLocks noChangeAspect="1" noChangeArrowheads="1"/>
          </p:cNvPicPr>
          <p:nvPr/>
        </p:nvPicPr>
        <p:blipFill>
          <a:blip r:embed="rId3" cstate="print"/>
          <a:srcRect/>
          <a:stretch>
            <a:fillRect/>
          </a:stretch>
        </p:blipFill>
        <p:spPr bwMode="auto">
          <a:xfrm>
            <a:off x="2051720" y="4869160"/>
            <a:ext cx="618753" cy="618753"/>
          </a:xfrm>
          <a:prstGeom prst="rect">
            <a:avLst/>
          </a:prstGeom>
          <a:noFill/>
        </p:spPr>
      </p:pic>
      <p:sp>
        <p:nvSpPr>
          <p:cNvPr id="32" name="Rectangle 31"/>
          <p:cNvSpPr/>
          <p:nvPr/>
        </p:nvSpPr>
        <p:spPr>
          <a:xfrm>
            <a:off x="1979712" y="5445224"/>
            <a:ext cx="814647" cy="215444"/>
          </a:xfrm>
          <a:prstGeom prst="rect">
            <a:avLst/>
          </a:prstGeom>
        </p:spPr>
        <p:txBody>
          <a:bodyPr wrap="none">
            <a:spAutoFit/>
          </a:bodyPr>
          <a:lstStyle/>
          <a:p>
            <a:r>
              <a:rPr lang="fr-FR" sz="800" b="1" dirty="0" smtClean="0">
                <a:solidFill>
                  <a:srgbClr val="C00000"/>
                </a:solidFill>
              </a:rPr>
              <a:t>Quel risque?</a:t>
            </a:r>
            <a:endParaRPr lang="fr-CH" sz="1050" b="1" dirty="0">
              <a:solidFill>
                <a:srgbClr val="C00000"/>
              </a:solidFill>
            </a:endParaRPr>
          </a:p>
        </p:txBody>
      </p:sp>
      <p:sp>
        <p:nvSpPr>
          <p:cNvPr id="34" name="Rounded Rectangle 5"/>
          <p:cNvSpPr/>
          <p:nvPr/>
        </p:nvSpPr>
        <p:spPr>
          <a:xfrm>
            <a:off x="7164288" y="450912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CEO</a:t>
            </a:r>
            <a:endParaRPr lang="fr-CH" sz="1200" b="1" dirty="0"/>
          </a:p>
        </p:txBody>
      </p:sp>
      <p:sp>
        <p:nvSpPr>
          <p:cNvPr id="35" name="Rounded Rectangle 6"/>
          <p:cNvSpPr/>
          <p:nvPr/>
        </p:nvSpPr>
        <p:spPr>
          <a:xfrm>
            <a:off x="6444208" y="4902613"/>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DAF</a:t>
            </a:r>
            <a:endParaRPr lang="fr-CH" sz="1200" b="1" dirty="0"/>
          </a:p>
        </p:txBody>
      </p:sp>
      <p:sp>
        <p:nvSpPr>
          <p:cNvPr id="36" name="Rounded Rectangle 7"/>
          <p:cNvSpPr/>
          <p:nvPr/>
        </p:nvSpPr>
        <p:spPr>
          <a:xfrm>
            <a:off x="6444208" y="5301208"/>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RSSI</a:t>
            </a:r>
            <a:endParaRPr lang="fr-CH" sz="1200" b="1" dirty="0"/>
          </a:p>
        </p:txBody>
      </p:sp>
      <p:sp>
        <p:nvSpPr>
          <p:cNvPr id="37" name="Rounded Rectangle 8"/>
          <p:cNvSpPr/>
          <p:nvPr/>
        </p:nvSpPr>
        <p:spPr>
          <a:xfrm>
            <a:off x="7164288" y="414908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err="1" smtClean="0"/>
              <a:t>BoD</a:t>
            </a:r>
            <a:endParaRPr lang="fr-CH" sz="1200" b="1" dirty="0"/>
          </a:p>
        </p:txBody>
      </p:sp>
      <p:cxnSp>
        <p:nvCxnSpPr>
          <p:cNvPr id="38" name="Straight Connector 10"/>
          <p:cNvCxnSpPr>
            <a:stCxn id="36" idx="0"/>
            <a:endCxn id="35" idx="2"/>
          </p:cNvCxnSpPr>
          <p:nvPr/>
        </p:nvCxnSpPr>
        <p:spPr>
          <a:xfrm flipV="1">
            <a:off x="6912260" y="5118637"/>
            <a:ext cx="0" cy="182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12"/>
          <p:cNvCxnSpPr>
            <a:stCxn id="34" idx="0"/>
            <a:endCxn id="37" idx="2"/>
          </p:cNvCxnSpPr>
          <p:nvPr/>
        </p:nvCxnSpPr>
        <p:spPr>
          <a:xfrm flipV="1">
            <a:off x="7632340" y="436510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14"/>
          <p:cNvCxnSpPr>
            <a:stCxn id="35" idx="0"/>
            <a:endCxn id="34" idx="2"/>
          </p:cNvCxnSpPr>
          <p:nvPr/>
        </p:nvCxnSpPr>
        <p:spPr>
          <a:xfrm flipV="1">
            <a:off x="6912260" y="4725144"/>
            <a:ext cx="720080" cy="177469"/>
          </a:xfrm>
          <a:prstGeom prst="line">
            <a:avLst/>
          </a:prstGeom>
        </p:spPr>
        <p:style>
          <a:lnRef idx="1">
            <a:schemeClr val="accent1"/>
          </a:lnRef>
          <a:fillRef idx="0">
            <a:schemeClr val="accent1"/>
          </a:fillRef>
          <a:effectRef idx="0">
            <a:schemeClr val="accent1"/>
          </a:effectRef>
          <a:fontRef idx="minor">
            <a:schemeClr val="tx1"/>
          </a:fontRef>
        </p:style>
      </p:cxnSp>
      <p:sp>
        <p:nvSpPr>
          <p:cNvPr id="42" name="Flowchart: Alternate Process 44"/>
          <p:cNvSpPr/>
          <p:nvPr/>
        </p:nvSpPr>
        <p:spPr>
          <a:xfrm>
            <a:off x="6804248" y="5661248"/>
            <a:ext cx="936104" cy="21602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7% *</a:t>
            </a:r>
            <a:endParaRPr lang="fr-CH" sz="1050" dirty="0"/>
          </a:p>
        </p:txBody>
      </p:sp>
      <p:pic>
        <p:nvPicPr>
          <p:cNvPr id="43" name="Picture 3" descr="c:\Documents and Settings\herijea\Local Settings\Temporary Internet Files\Content.IE5\UGJVSIXG\MC900433917[1].png"/>
          <p:cNvPicPr>
            <a:picLocks noChangeAspect="1" noChangeArrowheads="1"/>
          </p:cNvPicPr>
          <p:nvPr/>
        </p:nvPicPr>
        <p:blipFill>
          <a:blip r:embed="rId3" cstate="print"/>
          <a:srcRect/>
          <a:stretch>
            <a:fillRect/>
          </a:stretch>
        </p:blipFill>
        <p:spPr bwMode="auto">
          <a:xfrm>
            <a:off x="7884368" y="4869160"/>
            <a:ext cx="618753" cy="6187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linds(horizontal)">
                                      <p:cBhvr>
                                        <p:cTn id="36" dur="500"/>
                                        <p:tgtEl>
                                          <p:spTgt spid="2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4995"/>
                                        </p:tgtEl>
                                        <p:attrNameLst>
                                          <p:attrName>style.visibility</p:attrName>
                                        </p:attrNameLst>
                                      </p:cBhvr>
                                      <p:to>
                                        <p:strVal val="visible"/>
                                      </p:to>
                                    </p:set>
                                    <p:animEffect transition="in" filter="blinds(horizontal)">
                                      <p:cBhvr>
                                        <p:cTn id="47" dur="500"/>
                                        <p:tgtEl>
                                          <p:spTgt spid="8499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blinds(horizontal)">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blinds(horizontal)">
                                      <p:cBhvr>
                                        <p:cTn id="55" dur="500"/>
                                        <p:tgtEl>
                                          <p:spTgt spid="4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blinds(horizontal)">
                                      <p:cBhvr>
                                        <p:cTn id="58" dur="5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5">
                                            <p:txEl>
                                              <p:pRg st="21" end="21"/>
                                            </p:txEl>
                                          </p:spTgt>
                                        </p:tgtEl>
                                        <p:attrNameLst>
                                          <p:attrName>style.visibility</p:attrName>
                                        </p:attrNameLst>
                                      </p:cBhvr>
                                      <p:to>
                                        <p:strVal val="visible"/>
                                      </p:to>
                                    </p:set>
                                    <p:animEffect transition="in" filter="blinds(horizontal)">
                                      <p:cBhvr>
                                        <p:cTn id="63" dur="500"/>
                                        <p:tgtEl>
                                          <p:spTgt spid="5">
                                            <p:txEl>
                                              <p:pRg st="21" end="2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blinds(horizontal)">
                                      <p:cBhvr>
                                        <p:cTn id="68" dur="500"/>
                                        <p:tgtEl>
                                          <p:spTgt spid="4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blinds(horizontal)">
                                      <p:cBhvr>
                                        <p:cTn id="73" dur="500"/>
                                        <p:tgtEl>
                                          <p:spTgt spid="34"/>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blinds(horizontal)">
                                      <p:cBhvr>
                                        <p:cTn id="76" dur="500"/>
                                        <p:tgtEl>
                                          <p:spTgt spid="35"/>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blinds(horizontal)">
                                      <p:cBhvr>
                                        <p:cTn id="79" dur="500"/>
                                        <p:tgtEl>
                                          <p:spTgt spid="36"/>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blinds(horizontal)">
                                      <p:cBhvr>
                                        <p:cTn id="82" dur="500"/>
                                        <p:tgtEl>
                                          <p:spTgt spid="37"/>
                                        </p:tgtEl>
                                      </p:cBhvr>
                                    </p:animEffect>
                                  </p:childTnLst>
                                </p:cTn>
                              </p:par>
                              <p:par>
                                <p:cTn id="83" presetID="3" presetClass="entr" presetSubtype="10" fill="hold"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blinds(horizontal)">
                                      <p:cBhvr>
                                        <p:cTn id="85" dur="500"/>
                                        <p:tgtEl>
                                          <p:spTgt spid="38"/>
                                        </p:tgtEl>
                                      </p:cBhvr>
                                    </p:animEffect>
                                  </p:childTnLst>
                                </p:cTn>
                              </p:par>
                              <p:par>
                                <p:cTn id="86" presetID="3" presetClass="entr" presetSubtype="10" fill="hold"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blinds(horizontal)">
                                      <p:cBhvr>
                                        <p:cTn id="88" dur="500"/>
                                        <p:tgtEl>
                                          <p:spTgt spid="39"/>
                                        </p:tgtEl>
                                      </p:cBhvr>
                                    </p:animEffect>
                                  </p:childTnLst>
                                </p:cTn>
                              </p:par>
                              <p:par>
                                <p:cTn id="89" presetID="3" presetClass="entr" presetSubtype="10" fill="hold"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linds(horizontal)">
                                      <p:cBhvr>
                                        <p:cTn id="91" dur="500"/>
                                        <p:tgtEl>
                                          <p:spTgt spid="40"/>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blinds(horizontal)">
                                      <p:cBhvr>
                                        <p:cTn id="96" dur="500"/>
                                        <p:tgtEl>
                                          <p:spTgt spid="43"/>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blinds(horizontal)">
                                      <p:cBhvr>
                                        <p:cTn id="10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6" grpId="0" animBg="1"/>
      <p:bldP spid="17" grpId="0" animBg="1"/>
      <p:bldP spid="18" grpId="0" animBg="1"/>
      <p:bldP spid="19" grpId="0" animBg="1"/>
      <p:bldP spid="44" grpId="0" animBg="1"/>
      <p:bldP spid="45" grpId="0" animBg="1"/>
      <p:bldP spid="46" grpId="0" animBg="1"/>
      <p:bldP spid="32" grpId="0"/>
      <p:bldP spid="34" grpId="0" animBg="1"/>
      <p:bldP spid="35" grpId="0" animBg="1"/>
      <p:bldP spid="36" grpId="0" animBg="1"/>
      <p:bldP spid="37" grpId="0" animBg="1"/>
      <p:bldP spid="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  </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(2016)</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7" name="Rectangle 36"/>
          <p:cNvSpPr/>
          <p:nvPr/>
        </p:nvSpPr>
        <p:spPr>
          <a:xfrm>
            <a:off x="1115616" y="1628800"/>
            <a:ext cx="7560840" cy="307777"/>
          </a:xfrm>
          <a:prstGeom prst="rect">
            <a:avLst/>
          </a:prstGeom>
        </p:spPr>
        <p:txBody>
          <a:bodyPr wrap="square">
            <a:spAutoFit/>
          </a:bodyPr>
          <a:lstStyle/>
          <a:p>
            <a:r>
              <a:rPr lang="fr-CH" sz="1400" b="1" dirty="0" smtClean="0">
                <a:solidFill>
                  <a:srgbClr val="00B050"/>
                </a:solidFill>
              </a:rPr>
              <a:t>Quel est l’effectif total de l’équipe sécurité permanente au sein de votre entreprise?</a:t>
            </a:r>
          </a:p>
        </p:txBody>
      </p:sp>
      <p:sp>
        <p:nvSpPr>
          <p:cNvPr id="38" name="Rectangle 37"/>
          <p:cNvSpPr/>
          <p:nvPr/>
        </p:nvSpPr>
        <p:spPr>
          <a:xfrm>
            <a:off x="5182443" y="5157192"/>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2016</a:t>
            </a:r>
            <a:endParaRPr lang="fr-CH" dirty="0"/>
          </a:p>
        </p:txBody>
      </p:sp>
      <p:sp>
        <p:nvSpPr>
          <p:cNvPr id="9" name="Rectangle 8"/>
          <p:cNvSpPr/>
          <p:nvPr/>
        </p:nvSpPr>
        <p:spPr>
          <a:xfrm>
            <a:off x="1222003" y="5085184"/>
            <a:ext cx="3744416" cy="523220"/>
          </a:xfrm>
          <a:prstGeom prst="rect">
            <a:avLst/>
          </a:prstGeom>
        </p:spPr>
        <p:txBody>
          <a:bodyPr wrap="square">
            <a:spAutoFit/>
          </a:bodyPr>
          <a:lstStyle/>
          <a:p>
            <a:r>
              <a:rPr lang="fr-CH" sz="1400" dirty="0" smtClean="0">
                <a:solidFill>
                  <a:schemeClr val="tx2"/>
                </a:solidFill>
              </a:rPr>
              <a:t>« 95 % des entreprises ont en permanence une équipe sécurité »</a:t>
            </a:r>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164" y="2060848"/>
            <a:ext cx="6239655" cy="243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0"/>
          <p:cNvSpPr>
            <a:spLocks/>
          </p:cNvSpPr>
          <p:nvPr/>
        </p:nvSpPr>
        <p:spPr bwMode="auto">
          <a:xfrm>
            <a:off x="415925" y="2849563"/>
            <a:ext cx="4727575"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en-US" sz="2500" b="1" dirty="0">
                <a:solidFill>
                  <a:srgbClr val="002776"/>
                </a:solidFill>
                <a:cs typeface="Arial" charset="0"/>
              </a:rPr>
              <a:t>I) </a:t>
            </a:r>
            <a:r>
              <a:rPr lang="en-US" sz="2500" b="1" dirty="0" smtClean="0">
                <a:solidFill>
                  <a:srgbClr val="002776"/>
                </a:solidFill>
                <a:cs typeface="Arial" charset="0"/>
              </a:rPr>
              <a:t>INTRODUCTION</a:t>
            </a:r>
            <a:endParaRPr lang="en-US" sz="2500" b="1" dirty="0">
              <a:solidFill>
                <a:srgbClr val="002776"/>
              </a:solidFill>
              <a:cs typeface="Arial" charset="0"/>
            </a:endParaRPr>
          </a:p>
        </p:txBody>
      </p:sp>
      <p:pic>
        <p:nvPicPr>
          <p:cNvPr id="4" name="Picture 2" descr="http://images.wikia.com/desencyclopedie/images/archive/2/2a/20090716182645%21Rubik.png"/>
          <p:cNvPicPr>
            <a:picLocks noChangeAspect="1" noChangeArrowheads="1"/>
          </p:cNvPicPr>
          <p:nvPr/>
        </p:nvPicPr>
        <p:blipFill>
          <a:blip r:embed="rId2" cstate="print"/>
          <a:srcRect/>
          <a:stretch>
            <a:fillRect/>
          </a:stretch>
        </p:blipFill>
        <p:spPr bwMode="auto">
          <a:xfrm>
            <a:off x="7236296" y="4653136"/>
            <a:ext cx="1737765" cy="181017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526" y="1844824"/>
            <a:ext cx="5396312" cy="484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a:t>
            </a:r>
            <a:r>
              <a:rPr lang="fr-CH" sz="1400" b="0" dirty="0">
                <a:solidFill>
                  <a:srgbClr val="002776">
                    <a:lumMod val="60000"/>
                    <a:lumOff val="40000"/>
                  </a:srgbClr>
                </a:solidFill>
              </a:rPr>
              <a:t> (suite)</a:t>
            </a:r>
            <a:r>
              <a:rPr lang="fr-CH" sz="1800" dirty="0" smtClean="0">
                <a:solidFill>
                  <a:schemeClr val="accent1">
                    <a:lumMod val="60000"/>
                    <a:lumOff val="40000"/>
                  </a:schemeClr>
                </a:solidFill>
              </a:rPr>
              <a:t>  </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7" name="Rectangle 36"/>
          <p:cNvSpPr/>
          <p:nvPr/>
        </p:nvSpPr>
        <p:spPr>
          <a:xfrm>
            <a:off x="1115616" y="1628800"/>
            <a:ext cx="6768752" cy="307777"/>
          </a:xfrm>
          <a:prstGeom prst="rect">
            <a:avLst/>
          </a:prstGeom>
        </p:spPr>
        <p:txBody>
          <a:bodyPr wrap="square">
            <a:spAutoFit/>
          </a:bodyPr>
          <a:lstStyle/>
          <a:p>
            <a:r>
              <a:rPr lang="fr-CH" sz="1400" b="1" dirty="0" smtClean="0">
                <a:solidFill>
                  <a:srgbClr val="00B050"/>
                </a:solidFill>
              </a:rPr>
              <a:t>Quel est le rattachement hiérarchique du RSSI au sein de votre entreprise ?</a:t>
            </a:r>
          </a:p>
        </p:txBody>
      </p:sp>
      <p:sp>
        <p:nvSpPr>
          <p:cNvPr id="38" name="Rectangle 37"/>
          <p:cNvSpPr/>
          <p:nvPr/>
        </p:nvSpPr>
        <p:spPr>
          <a:xfrm>
            <a:off x="558692" y="5445224"/>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
        <p:nvSpPr>
          <p:cNvPr id="9" name="Rectangle 8"/>
          <p:cNvSpPr/>
          <p:nvPr/>
        </p:nvSpPr>
        <p:spPr>
          <a:xfrm>
            <a:off x="144016" y="3484165"/>
            <a:ext cx="3275856" cy="1384995"/>
          </a:xfrm>
          <a:prstGeom prst="rect">
            <a:avLst/>
          </a:prstGeom>
        </p:spPr>
        <p:txBody>
          <a:bodyPr wrap="square">
            <a:spAutoFit/>
          </a:bodyPr>
          <a:lstStyle/>
          <a:p>
            <a:r>
              <a:rPr lang="fr-CH" sz="1400" dirty="0" smtClean="0">
                <a:solidFill>
                  <a:schemeClr val="tx2"/>
                </a:solidFill>
              </a:rPr>
              <a:t>« Ceci peut s’expliquer par les arrivées plus nombreuses de RSSI au sein d’entreprises de tailles moyennes, provenant très souvent de la DSI et ayant un niveau de maturité en Sécurité des SI encore faible»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 </a:t>
            </a:r>
            <a:r>
              <a:rPr lang="fr-CH" sz="1400" b="0" dirty="0" smtClean="0">
                <a:solidFill>
                  <a:schemeClr val="accent1">
                    <a:lumMod val="60000"/>
                    <a:lumOff val="40000"/>
                  </a:schemeClr>
                </a:solidFill>
              </a:rPr>
              <a:t> (suite)</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7" name="Rectangle 36"/>
          <p:cNvSpPr/>
          <p:nvPr/>
        </p:nvSpPr>
        <p:spPr>
          <a:xfrm>
            <a:off x="323528" y="1628800"/>
            <a:ext cx="8640960" cy="307777"/>
          </a:xfrm>
          <a:prstGeom prst="rect">
            <a:avLst/>
          </a:prstGeom>
        </p:spPr>
        <p:txBody>
          <a:bodyPr wrap="square">
            <a:spAutoFit/>
          </a:bodyPr>
          <a:lstStyle/>
          <a:p>
            <a:r>
              <a:rPr lang="fr-CH" sz="1400" b="1" dirty="0" smtClean="0">
                <a:solidFill>
                  <a:srgbClr val="00B050"/>
                </a:solidFill>
              </a:rPr>
              <a:t>Dans le cadre des missions du RSSI, quel pourcentage représente le temps consacré aux aspects…</a:t>
            </a:r>
          </a:p>
        </p:txBody>
      </p:sp>
      <p:sp>
        <p:nvSpPr>
          <p:cNvPr id="38" name="Rectangle 37"/>
          <p:cNvSpPr/>
          <p:nvPr/>
        </p:nvSpPr>
        <p:spPr>
          <a:xfrm>
            <a:off x="4716016" y="6021288"/>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
        <p:nvSpPr>
          <p:cNvPr id="9" name="Rectangle 8"/>
          <p:cNvSpPr/>
          <p:nvPr/>
        </p:nvSpPr>
        <p:spPr>
          <a:xfrm>
            <a:off x="755576" y="5949280"/>
            <a:ext cx="3744416" cy="523220"/>
          </a:xfrm>
          <a:prstGeom prst="rect">
            <a:avLst/>
          </a:prstGeom>
        </p:spPr>
        <p:txBody>
          <a:bodyPr wrap="square">
            <a:spAutoFit/>
          </a:bodyPr>
          <a:lstStyle/>
          <a:p>
            <a:r>
              <a:rPr lang="fr-CH" sz="1400" dirty="0" smtClean="0">
                <a:solidFill>
                  <a:schemeClr val="tx2"/>
                </a:solidFill>
              </a:rPr>
              <a:t>« </a:t>
            </a:r>
            <a:r>
              <a:rPr lang="fr-FR" sz="1400" dirty="0">
                <a:solidFill>
                  <a:schemeClr val="tx2"/>
                </a:solidFill>
              </a:rPr>
              <a:t>les aspects ‘communication’ et ‘juridique’ augmentent </a:t>
            </a:r>
            <a:r>
              <a:rPr lang="fr-FR" sz="1400" dirty="0" smtClean="0">
                <a:solidFill>
                  <a:schemeClr val="tx2"/>
                </a:solidFill>
              </a:rPr>
              <a:t>légèrement en 2014 »</a:t>
            </a:r>
            <a:endParaRPr lang="fr-CH" sz="1400" dirty="0" smtClean="0">
              <a:solidFill>
                <a:schemeClr val="tx2"/>
              </a:solidFill>
            </a:endParaRPr>
          </a:p>
        </p:txBody>
      </p:sp>
      <p:pic>
        <p:nvPicPr>
          <p:cNvPr id="6963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21" t="4082"/>
          <a:stretch/>
        </p:blipFill>
        <p:spPr bwMode="auto">
          <a:xfrm>
            <a:off x="1187624" y="1955327"/>
            <a:ext cx="6900911" cy="387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6667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562204" y="2132856"/>
            <a:ext cx="7880682" cy="2554545"/>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Classification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de l’information</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Classification de l’information</a:t>
            </a:r>
            <a:endParaRPr sz="1600" b="0" dirty="0" smtClean="0"/>
          </a:p>
        </p:txBody>
      </p:sp>
      <p:sp>
        <p:nvSpPr>
          <p:cNvPr id="5" name="Rectangle 5"/>
          <p:cNvSpPr>
            <a:spLocks noGrp="1"/>
          </p:cNvSpPr>
          <p:nvPr>
            <p:ph idx="1"/>
          </p:nvPr>
        </p:nvSpPr>
        <p:spPr>
          <a:xfrm>
            <a:off x="404813" y="1052736"/>
            <a:ext cx="8423275" cy="5357589"/>
          </a:xfrm>
        </p:spPr>
        <p:txBody>
          <a:bodyPr/>
          <a:lstStyle/>
          <a:p>
            <a:pPr lvl="1" eaLnBrk="1" hangingPunct="1">
              <a:defRPr/>
            </a:pPr>
            <a:r>
              <a:rPr lang="fr-FR" sz="1600" b="1" dirty="0"/>
              <a:t>Contexte:</a:t>
            </a:r>
          </a:p>
          <a:p>
            <a:pPr lvl="2" eaLnBrk="1" hangingPunct="1">
              <a:defRPr/>
            </a:pPr>
            <a:r>
              <a:rPr lang="fr-FR" sz="1400" dirty="0" smtClean="0"/>
              <a:t>L’information constitue un actif majeur pour toute Organisation. </a:t>
            </a:r>
          </a:p>
          <a:p>
            <a:pPr lvl="2" eaLnBrk="1" hangingPunct="1">
              <a:defRPr/>
            </a:pPr>
            <a:r>
              <a:rPr lang="fr-FR" sz="1400" dirty="0"/>
              <a:t>L’information </a:t>
            </a:r>
            <a:r>
              <a:rPr lang="fr-FR" sz="1400" dirty="0" smtClean="0"/>
              <a:t>connait divers niveaux de sensibilité, qui évoluent au cours de son cycle de vie.</a:t>
            </a:r>
          </a:p>
          <a:p>
            <a:pPr lvl="2" eaLnBrk="1" hangingPunct="1">
              <a:buNone/>
              <a:defRPr/>
            </a:pPr>
            <a:endParaRPr lang="fr-FR" sz="1400" dirty="0" smtClean="0"/>
          </a:p>
          <a:p>
            <a:pPr lvl="2" eaLnBrk="1" hangingPunct="1">
              <a:buNone/>
              <a:defRPr/>
            </a:pPr>
            <a:endParaRPr lang="fr-FR" sz="1400" dirty="0" smtClean="0"/>
          </a:p>
          <a:p>
            <a:pPr lvl="2" eaLnBrk="1" hangingPunct="1">
              <a:buNone/>
              <a:defRPr/>
            </a:pPr>
            <a:endParaRPr lang="fr-FR" sz="1400" dirty="0"/>
          </a:p>
          <a:p>
            <a:pPr lvl="2" eaLnBrk="1" hangingPunct="1">
              <a:buNone/>
              <a:defRPr/>
            </a:pPr>
            <a:endParaRPr lang="fr-FR" sz="1400" dirty="0" smtClean="0"/>
          </a:p>
          <a:p>
            <a:pPr lvl="2" eaLnBrk="1" hangingPunct="1">
              <a:buNone/>
              <a:defRPr/>
            </a:pPr>
            <a:endParaRPr lang="fr-FR" sz="1400" dirty="0"/>
          </a:p>
          <a:p>
            <a:pPr lvl="2" eaLnBrk="1" hangingPunct="1">
              <a:buNone/>
              <a:defRPr/>
            </a:pPr>
            <a:endParaRPr lang="fr-FR" sz="1400" dirty="0" smtClean="0"/>
          </a:p>
          <a:p>
            <a:pPr lvl="2" eaLnBrk="1" hangingPunct="1">
              <a:buNone/>
              <a:defRPr/>
            </a:pPr>
            <a:endParaRPr lang="fr-FR" sz="1400" dirty="0" smtClean="0"/>
          </a:p>
          <a:p>
            <a:pPr lvl="2" eaLnBrk="1" hangingPunct="1">
              <a:buFont typeface="Symbol" pitchFamily="18" charset="2"/>
              <a:buChar char="Þ"/>
              <a:defRPr/>
            </a:pPr>
            <a:r>
              <a:rPr lang="fr-FR" sz="1400" dirty="0" smtClean="0"/>
              <a:t>Une démarche structurée de gestion de l’information est de plus en plus attendue par les régulateurs (directement ou indirectement). </a:t>
            </a:r>
            <a:r>
              <a:rPr lang="fr-FR" sz="1200" dirty="0" smtClean="0"/>
              <a:t>Ex: </a:t>
            </a:r>
            <a:r>
              <a:rPr lang="fr-CH" sz="1200" dirty="0"/>
              <a:t>Autorité fédérale de surveillance des marchés </a:t>
            </a:r>
            <a:r>
              <a:rPr lang="fr-CH" sz="1200" dirty="0" smtClean="0"/>
              <a:t>financiers (FINMA) </a:t>
            </a:r>
            <a:r>
              <a:rPr lang="fr-FR" sz="1200" dirty="0" smtClean="0"/>
              <a:t>en Suisse.</a:t>
            </a:r>
            <a:endParaRPr lang="fr-FR" sz="1400" dirty="0"/>
          </a:p>
          <a:p>
            <a:pPr lvl="2" eaLnBrk="1" hangingPunct="1">
              <a:buNone/>
              <a:defRPr/>
            </a:pPr>
            <a:endParaRPr lang="fr-FR" sz="1400" dirty="0" smtClean="0"/>
          </a:p>
          <a:p>
            <a:pPr lvl="1" eaLnBrk="1" hangingPunct="1">
              <a:defRPr/>
            </a:pPr>
            <a:r>
              <a:rPr lang="fr-FR" sz="1600" b="1" dirty="0"/>
              <a:t>Objectif: </a:t>
            </a:r>
          </a:p>
          <a:p>
            <a:pPr lvl="3" eaLnBrk="1" hangingPunct="1">
              <a:tabLst>
                <a:tab pos="8123238" algn="l"/>
                <a:tab pos="8229600" algn="r"/>
              </a:tabLst>
              <a:defRPr/>
            </a:pPr>
            <a:r>
              <a:rPr lang="fr-FR" sz="1400" dirty="0"/>
              <a:t>P</a:t>
            </a:r>
            <a:r>
              <a:rPr lang="fr-FR" sz="1400" dirty="0" smtClean="0"/>
              <a:t>rotéger </a:t>
            </a:r>
            <a:r>
              <a:rPr lang="fr-FR" sz="1400" dirty="0"/>
              <a:t>l’information contre un emploi inapproprié et susceptible nuire à </a:t>
            </a:r>
            <a:r>
              <a:rPr lang="fr-FR" sz="1400" dirty="0" smtClean="0"/>
              <a:t>l’entreprise.</a:t>
            </a:r>
          </a:p>
          <a:p>
            <a:pPr lvl="3" eaLnBrk="1" hangingPunct="1">
              <a:tabLst>
                <a:tab pos="8123238" algn="l"/>
                <a:tab pos="8229600" algn="r"/>
              </a:tabLst>
              <a:defRPr/>
            </a:pPr>
            <a:r>
              <a:rPr lang="fr-FR" sz="1400" dirty="0"/>
              <a:t>Assurer un niveau de sécurité homogène et cohérent:</a:t>
            </a:r>
          </a:p>
          <a:p>
            <a:pPr lvl="5">
              <a:tabLst>
                <a:tab pos="8123238" algn="l"/>
                <a:tab pos="8229600" algn="r"/>
              </a:tabLst>
              <a:defRPr/>
            </a:pPr>
            <a:r>
              <a:rPr lang="fr-FR" sz="1200" dirty="0" smtClean="0"/>
              <a:t>En fonction de la sensibilité de l’information. </a:t>
            </a:r>
          </a:p>
          <a:p>
            <a:pPr lvl="5">
              <a:tabLst>
                <a:tab pos="8123238" algn="l"/>
                <a:tab pos="8229600" algn="r"/>
              </a:tabLst>
              <a:defRPr/>
            </a:pPr>
            <a:r>
              <a:rPr lang="fr-FR" sz="1200" dirty="0" smtClean="0"/>
              <a:t>Tout au long de son cycle de vie</a:t>
            </a:r>
          </a:p>
          <a:p>
            <a:pPr lvl="3" eaLnBrk="1" hangingPunct="1">
              <a:tabLst>
                <a:tab pos="8123238" algn="l"/>
                <a:tab pos="8229600" algn="r"/>
              </a:tabLst>
              <a:defRPr/>
            </a:pPr>
            <a:r>
              <a:rPr lang="fr-FR" sz="1400" dirty="0" smtClean="0"/>
              <a:t>Agir en tant que contrôle </a:t>
            </a:r>
            <a:r>
              <a:rPr lang="fr-FR" sz="1400" dirty="0"/>
              <a:t>préventif </a:t>
            </a:r>
            <a:r>
              <a:rPr lang="fr-FR" sz="1400" dirty="0" smtClean="0"/>
              <a:t>visant  principalement à limiter les erreurs humaines. </a:t>
            </a:r>
            <a:br>
              <a:rPr lang="fr-FR" sz="1400" dirty="0" smtClean="0"/>
            </a:br>
            <a:r>
              <a:rPr lang="fr-FR" sz="1000" dirty="0" smtClean="0"/>
              <a:t/>
            </a:r>
            <a:br>
              <a:rPr lang="fr-FR" sz="1000" dirty="0" smtClean="0"/>
            </a:br>
            <a:r>
              <a:rPr lang="fr-FR" sz="1400" dirty="0" smtClean="0"/>
              <a:t/>
            </a:r>
            <a:br>
              <a:rPr lang="fr-FR" sz="1400" dirty="0" smtClean="0"/>
            </a:br>
            <a:endParaRPr lang="fr-FR" sz="1800" dirty="0" smtClean="0">
              <a:solidFill>
                <a:srgbClr val="002776"/>
              </a:solidFill>
            </a:endParaRPr>
          </a:p>
        </p:txBody>
      </p:sp>
      <p:sp>
        <p:nvSpPr>
          <p:cNvPr id="6" name="Right Arrow 5"/>
          <p:cNvSpPr/>
          <p:nvPr/>
        </p:nvSpPr>
        <p:spPr>
          <a:xfrm>
            <a:off x="395536" y="6021288"/>
            <a:ext cx="360040" cy="2880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H"/>
          </a:p>
        </p:txBody>
      </p:sp>
      <p:sp>
        <p:nvSpPr>
          <p:cNvPr id="7" name="Rectangle 6"/>
          <p:cNvSpPr/>
          <p:nvPr/>
        </p:nvSpPr>
        <p:spPr>
          <a:xfrm>
            <a:off x="1763688" y="2204864"/>
            <a:ext cx="1224136" cy="21602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smtClean="0">
                <a:solidFill>
                  <a:schemeClr val="tx1"/>
                </a:solidFill>
              </a:rPr>
              <a:t>Document x</a:t>
            </a:r>
            <a:endParaRPr lang="fr-CH" sz="1050" dirty="0">
              <a:solidFill>
                <a:schemeClr val="tx1"/>
              </a:solidFill>
            </a:endParaRPr>
          </a:p>
        </p:txBody>
      </p:sp>
      <p:sp>
        <p:nvSpPr>
          <p:cNvPr id="8" name="Rectangle 7"/>
          <p:cNvSpPr/>
          <p:nvPr/>
        </p:nvSpPr>
        <p:spPr>
          <a:xfrm>
            <a:off x="4139952" y="2780928"/>
            <a:ext cx="1224136" cy="2160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H" sz="1050" dirty="0">
                <a:solidFill>
                  <a:srgbClr val="000000"/>
                </a:solidFill>
              </a:rPr>
              <a:t>Document x</a:t>
            </a:r>
          </a:p>
        </p:txBody>
      </p:sp>
      <p:sp>
        <p:nvSpPr>
          <p:cNvPr id="9" name="Rectangle 8"/>
          <p:cNvSpPr/>
          <p:nvPr/>
        </p:nvSpPr>
        <p:spPr>
          <a:xfrm>
            <a:off x="6300192" y="3140968"/>
            <a:ext cx="1224136"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H" sz="1050" dirty="0">
                <a:solidFill>
                  <a:srgbClr val="000000"/>
                </a:solidFill>
              </a:rPr>
              <a:t>Document x</a:t>
            </a:r>
          </a:p>
        </p:txBody>
      </p:sp>
      <p:cxnSp>
        <p:nvCxnSpPr>
          <p:cNvPr id="11" name="Straight Arrow Connector 10"/>
          <p:cNvCxnSpPr/>
          <p:nvPr/>
        </p:nvCxnSpPr>
        <p:spPr>
          <a:xfrm>
            <a:off x="1331640" y="3429000"/>
            <a:ext cx="69127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331640" y="1916832"/>
            <a:ext cx="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1520" y="2044005"/>
            <a:ext cx="1075936" cy="1384995"/>
          </a:xfrm>
          <a:prstGeom prst="rect">
            <a:avLst/>
          </a:prstGeom>
          <a:noFill/>
        </p:spPr>
        <p:txBody>
          <a:bodyPr wrap="none" rtlCol="0">
            <a:spAutoFit/>
          </a:bodyPr>
          <a:lstStyle/>
          <a:p>
            <a:pPr algn="r"/>
            <a:r>
              <a:rPr lang="fr-CH" sz="1200" b="1" dirty="0" smtClean="0">
                <a:solidFill>
                  <a:srgbClr val="C00000"/>
                </a:solidFill>
              </a:rPr>
              <a:t>Secret</a:t>
            </a:r>
            <a:br>
              <a:rPr lang="fr-CH" sz="1200" b="1" dirty="0" smtClean="0">
                <a:solidFill>
                  <a:srgbClr val="C00000"/>
                </a:solidFill>
              </a:rPr>
            </a:br>
            <a:r>
              <a:rPr lang="fr-CH" sz="1200" b="1" dirty="0" smtClean="0">
                <a:solidFill>
                  <a:srgbClr val="C00000"/>
                </a:solidFill>
              </a:rPr>
              <a:t/>
            </a:r>
            <a:br>
              <a:rPr lang="fr-CH" sz="1200" b="1" dirty="0" smtClean="0">
                <a:solidFill>
                  <a:srgbClr val="C00000"/>
                </a:solidFill>
              </a:rPr>
            </a:br>
            <a:r>
              <a:rPr lang="fr-CH" sz="1200" b="1" dirty="0" smtClean="0">
                <a:solidFill>
                  <a:srgbClr val="FFC000"/>
                </a:solidFill>
              </a:rPr>
              <a:t>Confidentiel</a:t>
            </a:r>
          </a:p>
          <a:p>
            <a:pPr algn="r"/>
            <a:endParaRPr lang="fr-CH" sz="1200" b="1" dirty="0">
              <a:solidFill>
                <a:srgbClr val="C00000"/>
              </a:solidFill>
            </a:endParaRPr>
          </a:p>
          <a:p>
            <a:pPr algn="r"/>
            <a:r>
              <a:rPr lang="fr-CH" sz="1200" b="1" dirty="0" smtClean="0">
                <a:solidFill>
                  <a:srgbClr val="00B050"/>
                </a:solidFill>
              </a:rPr>
              <a:t>Interne</a:t>
            </a:r>
          </a:p>
          <a:p>
            <a:pPr algn="r"/>
            <a:endParaRPr lang="fr-CH" sz="1200" b="1" dirty="0">
              <a:solidFill>
                <a:srgbClr val="C00000"/>
              </a:solidFill>
            </a:endParaRPr>
          </a:p>
          <a:p>
            <a:pPr algn="r"/>
            <a:r>
              <a:rPr lang="fr-CH" sz="1200" b="1" dirty="0" smtClean="0"/>
              <a:t>Public</a:t>
            </a:r>
            <a:endParaRPr lang="fr-CH" sz="1200" b="1" dirty="0"/>
          </a:p>
        </p:txBody>
      </p:sp>
      <p:cxnSp>
        <p:nvCxnSpPr>
          <p:cNvPr id="16" name="Straight Arrow Connector 15"/>
          <p:cNvCxnSpPr/>
          <p:nvPr/>
        </p:nvCxnSpPr>
        <p:spPr>
          <a:xfrm>
            <a:off x="2915816" y="2348880"/>
            <a:ext cx="115212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508104" y="2852936"/>
            <a:ext cx="72008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51920" y="3383414"/>
            <a:ext cx="375424" cy="261610"/>
          </a:xfrm>
          <a:prstGeom prst="rect">
            <a:avLst/>
          </a:prstGeom>
          <a:noFill/>
        </p:spPr>
        <p:txBody>
          <a:bodyPr wrap="none" rtlCol="0">
            <a:spAutoFit/>
          </a:bodyPr>
          <a:lstStyle/>
          <a:p>
            <a:r>
              <a:rPr lang="fr-CH" sz="1100" dirty="0"/>
              <a:t>t</a:t>
            </a:r>
            <a:r>
              <a:rPr lang="fr-CH" sz="1100" dirty="0" smtClean="0"/>
              <a:t>+x</a:t>
            </a:r>
            <a:endParaRPr lang="fr-CH" sz="1100" dirty="0"/>
          </a:p>
        </p:txBody>
      </p:sp>
      <p:sp>
        <p:nvSpPr>
          <p:cNvPr id="20" name="TextBox 19"/>
          <p:cNvSpPr txBox="1"/>
          <p:nvPr/>
        </p:nvSpPr>
        <p:spPr>
          <a:xfrm>
            <a:off x="6084168" y="3383414"/>
            <a:ext cx="375424" cy="261610"/>
          </a:xfrm>
          <a:prstGeom prst="rect">
            <a:avLst/>
          </a:prstGeom>
          <a:noFill/>
        </p:spPr>
        <p:txBody>
          <a:bodyPr wrap="none" rtlCol="0">
            <a:spAutoFit/>
          </a:bodyPr>
          <a:lstStyle/>
          <a:p>
            <a:r>
              <a:rPr lang="fr-CH" sz="1100" dirty="0" smtClean="0"/>
              <a:t>t+y</a:t>
            </a:r>
            <a:endParaRPr lang="fr-CH" sz="1100" dirty="0"/>
          </a:p>
        </p:txBody>
      </p:sp>
      <p:sp>
        <p:nvSpPr>
          <p:cNvPr id="21" name="TextBox 20"/>
          <p:cNvSpPr txBox="1"/>
          <p:nvPr/>
        </p:nvSpPr>
        <p:spPr>
          <a:xfrm>
            <a:off x="1547664" y="3356992"/>
            <a:ext cx="223138" cy="261610"/>
          </a:xfrm>
          <a:prstGeom prst="rect">
            <a:avLst/>
          </a:prstGeom>
          <a:noFill/>
        </p:spPr>
        <p:txBody>
          <a:bodyPr wrap="none" rtlCol="0">
            <a:spAutoFit/>
          </a:bodyPr>
          <a:lstStyle/>
          <a:p>
            <a:r>
              <a:rPr lang="fr-CH" sz="1100" dirty="0" smtClean="0"/>
              <a:t>t</a:t>
            </a:r>
            <a:endParaRPr lang="fr-CH" sz="1100" dirty="0"/>
          </a:p>
        </p:txBody>
      </p:sp>
      <p:sp>
        <p:nvSpPr>
          <p:cNvPr id="22" name="TextBox 21"/>
          <p:cNvSpPr txBox="1"/>
          <p:nvPr/>
        </p:nvSpPr>
        <p:spPr>
          <a:xfrm>
            <a:off x="8316416" y="3284984"/>
            <a:ext cx="599844" cy="261610"/>
          </a:xfrm>
          <a:prstGeom prst="rect">
            <a:avLst/>
          </a:prstGeom>
          <a:noFill/>
        </p:spPr>
        <p:txBody>
          <a:bodyPr wrap="none" rtlCol="0">
            <a:spAutoFit/>
          </a:bodyPr>
          <a:lstStyle/>
          <a:p>
            <a:r>
              <a:rPr lang="fr-CH" sz="1100" b="1" dirty="0" smtClean="0">
                <a:solidFill>
                  <a:srgbClr val="0070C0"/>
                </a:solidFill>
              </a:rPr>
              <a:t>temps</a:t>
            </a:r>
            <a:endParaRPr lang="fr-CH" sz="1100" b="1" dirty="0">
              <a:solidFill>
                <a:srgbClr val="0070C0"/>
              </a:solidFill>
            </a:endParaRPr>
          </a:p>
        </p:txBody>
      </p:sp>
      <p:sp>
        <p:nvSpPr>
          <p:cNvPr id="23" name="Chevron 22"/>
          <p:cNvSpPr/>
          <p:nvPr/>
        </p:nvSpPr>
        <p:spPr>
          <a:xfrm>
            <a:off x="3347864" y="1916832"/>
            <a:ext cx="144016" cy="288032"/>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4" name="TextBox 23"/>
          <p:cNvSpPr txBox="1"/>
          <p:nvPr/>
        </p:nvSpPr>
        <p:spPr>
          <a:xfrm>
            <a:off x="3491880" y="1916832"/>
            <a:ext cx="5572359" cy="261610"/>
          </a:xfrm>
          <a:prstGeom prst="rect">
            <a:avLst/>
          </a:prstGeom>
          <a:noFill/>
        </p:spPr>
        <p:txBody>
          <a:bodyPr wrap="none" rtlCol="0">
            <a:spAutoFit/>
          </a:bodyPr>
          <a:lstStyle/>
          <a:p>
            <a:r>
              <a:rPr lang="fr-CH" sz="1100" b="1" i="1" dirty="0" smtClean="0">
                <a:solidFill>
                  <a:srgbClr val="0070C0"/>
                </a:solidFill>
              </a:rPr>
              <a:t>Cycle de vie inclut: copies, impressions, modifications, distribution, archivage…</a:t>
            </a:r>
          </a:p>
        </p:txBody>
      </p:sp>
      <p:sp>
        <p:nvSpPr>
          <p:cNvPr id="25" name="Rectangle 24"/>
          <p:cNvSpPr/>
          <p:nvPr/>
        </p:nvSpPr>
        <p:spPr>
          <a:xfrm>
            <a:off x="827584" y="5964138"/>
            <a:ext cx="7920880"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sz="1400" dirty="0">
                <a:solidFill>
                  <a:srgbClr val="002776"/>
                </a:solidFill>
              </a:rPr>
              <a:t>Une bonne compréhension </a:t>
            </a:r>
            <a:r>
              <a:rPr lang="fr-FR" sz="1400" dirty="0" smtClean="0">
                <a:solidFill>
                  <a:srgbClr val="002776"/>
                </a:solidFill>
              </a:rPr>
              <a:t>de la classification et </a:t>
            </a:r>
            <a:r>
              <a:rPr lang="fr-FR" sz="1400" dirty="0">
                <a:solidFill>
                  <a:srgbClr val="002776"/>
                </a:solidFill>
              </a:rPr>
              <a:t>une adhésion des utilisateurs est </a:t>
            </a:r>
            <a:r>
              <a:rPr lang="fr-FR" sz="1400" dirty="0" smtClean="0">
                <a:solidFill>
                  <a:srgbClr val="002776"/>
                </a:solidFill>
              </a:rPr>
              <a:t>fondamentale (rôle du RSSI).</a:t>
            </a:r>
            <a:endParaRPr lang="fr-CH"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Classification de l’information</a:t>
            </a:r>
            <a:r>
              <a:rPr lang="fr-CH" sz="1800" dirty="0" smtClean="0">
                <a:solidFill>
                  <a:schemeClr val="accent1">
                    <a:lumMod val="60000"/>
                    <a:lumOff val="40000"/>
                  </a:schemeClr>
                </a:solidFill>
              </a:rPr>
              <a:t> </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(2016)</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7" name="Rectangle 36"/>
          <p:cNvSpPr/>
          <p:nvPr/>
        </p:nvSpPr>
        <p:spPr>
          <a:xfrm>
            <a:off x="1115616" y="1772816"/>
            <a:ext cx="6768752" cy="523220"/>
          </a:xfrm>
          <a:prstGeom prst="rect">
            <a:avLst/>
          </a:prstGeom>
        </p:spPr>
        <p:txBody>
          <a:bodyPr wrap="square">
            <a:spAutoFit/>
          </a:bodyPr>
          <a:lstStyle/>
          <a:p>
            <a:r>
              <a:rPr lang="fr-CH" sz="1400" b="1" dirty="0" smtClean="0">
                <a:solidFill>
                  <a:srgbClr val="00B050"/>
                </a:solidFill>
              </a:rPr>
              <a:t>Avez-vous inventorié toutes les informations  (et leurs supports)  de votre entreprise et leur avez-vous attribué un propriétaire ?</a:t>
            </a:r>
          </a:p>
        </p:txBody>
      </p:sp>
      <p:sp>
        <p:nvSpPr>
          <p:cNvPr id="38" name="Rectangle 37"/>
          <p:cNvSpPr/>
          <p:nvPr/>
        </p:nvSpPr>
        <p:spPr>
          <a:xfrm>
            <a:off x="7812360" y="3356992"/>
            <a:ext cx="1223252" cy="646331"/>
          </a:xfrm>
          <a:prstGeom prst="rect">
            <a:avLst/>
          </a:prstGeom>
        </p:spPr>
        <p:txBody>
          <a:bodyPr wrap="squar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2016</a:t>
            </a:r>
            <a:endParaRPr lang="fr-CH" dirty="0"/>
          </a:p>
        </p:txBody>
      </p:sp>
      <p:sp>
        <p:nvSpPr>
          <p:cNvPr id="9" name="Rectangle 8"/>
          <p:cNvSpPr/>
          <p:nvPr/>
        </p:nvSpPr>
        <p:spPr>
          <a:xfrm>
            <a:off x="404813" y="5253007"/>
            <a:ext cx="8423275" cy="1200329"/>
          </a:xfrm>
          <a:prstGeom prst="rect">
            <a:avLst/>
          </a:prstGeom>
        </p:spPr>
        <p:txBody>
          <a:bodyPr wrap="square">
            <a:spAutoFit/>
          </a:bodyPr>
          <a:lstStyle/>
          <a:p>
            <a:r>
              <a:rPr lang="fr-CH" sz="1200" dirty="0" smtClean="0">
                <a:solidFill>
                  <a:schemeClr val="tx2"/>
                </a:solidFill>
              </a:rPr>
              <a:t>«</a:t>
            </a:r>
            <a:r>
              <a:rPr lang="fr-FR" sz="1200" dirty="0">
                <a:solidFill>
                  <a:schemeClr val="tx2"/>
                </a:solidFill>
              </a:rPr>
              <a:t>si l’on considère qu’une classification partielle laisse «des trous dans la raquette», cela signifie que </a:t>
            </a:r>
            <a:r>
              <a:rPr lang="fr-FR" sz="1200" b="1" dirty="0" smtClean="0">
                <a:solidFill>
                  <a:schemeClr val="tx2"/>
                </a:solidFill>
              </a:rPr>
              <a:t>67% </a:t>
            </a:r>
            <a:r>
              <a:rPr lang="fr-FR" sz="1200" b="1" dirty="0">
                <a:solidFill>
                  <a:schemeClr val="tx2"/>
                </a:solidFill>
              </a:rPr>
              <a:t>des entreprises ne peuvent dire avec précision sur quel périmètre et avec quelle priorité il est indispensable de déployer des outils, d’augmenter les contrôles ou de renforcer les actions de sensibilisation</a:t>
            </a:r>
            <a:r>
              <a:rPr lang="fr-FR" sz="1200" dirty="0">
                <a:solidFill>
                  <a:schemeClr val="tx2"/>
                </a:solidFill>
              </a:rPr>
              <a:t>... Il peut être intéressant de rapprocher ce chiffre du facteur n°1 de frein à la conduite de missions sécurité qui est le budget: est-ce que les RSSI (ou équivalent) utilisent des arguments suffisamment convaincants dans leur communication vis-à-vis du décideur budgétaire ou </a:t>
            </a:r>
            <a:r>
              <a:rPr lang="fr-FR" sz="1200" dirty="0" smtClean="0">
                <a:solidFill>
                  <a:schemeClr val="tx2"/>
                </a:solidFill>
              </a:rPr>
              <a:t>sont -ce </a:t>
            </a:r>
            <a:r>
              <a:rPr lang="fr-FR" sz="1200" dirty="0">
                <a:solidFill>
                  <a:schemeClr val="tx2"/>
                </a:solidFill>
              </a:rPr>
              <a:t>les décideurs qui font la sourde oreille en n’étant pas réceptifs aux arguments des RSSI</a:t>
            </a:r>
            <a:r>
              <a:rPr lang="fr-FR" sz="1200" dirty="0" smtClean="0">
                <a:solidFill>
                  <a:schemeClr val="tx2"/>
                </a:solidFill>
              </a:rPr>
              <a:t>?...</a:t>
            </a:r>
            <a:r>
              <a:rPr lang="fr-CH" sz="1200" dirty="0" smtClean="0">
                <a:solidFill>
                  <a:schemeClr val="tx2"/>
                </a:solidFill>
              </a:rPr>
              <a:t> »</a:t>
            </a:r>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008" y="2296036"/>
            <a:ext cx="6023967" cy="2885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Classification de l’information</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800" dirty="0" smtClean="0"/>
              <a:t>Acteurs de la classification:</a:t>
            </a:r>
            <a:endParaRPr lang="fr-FR" sz="1800" dirty="0"/>
          </a:p>
          <a:p>
            <a:pPr marL="523875" lvl="2" indent="-342900" eaLnBrk="1" hangingPunct="1">
              <a:buFont typeface="+mj-lt"/>
              <a:buAutoNum type="arabicPeriod"/>
              <a:defRPr/>
            </a:pPr>
            <a:r>
              <a:rPr lang="fr-FR" sz="1400" b="1" dirty="0" smtClean="0">
                <a:solidFill>
                  <a:schemeClr val="accent1">
                    <a:lumMod val="60000"/>
                    <a:lumOff val="40000"/>
                  </a:schemeClr>
                </a:solidFill>
              </a:rPr>
              <a:t>Propriétaire</a:t>
            </a:r>
            <a:r>
              <a:rPr lang="fr-FR" sz="1400" dirty="0" smtClean="0"/>
              <a:t> des données: </a:t>
            </a:r>
            <a:r>
              <a:rPr lang="fr-FR" altLang="en-GB" sz="1400" dirty="0" smtClean="0"/>
              <a:t>garant </a:t>
            </a:r>
            <a:r>
              <a:rPr lang="fr-FR" altLang="en-GB" sz="1400" dirty="0"/>
              <a:t>de la classification des </a:t>
            </a:r>
            <a:r>
              <a:rPr lang="fr-FR" altLang="en-GB" sz="1400" dirty="0" smtClean="0"/>
              <a:t>informations.</a:t>
            </a:r>
          </a:p>
          <a:p>
            <a:pPr marL="523875" lvl="2" indent="-342900" eaLnBrk="1" hangingPunct="1">
              <a:buFont typeface="+mj-lt"/>
              <a:buAutoNum type="arabicPeriod"/>
              <a:defRPr/>
            </a:pPr>
            <a:r>
              <a:rPr lang="fr-FR" altLang="en-GB" sz="1400" b="1" dirty="0">
                <a:solidFill>
                  <a:schemeClr val="accent1">
                    <a:lumMod val="60000"/>
                    <a:lumOff val="40000"/>
                  </a:schemeClr>
                </a:solidFill>
              </a:rPr>
              <a:t>Dépositaire: </a:t>
            </a:r>
            <a:r>
              <a:rPr lang="fr-FR" altLang="en-GB" sz="1400" dirty="0"/>
              <a:t>responsable du respect des principes de </a:t>
            </a:r>
            <a:r>
              <a:rPr lang="fr-FR" altLang="en-GB" sz="1400" dirty="0" smtClean="0"/>
              <a:t>classification.</a:t>
            </a:r>
            <a:endParaRPr lang="fr-FR" altLang="en-GB" sz="1400" dirty="0"/>
          </a:p>
          <a:p>
            <a:pPr marL="523875" lvl="2" indent="-342900" eaLnBrk="1" hangingPunct="1">
              <a:buFont typeface="+mj-lt"/>
              <a:buAutoNum type="arabicPeriod"/>
              <a:defRPr/>
            </a:pPr>
            <a:r>
              <a:rPr lang="fr-FR" altLang="en-GB" sz="1400" b="1" dirty="0">
                <a:solidFill>
                  <a:schemeClr val="accent1">
                    <a:lumMod val="60000"/>
                    <a:lumOff val="40000"/>
                  </a:schemeClr>
                </a:solidFill>
              </a:rPr>
              <a:t>Utilisateur: </a:t>
            </a:r>
            <a:r>
              <a:rPr lang="fr-FR" altLang="en-GB" sz="1400" dirty="0"/>
              <a:t>manipulation de l’information en accord avec les principes de </a:t>
            </a:r>
            <a:r>
              <a:rPr lang="fr-FR" altLang="en-GB" sz="1400" dirty="0" smtClean="0"/>
              <a:t>classification.</a:t>
            </a:r>
            <a:endParaRPr lang="fr-FR" altLang="en-GB" sz="1400" dirty="0"/>
          </a:p>
          <a:p>
            <a:pPr lvl="1" eaLnBrk="1" hangingPunct="1">
              <a:defRPr/>
            </a:pPr>
            <a:endParaRPr lang="fr-FR" sz="1050" dirty="0">
              <a:solidFill>
                <a:srgbClr val="002776"/>
              </a:solidFill>
            </a:endParaRPr>
          </a:p>
          <a:p>
            <a:pPr lvl="1" eaLnBrk="1" hangingPunct="1">
              <a:defRPr/>
            </a:pPr>
            <a:r>
              <a:rPr lang="fr-FR" sz="1600" dirty="0">
                <a:solidFill>
                  <a:srgbClr val="002776"/>
                </a:solidFill>
              </a:rPr>
              <a:t>En pratique: chaque propriétaire doit valider des </a:t>
            </a:r>
            <a:r>
              <a:rPr lang="fr-FR" sz="1600" b="1" u="sng" dirty="0">
                <a:solidFill>
                  <a:srgbClr val="002776"/>
                </a:solidFill>
              </a:rPr>
              <a:t>catégories</a:t>
            </a:r>
            <a:r>
              <a:rPr lang="fr-FR" sz="1600" dirty="0">
                <a:solidFill>
                  <a:srgbClr val="002776"/>
                </a:solidFill>
              </a:rPr>
              <a:t> d’information, auxquelles sont associées des </a:t>
            </a:r>
            <a:r>
              <a:rPr lang="fr-FR" sz="1600" b="1" u="sng" dirty="0">
                <a:solidFill>
                  <a:srgbClr val="002776"/>
                </a:solidFill>
              </a:rPr>
              <a:t>règles comportementales </a:t>
            </a:r>
            <a:r>
              <a:rPr lang="fr-FR" sz="1600" dirty="0">
                <a:solidFill>
                  <a:srgbClr val="002776"/>
                </a:solidFill>
              </a:rPr>
              <a:t>en fonction du niveau de classification.</a:t>
            </a:r>
            <a:endParaRPr lang="fr-FR" sz="500" dirty="0">
              <a:solidFill>
                <a:srgbClr val="002776"/>
              </a:solidFill>
            </a:endParaRPr>
          </a:p>
          <a:p>
            <a:pPr marL="523875" lvl="2" indent="-342900" eaLnBrk="1" hangingPunct="1">
              <a:buNone/>
              <a:defRPr/>
            </a:pPr>
            <a:endParaRPr lang="fr-FR" sz="600" dirty="0" smtClean="0"/>
          </a:p>
          <a:p>
            <a:pPr lvl="1" eaLnBrk="1" hangingPunct="1">
              <a:defRPr/>
            </a:pPr>
            <a:r>
              <a:rPr lang="fr-FR" sz="1600" dirty="0" smtClean="0"/>
              <a:t>Exemple de classification </a:t>
            </a:r>
            <a:r>
              <a:rPr lang="fr-FR" sz="1400" dirty="0" smtClean="0"/>
              <a:t>(basée sur la Confidentialité) </a:t>
            </a:r>
            <a:r>
              <a:rPr lang="fr-FR" sz="1400" i="1" dirty="0" smtClean="0"/>
              <a:t>- simplifiée</a:t>
            </a:r>
            <a:endParaRPr lang="fr-FR" sz="1800" i="1" dirty="0"/>
          </a:p>
          <a:p>
            <a:pPr marL="523875" lvl="2" indent="-342900" eaLnBrk="1" hangingPunct="1">
              <a:buNone/>
              <a:defRPr/>
            </a:pPr>
            <a:endParaRPr lang="fr-FR" sz="1400" dirty="0" smtClean="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graphicFrame>
        <p:nvGraphicFramePr>
          <p:cNvPr id="34" name="Table 33"/>
          <p:cNvGraphicFramePr>
            <a:graphicFrameLocks noGrp="1"/>
          </p:cNvGraphicFramePr>
          <p:nvPr/>
        </p:nvGraphicFramePr>
        <p:xfrm>
          <a:off x="539552" y="3539832"/>
          <a:ext cx="8208912" cy="2849880"/>
        </p:xfrm>
        <a:graphic>
          <a:graphicData uri="http://schemas.openxmlformats.org/drawingml/2006/table">
            <a:tbl>
              <a:tblPr firstRow="1" bandRow="1">
                <a:tableStyleId>{17292A2E-F333-43FB-9621-5CBBE7FDCDCB}</a:tableStyleId>
              </a:tblPr>
              <a:tblGrid>
                <a:gridCol w="1368152"/>
                <a:gridCol w="4636515"/>
                <a:gridCol w="2204245"/>
              </a:tblGrid>
              <a:tr h="476070">
                <a:tc>
                  <a:txBody>
                    <a:bodyPr/>
                    <a:lstStyle/>
                    <a:p>
                      <a:r>
                        <a:rPr lang="fr-CH" dirty="0" smtClean="0">
                          <a:solidFill>
                            <a:schemeClr val="tx1"/>
                          </a:solidFill>
                        </a:rPr>
                        <a:t>Classe</a:t>
                      </a:r>
                      <a:br>
                        <a:rPr lang="fr-CH" dirty="0" smtClean="0">
                          <a:solidFill>
                            <a:schemeClr val="tx1"/>
                          </a:solidFill>
                        </a:rPr>
                      </a:br>
                      <a:r>
                        <a:rPr lang="fr-CH" sz="1100" b="0" dirty="0" smtClean="0">
                          <a:solidFill>
                            <a:schemeClr val="tx1"/>
                          </a:solidFill>
                        </a:rPr>
                        <a:t>(confidentialité)</a:t>
                      </a:r>
                      <a:endParaRPr lang="fr-CH"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fr-CH" dirty="0" smtClean="0">
                          <a:solidFill>
                            <a:schemeClr val="tx1"/>
                          </a:solidFill>
                        </a:rPr>
                        <a:t>Définition et description</a:t>
                      </a:r>
                      <a:endParaRPr lang="fr-CH"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fr-CH" sz="1200" b="0" dirty="0" smtClean="0">
                          <a:solidFill>
                            <a:schemeClr val="tx1"/>
                          </a:solidFill>
                        </a:rPr>
                        <a:t>Exemples de règles comportementales</a:t>
                      </a:r>
                      <a:endParaRPr lang="fr-CH"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519349">
                <a:tc>
                  <a:txBody>
                    <a:bodyPr/>
                    <a:lstStyle/>
                    <a:p>
                      <a:r>
                        <a:rPr lang="fr-CH" dirty="0" smtClean="0"/>
                        <a:t>Secret</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dirty="0" smtClean="0"/>
                        <a:t>Informations secrètes à</a:t>
                      </a:r>
                      <a:r>
                        <a:rPr lang="fr-CH" sz="1000" baseline="0" dirty="0" smtClean="0"/>
                        <a:t> caractère hautement confidentiel (ou pouvant influencer le marché). Ex: projet stratégique,  résultats financiers avant publication, etc.)</a:t>
                      </a:r>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Conservation sous forme chiffrée.</a:t>
                      </a:r>
                    </a:p>
                    <a:p>
                      <a:r>
                        <a:rPr lang="fr-CH" sz="1000" kern="1200" baseline="0" dirty="0" smtClean="0">
                          <a:solidFill>
                            <a:schemeClr val="tx1"/>
                          </a:solidFill>
                          <a:latin typeface="+mn-lt"/>
                          <a:ea typeface="+mn-ea"/>
                          <a:cs typeface="+mn-cs"/>
                        </a:rPr>
                        <a:t>Accès nominatif uniquement.</a:t>
                      </a:r>
                    </a:p>
                    <a:p>
                      <a:r>
                        <a:rPr lang="fr-CH" sz="1000" kern="1200" baseline="0" dirty="0" smtClean="0">
                          <a:solidFill>
                            <a:schemeClr val="tx1"/>
                          </a:solidFill>
                          <a:latin typeface="+mn-lt"/>
                          <a:ea typeface="+mn-ea"/>
                          <a:cs typeface="+mn-cs"/>
                        </a:rPr>
                        <a:t>Pas d’échange par 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519349">
                <a:tc>
                  <a:txBody>
                    <a:bodyPr/>
                    <a:lstStyle/>
                    <a:p>
                      <a:r>
                        <a:rPr lang="fr-CH" dirty="0" smtClean="0"/>
                        <a:t>Confidentiel</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dirty="0" smtClean="0"/>
                        <a:t>Informations</a:t>
                      </a:r>
                      <a:r>
                        <a:rPr lang="fr-CH" sz="1000" baseline="0" dirty="0" smtClean="0"/>
                        <a:t> dont la divulgation peut avoir des conséquences graves (ex: amendes / procès).</a:t>
                      </a:r>
                    </a:p>
                    <a:p>
                      <a:r>
                        <a:rPr lang="fr-CH" sz="1000" baseline="0" dirty="0" smtClean="0"/>
                        <a:t>Accès restreint à des personnes ayant un motif valide.</a:t>
                      </a:r>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Accès restreint (« </a:t>
                      </a:r>
                      <a:r>
                        <a:rPr lang="fr-CH" sz="1000" kern="1200" baseline="0" dirty="0" err="1" smtClean="0">
                          <a:solidFill>
                            <a:schemeClr val="tx1"/>
                          </a:solidFill>
                          <a:latin typeface="+mn-lt"/>
                          <a:ea typeface="+mn-ea"/>
                          <a:cs typeface="+mn-cs"/>
                        </a:rPr>
                        <a:t>need</a:t>
                      </a:r>
                      <a:r>
                        <a:rPr lang="fr-CH" sz="1000" kern="1200" baseline="0" dirty="0" smtClean="0">
                          <a:solidFill>
                            <a:schemeClr val="tx1"/>
                          </a:solidFill>
                          <a:latin typeface="+mn-lt"/>
                          <a:ea typeface="+mn-ea"/>
                          <a:cs typeface="+mn-cs"/>
                        </a:rPr>
                        <a:t> to know ») à certains groupes d’utilisateurs.</a:t>
                      </a:r>
                      <a:br>
                        <a:rPr lang="fr-CH" sz="1000" kern="1200" baseline="0" dirty="0" smtClean="0">
                          <a:solidFill>
                            <a:schemeClr val="tx1"/>
                          </a:solidFill>
                          <a:latin typeface="+mn-lt"/>
                          <a:ea typeface="+mn-ea"/>
                          <a:cs typeface="+mn-cs"/>
                        </a:rPr>
                      </a:br>
                      <a:r>
                        <a:rPr lang="fr-CH" sz="1000" kern="1200" baseline="0" dirty="0" smtClean="0">
                          <a:solidFill>
                            <a:schemeClr val="tx1"/>
                          </a:solidFill>
                          <a:latin typeface="+mn-lt"/>
                          <a:ea typeface="+mn-ea"/>
                          <a:cs typeface="+mn-cs"/>
                        </a:rPr>
                        <a:t>Echange par e-mail obligatoirement chiffré.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19349">
                <a:tc>
                  <a:txBody>
                    <a:bodyPr/>
                    <a:lstStyle/>
                    <a:p>
                      <a:r>
                        <a:rPr lang="fr-CH" dirty="0" smtClean="0"/>
                        <a:t>Interne</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820007" rtl="0" eaLnBrk="1" fontAlgn="auto" latinLnBrk="0" hangingPunct="1">
                        <a:lnSpc>
                          <a:spcPct val="100000"/>
                        </a:lnSpc>
                        <a:spcBef>
                          <a:spcPts val="0"/>
                        </a:spcBef>
                        <a:spcAft>
                          <a:spcPts val="0"/>
                        </a:spcAft>
                        <a:buClrTx/>
                        <a:buSzTx/>
                        <a:buFontTx/>
                        <a:buNone/>
                        <a:tabLst/>
                        <a:defRPr/>
                      </a:pPr>
                      <a:r>
                        <a:rPr lang="fr-CH" sz="1000" baseline="0" dirty="0" smtClean="0"/>
                        <a:t>Documents internes à l’organisation ou liés à un projet.</a:t>
                      </a:r>
                      <a:endParaRPr lang="fr-CH" sz="1000" dirty="0" smtClean="0"/>
                    </a:p>
                    <a:p>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Pas de communication hors de l’Organisation  ou des membres du projet (sauf accord explicite).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519349">
                <a:tc>
                  <a:txBody>
                    <a:bodyPr/>
                    <a:lstStyle/>
                    <a:p>
                      <a:r>
                        <a:rPr lang="fr-CH" dirty="0" smtClean="0"/>
                        <a:t>Public</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820007" rtl="0" eaLnBrk="1" fontAlgn="auto" latinLnBrk="0" hangingPunct="1">
                        <a:lnSpc>
                          <a:spcPct val="100000"/>
                        </a:lnSpc>
                        <a:spcBef>
                          <a:spcPts val="0"/>
                        </a:spcBef>
                        <a:spcAft>
                          <a:spcPts val="0"/>
                        </a:spcAft>
                        <a:buClrTx/>
                        <a:buSzTx/>
                        <a:buFontTx/>
                        <a:buNone/>
                        <a:tabLst/>
                        <a:defRPr/>
                      </a:pPr>
                      <a:r>
                        <a:rPr lang="fr-CH" sz="1000" baseline="0" dirty="0" smtClean="0"/>
                        <a:t>Informations facilement accessibles en dehors de l’Organisation (ex: article de presse, site web, etc.)</a:t>
                      </a:r>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Accès et distribution sans restriction. </a:t>
                      </a:r>
                    </a:p>
                    <a:p>
                      <a:r>
                        <a:rPr lang="fr-CH" sz="1000" kern="1200" baseline="0" dirty="0" smtClean="0">
                          <a:solidFill>
                            <a:schemeClr val="tx1"/>
                          </a:solidFill>
                          <a:latin typeface="+mn-lt"/>
                          <a:ea typeface="+mn-ea"/>
                          <a:cs typeface="+mn-cs"/>
                        </a:rPr>
                        <a:t>Respect des règles de copyright.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2" name="Rectangle 41"/>
          <p:cNvSpPr/>
          <p:nvPr/>
        </p:nvSpPr>
        <p:spPr>
          <a:xfrm>
            <a:off x="3779912" y="6237312"/>
            <a:ext cx="108234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dirty="0" smtClean="0">
                <a:solidFill>
                  <a:srgbClr val="002776"/>
                </a:solidFill>
              </a:rPr>
              <a:t>Exemple</a:t>
            </a:r>
            <a:endParaRPr lang="fr-CH"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Classification de l’information</a:t>
            </a:r>
            <a:endParaRPr sz="1600" b="0" dirty="0" smtClean="0"/>
          </a:p>
        </p:txBody>
      </p:sp>
      <p:grpSp>
        <p:nvGrpSpPr>
          <p:cNvPr id="40" name="Group 39"/>
          <p:cNvGrpSpPr/>
          <p:nvPr/>
        </p:nvGrpSpPr>
        <p:grpSpPr>
          <a:xfrm>
            <a:off x="899592" y="2132856"/>
            <a:ext cx="7992927" cy="792088"/>
            <a:chOff x="971600" y="1700808"/>
            <a:chExt cx="7992927" cy="792088"/>
          </a:xfrm>
        </p:grpSpPr>
        <p:sp>
          <p:nvSpPr>
            <p:cNvPr id="26" name="Flowchart: Alternate Process 25"/>
            <p:cNvSpPr/>
            <p:nvPr/>
          </p:nvSpPr>
          <p:spPr>
            <a:xfrm>
              <a:off x="1043608" y="177281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Date de naissance</a:t>
              </a:r>
              <a:endParaRPr lang="fr-CH" sz="1100" dirty="0"/>
            </a:p>
          </p:txBody>
        </p:sp>
        <p:sp>
          <p:nvSpPr>
            <p:cNvPr id="27" name="Flowchart: Alternate Process 26"/>
            <p:cNvSpPr/>
            <p:nvPr/>
          </p:nvSpPr>
          <p:spPr>
            <a:xfrm>
              <a:off x="1043608" y="213285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Lieu de naissance</a:t>
              </a:r>
              <a:endParaRPr lang="fr-CH" sz="1100" dirty="0"/>
            </a:p>
          </p:txBody>
        </p:sp>
        <p:sp>
          <p:nvSpPr>
            <p:cNvPr id="28" name="Flowchart: Alternate Process 27"/>
            <p:cNvSpPr/>
            <p:nvPr/>
          </p:nvSpPr>
          <p:spPr>
            <a:xfrm>
              <a:off x="2915816" y="1772816"/>
              <a:ext cx="1584176" cy="288032"/>
            </a:xfrm>
            <a:prstGeom prst="flowChartAlternateProcess">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Numéro de passeport</a:t>
              </a:r>
              <a:endParaRPr lang="fr-CH" sz="1100" dirty="0"/>
            </a:p>
          </p:txBody>
        </p:sp>
        <p:sp>
          <p:nvSpPr>
            <p:cNvPr id="29" name="Flowchart: Alternate Process 28"/>
            <p:cNvSpPr/>
            <p:nvPr/>
          </p:nvSpPr>
          <p:spPr>
            <a:xfrm>
              <a:off x="2915816" y="2132856"/>
              <a:ext cx="1584176" cy="288032"/>
            </a:xfrm>
            <a:prstGeom prst="flowChartAlternateProcess">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Adresse</a:t>
              </a:r>
              <a:endParaRPr lang="fr-CH" sz="1100" dirty="0"/>
            </a:p>
          </p:txBody>
        </p:sp>
        <p:sp>
          <p:nvSpPr>
            <p:cNvPr id="30" name="Flowchart: Alternate Process 29"/>
            <p:cNvSpPr/>
            <p:nvPr/>
          </p:nvSpPr>
          <p:spPr>
            <a:xfrm>
              <a:off x="4788024" y="177281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Pays de résidence</a:t>
              </a:r>
              <a:endParaRPr lang="fr-CH" sz="1100" dirty="0"/>
            </a:p>
          </p:txBody>
        </p:sp>
        <p:sp>
          <p:nvSpPr>
            <p:cNvPr id="31" name="Flowchart: Alternate Process 30"/>
            <p:cNvSpPr/>
            <p:nvPr/>
          </p:nvSpPr>
          <p:spPr>
            <a:xfrm>
              <a:off x="4788024" y="213285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Code postal</a:t>
              </a:r>
              <a:endParaRPr lang="fr-CH" sz="1100" dirty="0"/>
            </a:p>
          </p:txBody>
        </p:sp>
        <p:sp>
          <p:nvSpPr>
            <p:cNvPr id="32" name="Flowchart: Alternate Process 31"/>
            <p:cNvSpPr/>
            <p:nvPr/>
          </p:nvSpPr>
          <p:spPr>
            <a:xfrm>
              <a:off x="971600" y="1700808"/>
              <a:ext cx="1728192" cy="792088"/>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3" name="Flowchart: Alternate Process 32"/>
            <p:cNvSpPr/>
            <p:nvPr/>
          </p:nvSpPr>
          <p:spPr>
            <a:xfrm>
              <a:off x="4716016" y="1700808"/>
              <a:ext cx="1728192" cy="792088"/>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35" name="Straight Connector 34"/>
            <p:cNvCxnSpPr/>
            <p:nvPr/>
          </p:nvCxnSpPr>
          <p:spPr>
            <a:xfrm>
              <a:off x="7020272" y="1844824"/>
              <a:ext cx="2880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020272" y="2204864"/>
              <a:ext cx="288032"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308304" y="1700808"/>
              <a:ext cx="1656223" cy="246221"/>
            </a:xfrm>
            <a:prstGeom prst="rect">
              <a:avLst/>
            </a:prstGeom>
            <a:noFill/>
          </p:spPr>
          <p:txBody>
            <a:bodyPr wrap="none" rtlCol="0">
              <a:spAutoFit/>
            </a:bodyPr>
            <a:lstStyle/>
            <a:p>
              <a:r>
                <a:rPr lang="fr-CH" sz="1000" dirty="0" smtClean="0"/>
                <a:t>Donnée non confidentielle</a:t>
              </a:r>
              <a:endParaRPr lang="fr-CH" sz="1000" dirty="0"/>
            </a:p>
          </p:txBody>
        </p:sp>
        <p:sp>
          <p:nvSpPr>
            <p:cNvPr id="38" name="TextBox 37"/>
            <p:cNvSpPr txBox="1"/>
            <p:nvPr/>
          </p:nvSpPr>
          <p:spPr>
            <a:xfrm>
              <a:off x="7308304" y="2060848"/>
              <a:ext cx="1584176" cy="400110"/>
            </a:xfrm>
            <a:prstGeom prst="rect">
              <a:avLst/>
            </a:prstGeom>
            <a:noFill/>
          </p:spPr>
          <p:txBody>
            <a:bodyPr wrap="square" rtlCol="0">
              <a:spAutoFit/>
            </a:bodyPr>
            <a:lstStyle/>
            <a:p>
              <a:r>
                <a:rPr lang="fr-CH" sz="1000" dirty="0" smtClean="0"/>
                <a:t>Donnée confidentielle (seule ou agrégée)</a:t>
              </a:r>
              <a:endParaRPr lang="fr-CH" sz="1000" dirty="0"/>
            </a:p>
          </p:txBody>
        </p:sp>
      </p:gr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800" dirty="0" smtClean="0"/>
              <a:t>Eléments à prendre en compte dans la classification:</a:t>
            </a:r>
            <a:endParaRPr lang="fr-FR" sz="1800" dirty="0"/>
          </a:p>
          <a:p>
            <a:pPr marL="523875" lvl="2" indent="-342900" eaLnBrk="1" hangingPunct="1">
              <a:buFont typeface="+mj-lt"/>
              <a:buAutoNum type="arabicPeriod"/>
              <a:defRPr/>
            </a:pPr>
            <a:r>
              <a:rPr lang="fr-FR" sz="1400" dirty="0" smtClean="0"/>
              <a:t>L’</a:t>
            </a:r>
            <a:r>
              <a:rPr lang="fr-FR" sz="1400" b="1" dirty="0" smtClean="0">
                <a:solidFill>
                  <a:schemeClr val="accent1">
                    <a:lumMod val="60000"/>
                    <a:lumOff val="40000"/>
                  </a:schemeClr>
                </a:solidFill>
              </a:rPr>
              <a:t>agrégation</a:t>
            </a:r>
            <a:r>
              <a:rPr lang="fr-FR" sz="1400" dirty="0" smtClean="0"/>
              <a:t> de données peut influencer la classification de l’information</a:t>
            </a:r>
            <a:br>
              <a:rPr lang="fr-FR" sz="1400" dirty="0" smtClean="0"/>
            </a:br>
            <a:r>
              <a:rPr lang="fr-FR" sz="1400" dirty="0" smtClean="0"/>
              <a:t>(exemple: données client protégées par le secret bancaire suisse*)</a:t>
            </a:r>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r>
              <a:rPr lang="fr-FR" sz="1400" dirty="0" smtClean="0"/>
              <a:t>Le </a:t>
            </a:r>
            <a:r>
              <a:rPr lang="fr-FR" sz="1400" b="1" dirty="0" smtClean="0">
                <a:solidFill>
                  <a:schemeClr val="accent1">
                    <a:lumMod val="60000"/>
                    <a:lumOff val="40000"/>
                  </a:schemeClr>
                </a:solidFill>
              </a:rPr>
              <a:t>chiffrement</a:t>
            </a:r>
            <a:r>
              <a:rPr lang="fr-FR" sz="1400" dirty="0" smtClean="0"/>
              <a:t>  des données influence la classification:	</a:t>
            </a:r>
            <a:endParaRPr lang="fr-FR" sz="1400" dirty="0"/>
          </a:p>
          <a:p>
            <a:endParaRPr lang="fr-CH" dirty="0"/>
          </a:p>
        </p:txBody>
      </p:sp>
      <p:grpSp>
        <p:nvGrpSpPr>
          <p:cNvPr id="39" name="Group 38"/>
          <p:cNvGrpSpPr/>
          <p:nvPr/>
        </p:nvGrpSpPr>
        <p:grpSpPr>
          <a:xfrm>
            <a:off x="1043608" y="3717032"/>
            <a:ext cx="5472608" cy="2952328"/>
            <a:chOff x="1043608" y="3717032"/>
            <a:chExt cx="5472608" cy="2952328"/>
          </a:xfrm>
        </p:grpSpPr>
        <p:grpSp>
          <p:nvGrpSpPr>
            <p:cNvPr id="63" name="Group 62"/>
            <p:cNvGrpSpPr/>
            <p:nvPr/>
          </p:nvGrpSpPr>
          <p:grpSpPr>
            <a:xfrm>
              <a:off x="1043608" y="3717032"/>
              <a:ext cx="5472608" cy="2952328"/>
              <a:chOff x="1043608" y="3212976"/>
              <a:chExt cx="5472608" cy="2952328"/>
            </a:xfrm>
          </p:grpSpPr>
          <p:sp>
            <p:nvSpPr>
              <p:cNvPr id="52" name="Flowchart: Alternate Process 51"/>
              <p:cNvSpPr/>
              <p:nvPr/>
            </p:nvSpPr>
            <p:spPr>
              <a:xfrm>
                <a:off x="1043608" y="3717032"/>
                <a:ext cx="1440160" cy="504056"/>
              </a:xfrm>
              <a:prstGeom prst="flowChartAlternateProcess">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Texte clair</a:t>
                </a:r>
                <a:endParaRPr lang="fr-CH" dirty="0">
                  <a:solidFill>
                    <a:schemeClr val="tx1"/>
                  </a:solidFill>
                </a:endParaRPr>
              </a:p>
            </p:txBody>
          </p:sp>
          <p:sp>
            <p:nvSpPr>
              <p:cNvPr id="53" name="Oval Callout 52"/>
              <p:cNvSpPr/>
              <p:nvPr/>
            </p:nvSpPr>
            <p:spPr>
              <a:xfrm>
                <a:off x="1907704" y="3212976"/>
                <a:ext cx="1008112" cy="432048"/>
              </a:xfrm>
              <a:prstGeom prst="wedgeEllipseCallou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rPr>
                  <a:t>secret</a:t>
                </a:r>
                <a:endParaRPr lang="fr-CH" dirty="0">
                  <a:solidFill>
                    <a:schemeClr val="tx1"/>
                  </a:solidFill>
                </a:endParaRPr>
              </a:p>
            </p:txBody>
          </p:sp>
          <p:pic>
            <p:nvPicPr>
              <p:cNvPr id="54" name="Picture 3"/>
              <p:cNvPicPr>
                <a:picLocks noChangeAspect="1" noChangeArrowheads="1"/>
              </p:cNvPicPr>
              <p:nvPr/>
            </p:nvPicPr>
            <p:blipFill>
              <a:blip r:embed="rId2" cstate="print"/>
              <a:srcRect/>
              <a:stretch>
                <a:fillRect/>
              </a:stretch>
            </p:blipFill>
            <p:spPr bwMode="auto">
              <a:xfrm>
                <a:off x="3131840" y="3356992"/>
                <a:ext cx="729383" cy="1186532"/>
              </a:xfrm>
              <a:prstGeom prst="rect">
                <a:avLst/>
              </a:prstGeom>
              <a:noFill/>
              <a:ln w="9525">
                <a:noFill/>
                <a:miter lim="800000"/>
                <a:headEnd/>
                <a:tailEnd/>
              </a:ln>
            </p:spPr>
          </p:pic>
          <p:sp>
            <p:nvSpPr>
              <p:cNvPr id="55" name="Flowchart: Alternate Process 54"/>
              <p:cNvSpPr/>
              <p:nvPr/>
            </p:nvSpPr>
            <p:spPr>
              <a:xfrm>
                <a:off x="4644008" y="3717032"/>
                <a:ext cx="1440160" cy="504056"/>
              </a:xfrm>
              <a:prstGeom prst="flowChartAlternateProcess">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Texte chiffré</a:t>
                </a:r>
                <a:endParaRPr lang="fr-CH" dirty="0">
                  <a:solidFill>
                    <a:schemeClr val="tx1"/>
                  </a:solidFill>
                </a:endParaRPr>
              </a:p>
            </p:txBody>
          </p:sp>
          <p:sp>
            <p:nvSpPr>
              <p:cNvPr id="56" name="Oval Callout 55"/>
              <p:cNvSpPr/>
              <p:nvPr/>
            </p:nvSpPr>
            <p:spPr>
              <a:xfrm>
                <a:off x="5508104" y="3212976"/>
                <a:ext cx="1008112" cy="432048"/>
              </a:xfrm>
              <a:prstGeom prst="wedgeEllipseCallou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rPr>
                  <a:t>interne</a:t>
                </a:r>
                <a:endParaRPr lang="fr-CH" dirty="0">
                  <a:solidFill>
                    <a:schemeClr val="tx1"/>
                  </a:solidFill>
                </a:endParaRPr>
              </a:p>
            </p:txBody>
          </p:sp>
          <p:sp>
            <p:nvSpPr>
              <p:cNvPr id="58" name="Right Arrow 57"/>
              <p:cNvSpPr/>
              <p:nvPr/>
            </p:nvSpPr>
            <p:spPr>
              <a:xfrm>
                <a:off x="2555776" y="3933056"/>
                <a:ext cx="576064" cy="144016"/>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9" name="Right Arrow 58"/>
              <p:cNvSpPr/>
              <p:nvPr/>
            </p:nvSpPr>
            <p:spPr>
              <a:xfrm>
                <a:off x="3923928" y="3933056"/>
                <a:ext cx="720080" cy="144016"/>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60" name="Picture 4"/>
              <p:cNvPicPr>
                <a:picLocks noChangeAspect="1" noChangeArrowheads="1"/>
              </p:cNvPicPr>
              <p:nvPr/>
            </p:nvPicPr>
            <p:blipFill>
              <a:blip r:embed="rId3" cstate="print"/>
              <a:srcRect/>
              <a:stretch>
                <a:fillRect/>
              </a:stretch>
            </p:blipFill>
            <p:spPr bwMode="auto">
              <a:xfrm>
                <a:off x="3275856" y="5229200"/>
                <a:ext cx="752475" cy="866775"/>
              </a:xfrm>
              <a:prstGeom prst="rect">
                <a:avLst/>
              </a:prstGeom>
              <a:noFill/>
              <a:ln w="9525">
                <a:noFill/>
                <a:miter lim="800000"/>
                <a:headEnd/>
                <a:tailEnd/>
              </a:ln>
            </p:spPr>
          </p:pic>
          <p:sp>
            <p:nvSpPr>
              <p:cNvPr id="61" name="Flowchart: Alternate Process 60"/>
              <p:cNvSpPr/>
              <p:nvPr/>
            </p:nvSpPr>
            <p:spPr>
              <a:xfrm>
                <a:off x="2699792" y="5157192"/>
                <a:ext cx="1656184" cy="1008112"/>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62" name="Right Arrow 61"/>
              <p:cNvSpPr/>
              <p:nvPr/>
            </p:nvSpPr>
            <p:spPr>
              <a:xfrm rot="16200000">
                <a:off x="3347864" y="4869160"/>
                <a:ext cx="432048" cy="144016"/>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nvGrpSpPr>
            <p:cNvPr id="34" name="Group 33"/>
            <p:cNvGrpSpPr/>
            <p:nvPr/>
          </p:nvGrpSpPr>
          <p:grpSpPr>
            <a:xfrm>
              <a:off x="3059832" y="4437112"/>
              <a:ext cx="3096345" cy="1224136"/>
              <a:chOff x="3059832" y="4437112"/>
              <a:chExt cx="3096345" cy="1224136"/>
            </a:xfrm>
          </p:grpSpPr>
          <p:sp>
            <p:nvSpPr>
              <p:cNvPr id="57" name="Rectangle 56"/>
              <p:cNvSpPr/>
              <p:nvPr/>
            </p:nvSpPr>
            <p:spPr>
              <a:xfrm>
                <a:off x="3059832" y="5013176"/>
                <a:ext cx="1021433" cy="276999"/>
              </a:xfrm>
              <a:prstGeom prst="rect">
                <a:avLst/>
              </a:prstGeom>
            </p:spPr>
            <p:txBody>
              <a:bodyPr wrap="none">
                <a:spAutoFit/>
              </a:bodyPr>
              <a:lstStyle/>
              <a:p>
                <a:r>
                  <a:rPr lang="fr-CH" sz="1200" b="1" dirty="0" smtClean="0">
                    <a:solidFill>
                      <a:schemeClr val="tx1"/>
                    </a:solidFill>
                  </a:rPr>
                  <a:t>chiffrement</a:t>
                </a:r>
                <a:endParaRPr lang="fr-CH" b="1" dirty="0"/>
              </a:p>
            </p:txBody>
          </p:sp>
          <p:sp>
            <p:nvSpPr>
              <p:cNvPr id="64" name="Oval Callout 63"/>
              <p:cNvSpPr/>
              <p:nvPr/>
            </p:nvSpPr>
            <p:spPr>
              <a:xfrm>
                <a:off x="4067944" y="5229200"/>
                <a:ext cx="1008112" cy="432048"/>
              </a:xfrm>
              <a:prstGeom prst="wedgeEllipseCallou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rPr>
                  <a:t>secret</a:t>
                </a:r>
                <a:endParaRPr lang="fr-CH" dirty="0">
                  <a:solidFill>
                    <a:schemeClr val="tx1"/>
                  </a:solidFill>
                </a:endParaRPr>
              </a:p>
            </p:txBody>
          </p:sp>
          <p:pic>
            <p:nvPicPr>
              <p:cNvPr id="65" name="Picture 3"/>
              <p:cNvPicPr>
                <a:picLocks noChangeAspect="1" noChangeArrowheads="1"/>
              </p:cNvPicPr>
              <p:nvPr/>
            </p:nvPicPr>
            <p:blipFill>
              <a:blip r:embed="rId4" cstate="print"/>
              <a:srcRect/>
              <a:stretch>
                <a:fillRect/>
              </a:stretch>
            </p:blipFill>
            <p:spPr bwMode="auto">
              <a:xfrm>
                <a:off x="5868145" y="4437112"/>
                <a:ext cx="288032" cy="468559"/>
              </a:xfrm>
              <a:prstGeom prst="rect">
                <a:avLst/>
              </a:prstGeom>
              <a:noFill/>
              <a:ln w="9525">
                <a:noFill/>
                <a:miter lim="800000"/>
                <a:headEnd/>
                <a:tailEnd/>
              </a:ln>
            </p:spPr>
          </p:pic>
        </p:grpSp>
      </p:grpSp>
      <p:sp>
        <p:nvSpPr>
          <p:cNvPr id="66" name="Rectangle 65"/>
          <p:cNvSpPr/>
          <p:nvPr/>
        </p:nvSpPr>
        <p:spPr>
          <a:xfrm>
            <a:off x="6876256" y="1052736"/>
            <a:ext cx="2088232" cy="864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900" dirty="0" smtClean="0"/>
              <a:t>Référence: Publication FINMA (Mars 2013) distingue 3 types de données:</a:t>
            </a:r>
          </a:p>
          <a:p>
            <a:pPr>
              <a:buFont typeface="Arial" pitchFamily="34" charset="0"/>
              <a:buChar char="•"/>
            </a:pPr>
            <a:r>
              <a:rPr lang="fr-FR" sz="900" dirty="0" smtClean="0"/>
              <a:t>« direct CID »</a:t>
            </a:r>
          </a:p>
          <a:p>
            <a:pPr>
              <a:buFont typeface="Arial" pitchFamily="34" charset="0"/>
              <a:buChar char="•"/>
            </a:pPr>
            <a:r>
              <a:rPr lang="fr-FR" sz="900" dirty="0" smtClean="0"/>
              <a:t> « indirect CID » </a:t>
            </a:r>
            <a:r>
              <a:rPr lang="fr-FR" sz="900" i="1" dirty="0" smtClean="0"/>
              <a:t>(document </a:t>
            </a:r>
            <a:r>
              <a:rPr lang="fr-FR" sz="900" i="1" dirty="0" err="1" smtClean="0"/>
              <a:t>number</a:t>
            </a:r>
            <a:r>
              <a:rPr lang="fr-FR" sz="900" i="1" dirty="0" smtClean="0"/>
              <a:t>)</a:t>
            </a:r>
          </a:p>
          <a:p>
            <a:pPr>
              <a:buFont typeface="Arial" pitchFamily="34" charset="0"/>
              <a:buChar char="•"/>
            </a:pPr>
            <a:r>
              <a:rPr lang="fr-FR" sz="900" dirty="0" smtClean="0"/>
              <a:t> « </a:t>
            </a:r>
            <a:r>
              <a:rPr lang="fr-FR" sz="900" dirty="0" err="1" smtClean="0"/>
              <a:t>potentially</a:t>
            </a:r>
            <a:r>
              <a:rPr lang="fr-FR" sz="900" dirty="0" smtClean="0"/>
              <a:t> indirect CID ». </a:t>
            </a:r>
            <a:endParaRPr lang="fr-CH"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blinds(horizontal)">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
                                            <p:txEl>
                                              <p:pRg st="8" end="8"/>
                                            </p:txEl>
                                          </p:spTgt>
                                        </p:tgtEl>
                                        <p:attrNameLst>
                                          <p:attrName>style.visibility</p:attrName>
                                        </p:attrNameLst>
                                      </p:cBhvr>
                                      <p:to>
                                        <p:strVal val="visible"/>
                                      </p:to>
                                    </p:set>
                                    <p:animEffect transition="in" filter="blinds(horizontal)">
                                      <p:cBhvr>
                                        <p:cTn id="17" dur="500"/>
                                        <p:tgtEl>
                                          <p:spTgt spid="51">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903643" y="1371540"/>
            <a:ext cx="7197804"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risques &amp;</a:t>
            </a:r>
          </a:p>
          <a:p>
            <a:pPr algn="ctr"/>
            <a:r>
              <a:rPr lang="fr-CH" sz="8000" b="1" dirty="0" smtClean="0">
                <a:solidFill>
                  <a:srgbClr val="002776">
                    <a:lumMod val="60000"/>
                    <a:lumOff val="40000"/>
                  </a:srgbClr>
                </a:solidFill>
                <a:ea typeface="+mj-ea"/>
                <a:cs typeface="+mj-cs"/>
              </a:rPr>
              <a:t>sous-traitance</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8127627" cy="5357589"/>
          </a:xfrm>
        </p:spPr>
        <p:txBody>
          <a:bodyPr/>
          <a:lstStyle/>
          <a:p>
            <a:pPr lvl="1" eaLnBrk="1" hangingPunct="1">
              <a:defRPr/>
            </a:pPr>
            <a:r>
              <a:rPr lang="fr-FR" sz="1600" b="1" dirty="0"/>
              <a:t>Contexte </a:t>
            </a:r>
            <a:r>
              <a:rPr lang="fr-FR" sz="1600" b="1" dirty="0" smtClean="0"/>
              <a:t>et objectifs de </a:t>
            </a:r>
            <a:r>
              <a:rPr lang="fr-FR" sz="1600" b="1" dirty="0"/>
              <a:t>la sous-traitance informatique</a:t>
            </a:r>
          </a:p>
          <a:p>
            <a:pPr lvl="2" eaLnBrk="1" hangingPunct="1">
              <a:defRPr/>
            </a:pPr>
            <a:r>
              <a:rPr lang="fr-FR" sz="1400" dirty="0"/>
              <a:t>Spécialisation des Organisations sur leur cœur de </a:t>
            </a:r>
            <a:r>
              <a:rPr lang="fr-FR" sz="1400" dirty="0" smtClean="0"/>
              <a:t>Métier (généralement </a:t>
            </a:r>
            <a:r>
              <a:rPr lang="fr-FR" sz="1400" dirty="0" err="1" smtClean="0"/>
              <a:t>non-IT</a:t>
            </a:r>
            <a:r>
              <a:rPr lang="fr-FR" sz="1400" dirty="0" smtClean="0"/>
              <a:t>).</a:t>
            </a:r>
          </a:p>
          <a:p>
            <a:pPr lvl="2" eaLnBrk="1" hangingPunct="1">
              <a:defRPr/>
            </a:pPr>
            <a:r>
              <a:rPr lang="fr-FR" sz="1400" dirty="0" smtClean="0"/>
              <a:t>Réduction / Maîtrise des coûts via la sous-traitance </a:t>
            </a:r>
            <a:r>
              <a:rPr lang="fr-FR" sz="1400" dirty="0" smtClean="0">
                <a:solidFill>
                  <a:srgbClr val="C00000"/>
                </a:solidFill>
              </a:rPr>
              <a:t>(à nuancer).</a:t>
            </a:r>
          </a:p>
          <a:p>
            <a:pPr lvl="2" eaLnBrk="1" hangingPunct="1">
              <a:defRPr/>
            </a:pPr>
            <a:r>
              <a:rPr lang="fr-FR" sz="1400" dirty="0" smtClean="0"/>
              <a:t>Transfert </a:t>
            </a:r>
            <a:r>
              <a:rPr lang="fr-FR" sz="1400" dirty="0"/>
              <a:t>du risque sur un </a:t>
            </a:r>
            <a:r>
              <a:rPr lang="fr-FR" sz="1400" dirty="0" smtClean="0"/>
              <a:t>tiers par l’externalisation </a:t>
            </a:r>
            <a:r>
              <a:rPr lang="fr-FR" sz="1400" dirty="0">
                <a:solidFill>
                  <a:srgbClr val="C00000"/>
                </a:solidFill>
              </a:rPr>
              <a:t>(à </a:t>
            </a:r>
            <a:r>
              <a:rPr lang="fr-FR" sz="1400" dirty="0" smtClean="0">
                <a:solidFill>
                  <a:srgbClr val="C00000"/>
                </a:solidFill>
              </a:rPr>
              <a:t>nuancer).</a:t>
            </a:r>
            <a:endParaRPr lang="fr-FR" sz="1400" dirty="0">
              <a:solidFill>
                <a:srgbClr val="C00000"/>
              </a:solidFill>
            </a:endParaRPr>
          </a:p>
          <a:p>
            <a:pPr lvl="1" eaLnBrk="1" hangingPunct="1">
              <a:buNone/>
              <a:defRPr/>
            </a:pPr>
            <a:endParaRPr lang="fr-FR" sz="1050" dirty="0">
              <a:solidFill>
                <a:srgbClr val="002776"/>
              </a:solidFill>
            </a:endParaRPr>
          </a:p>
          <a:p>
            <a:pPr lvl="1" eaLnBrk="1" hangingPunct="1">
              <a:defRPr/>
            </a:pPr>
            <a:r>
              <a:rPr lang="fr-FR" sz="1600" dirty="0" smtClean="0">
                <a:solidFill>
                  <a:srgbClr val="002776"/>
                </a:solidFill>
              </a:rPr>
              <a:t>Types de sous-traitance:</a:t>
            </a:r>
            <a:endParaRPr lang="fr-FR" sz="500" dirty="0">
              <a:solidFill>
                <a:srgbClr val="002776"/>
              </a:solidFill>
            </a:endParaRPr>
          </a:p>
          <a:p>
            <a:pPr marL="523875" lvl="2" indent="-342900" eaLnBrk="1" hangingPunct="1">
              <a:buFontTx/>
              <a:buChar char="-"/>
              <a:defRPr/>
            </a:pPr>
            <a:r>
              <a:rPr lang="fr-FR" sz="1200" dirty="0" smtClean="0"/>
              <a:t>Auprès d’un tiers spécialisé. </a:t>
            </a:r>
          </a:p>
          <a:p>
            <a:pPr marL="523875" lvl="2" indent="-342900" eaLnBrk="1" hangingPunct="1">
              <a:buFontTx/>
              <a:buChar char="-"/>
              <a:defRPr/>
            </a:pPr>
            <a:r>
              <a:rPr lang="fr-FR" sz="1200" dirty="0" smtClean="0"/>
              <a:t>Intra-groupe.</a:t>
            </a:r>
          </a:p>
          <a:p>
            <a:pPr marL="523875" lvl="2" indent="-342900" eaLnBrk="1" hangingPunct="1">
              <a:buFontTx/>
              <a:buChar char="-"/>
              <a:defRPr/>
            </a:pPr>
            <a:r>
              <a:rPr lang="fr-FR" sz="1200" dirty="0" smtClean="0"/>
              <a:t>En cascade.</a:t>
            </a:r>
          </a:p>
          <a:p>
            <a:pPr marL="523875" lvl="2" indent="-342900" eaLnBrk="1" hangingPunct="1">
              <a:buFontTx/>
              <a:buChar char="-"/>
              <a:defRPr/>
            </a:pPr>
            <a:r>
              <a:rPr lang="fr-FR" sz="1200" dirty="0" smtClean="0"/>
              <a:t>Cas particulier du travail intérimaire.</a:t>
            </a:r>
          </a:p>
          <a:p>
            <a:pPr marL="523875" lvl="2" indent="-342900" eaLnBrk="1" hangingPunct="1">
              <a:buNone/>
              <a:defRPr/>
            </a:pPr>
            <a:r>
              <a:rPr lang="fr-FR" sz="800" dirty="0" smtClean="0"/>
              <a:t/>
            </a:r>
            <a:br>
              <a:rPr lang="fr-FR" sz="800" dirty="0" smtClean="0"/>
            </a:br>
            <a:endParaRPr lang="fr-FR" sz="1400" dirty="0"/>
          </a:p>
          <a:p>
            <a:pPr lvl="1" eaLnBrk="1" hangingPunct="1">
              <a:buNone/>
              <a:defRPr/>
            </a:pPr>
            <a:r>
              <a:rPr lang="fr-FR" sz="1400" dirty="0" smtClean="0"/>
              <a:t>                             Risques et challenges liés à la sous-traitance:</a:t>
            </a:r>
            <a:endParaRPr lang="fr-FR" sz="1400" dirty="0"/>
          </a:p>
          <a:p>
            <a:pPr marL="523875" lvl="2" indent="-342900" eaLnBrk="1" hangingPunct="1">
              <a:buNone/>
              <a:defRPr/>
            </a:pPr>
            <a:endParaRPr lang="fr-FR" sz="1400" dirty="0" smtClean="0"/>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sp>
        <p:nvSpPr>
          <p:cNvPr id="5" name="Rectangle 4"/>
          <p:cNvSpPr/>
          <p:nvPr/>
        </p:nvSpPr>
        <p:spPr>
          <a:xfrm>
            <a:off x="539552" y="3789040"/>
            <a:ext cx="1152128" cy="2616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lvl="1" algn="ctr">
              <a:defRPr/>
            </a:pPr>
            <a:r>
              <a:rPr lang="fr-FR" sz="1100" b="1" dirty="0" smtClean="0"/>
              <a:t>QUIZZ</a:t>
            </a:r>
            <a:endParaRPr lang="fr-FR" sz="1000" b="1" dirty="0"/>
          </a:p>
        </p:txBody>
      </p:sp>
      <p:sp>
        <p:nvSpPr>
          <p:cNvPr id="6" name="Flowchart: Alternate Process 5"/>
          <p:cNvSpPr/>
          <p:nvPr/>
        </p:nvSpPr>
        <p:spPr>
          <a:xfrm>
            <a:off x="467544" y="5157192"/>
            <a:ext cx="1728192" cy="57606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Dépendance  excessive envers le sous-traitant</a:t>
            </a:r>
          </a:p>
          <a:p>
            <a:pPr algn="ctr"/>
            <a:r>
              <a:rPr lang="fr-CH" sz="1050" dirty="0" smtClean="0"/>
              <a:t>(« </a:t>
            </a:r>
            <a:r>
              <a:rPr lang="fr-CH" sz="1050" dirty="0" err="1" smtClean="0"/>
              <a:t>vendor</a:t>
            </a:r>
            <a:r>
              <a:rPr lang="fr-CH" sz="1050" dirty="0" smtClean="0"/>
              <a:t> </a:t>
            </a:r>
            <a:r>
              <a:rPr lang="fr-CH" sz="1050" dirty="0" err="1" smtClean="0"/>
              <a:t>lock</a:t>
            </a:r>
            <a:r>
              <a:rPr lang="fr-CH" sz="1050" dirty="0" smtClean="0"/>
              <a:t>-in »)</a:t>
            </a:r>
            <a:endParaRPr lang="fr-CH" sz="1050" dirty="0"/>
          </a:p>
        </p:txBody>
      </p:sp>
      <p:sp>
        <p:nvSpPr>
          <p:cNvPr id="7" name="Flowchart: Alternate Process 6"/>
          <p:cNvSpPr/>
          <p:nvPr/>
        </p:nvSpPr>
        <p:spPr>
          <a:xfrm>
            <a:off x="467544" y="4247376"/>
            <a:ext cx="1872208" cy="576064"/>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1. Risques opérationnels </a:t>
            </a:r>
            <a:r>
              <a:rPr lang="fr-CH" sz="1050" dirty="0" smtClean="0"/>
              <a:t>lié aux processus sous-traités</a:t>
            </a:r>
            <a:endParaRPr lang="fr-CH" sz="1050" dirty="0"/>
          </a:p>
        </p:txBody>
      </p:sp>
      <p:sp>
        <p:nvSpPr>
          <p:cNvPr id="8" name="Flowchart: Alternate Process 7"/>
          <p:cNvSpPr/>
          <p:nvPr/>
        </p:nvSpPr>
        <p:spPr>
          <a:xfrm>
            <a:off x="2502056" y="4247376"/>
            <a:ext cx="1781912" cy="648072"/>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2. </a:t>
            </a:r>
            <a:r>
              <a:rPr lang="fr-CH" sz="1050" dirty="0" smtClean="0"/>
              <a:t>Risques liés à la </a:t>
            </a:r>
            <a:r>
              <a:rPr lang="fr-CH" sz="1050" b="1" dirty="0" smtClean="0"/>
              <a:t>continuité </a:t>
            </a:r>
            <a:r>
              <a:rPr lang="fr-CH" sz="1050" dirty="0" smtClean="0"/>
              <a:t>des activités sous-traitées</a:t>
            </a:r>
            <a:endParaRPr lang="fr-CH" sz="1050" dirty="0"/>
          </a:p>
        </p:txBody>
      </p:sp>
      <p:sp>
        <p:nvSpPr>
          <p:cNvPr id="9" name="Flowchart: Alternate Process 8"/>
          <p:cNvSpPr/>
          <p:nvPr/>
        </p:nvSpPr>
        <p:spPr>
          <a:xfrm>
            <a:off x="467544" y="5849840"/>
            <a:ext cx="1728192" cy="67550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Contrôle interne du sous-traitant pas en ligne avec les exigences de l’Organisme</a:t>
            </a:r>
            <a:endParaRPr lang="fr-CH" sz="1000" dirty="0"/>
          </a:p>
        </p:txBody>
      </p:sp>
      <p:sp>
        <p:nvSpPr>
          <p:cNvPr id="10" name="Flowchart: Alternate Process 9"/>
          <p:cNvSpPr/>
          <p:nvPr/>
        </p:nvSpPr>
        <p:spPr>
          <a:xfrm>
            <a:off x="4499992" y="4247376"/>
            <a:ext cx="1584176" cy="576064"/>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3. Non-conformité réglementaire / Contractuelle</a:t>
            </a:r>
            <a:endParaRPr lang="fr-CH" sz="1050" dirty="0"/>
          </a:p>
        </p:txBody>
      </p:sp>
      <p:sp>
        <p:nvSpPr>
          <p:cNvPr id="11" name="Flowchart: Alternate Process 10"/>
          <p:cNvSpPr/>
          <p:nvPr/>
        </p:nvSpPr>
        <p:spPr>
          <a:xfrm>
            <a:off x="2483768" y="5229200"/>
            <a:ext cx="1728192"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Sous-traitance en cascade non-maîtrisée et perte de contrôle</a:t>
            </a:r>
            <a:endParaRPr lang="fr-CH" sz="1050" dirty="0"/>
          </a:p>
        </p:txBody>
      </p:sp>
      <p:sp>
        <p:nvSpPr>
          <p:cNvPr id="12" name="Flowchart: Alternate Process 11"/>
          <p:cNvSpPr/>
          <p:nvPr/>
        </p:nvSpPr>
        <p:spPr>
          <a:xfrm>
            <a:off x="6372200" y="4247376"/>
            <a:ext cx="2088232" cy="576064"/>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4. </a:t>
            </a:r>
            <a:r>
              <a:rPr lang="fr-CH" sz="1050" dirty="0" smtClean="0"/>
              <a:t>Perte de </a:t>
            </a:r>
            <a:r>
              <a:rPr lang="fr-CH" sz="1050" b="1" dirty="0" smtClean="0"/>
              <a:t>confidentialité</a:t>
            </a:r>
            <a:r>
              <a:rPr lang="fr-CH" sz="1050" dirty="0" smtClean="0"/>
              <a:t> /</a:t>
            </a:r>
            <a:endParaRPr lang="fr-CH" sz="1050" dirty="0"/>
          </a:p>
        </p:txBody>
      </p:sp>
      <p:sp>
        <p:nvSpPr>
          <p:cNvPr id="13" name="Flowchart: Alternate Process 12"/>
          <p:cNvSpPr/>
          <p:nvPr/>
        </p:nvSpPr>
        <p:spPr>
          <a:xfrm>
            <a:off x="2483768" y="5921848"/>
            <a:ext cx="1728192" cy="53148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Plan de continuité du sous-traitant pas en ligne avec celui de l’Organisme</a:t>
            </a:r>
            <a:endParaRPr lang="fr-CH" sz="1000" dirty="0"/>
          </a:p>
        </p:txBody>
      </p:sp>
      <p:sp>
        <p:nvSpPr>
          <p:cNvPr id="14" name="Flowchart: Alternate Process 13"/>
          <p:cNvSpPr/>
          <p:nvPr/>
        </p:nvSpPr>
        <p:spPr>
          <a:xfrm>
            <a:off x="4499992" y="5229200"/>
            <a:ext cx="3960440"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Hébergement de données sensibles à l’étranger</a:t>
            </a:r>
            <a:endParaRPr lang="fr-CH" sz="1050" dirty="0"/>
          </a:p>
        </p:txBody>
      </p:sp>
      <p:sp>
        <p:nvSpPr>
          <p:cNvPr id="15" name="Flowchart: Alternate Process 14"/>
          <p:cNvSpPr/>
          <p:nvPr/>
        </p:nvSpPr>
        <p:spPr>
          <a:xfrm>
            <a:off x="4499992" y="5921848"/>
            <a:ext cx="1584176"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Hébergement de données sensibles à l’étranger</a:t>
            </a:r>
            <a:endParaRPr lang="fr-CH" sz="1000" dirty="0"/>
          </a:p>
        </p:txBody>
      </p:sp>
      <p:sp>
        <p:nvSpPr>
          <p:cNvPr id="16" name="Flowchart: Alternate Process 15"/>
          <p:cNvSpPr/>
          <p:nvPr/>
        </p:nvSpPr>
        <p:spPr>
          <a:xfrm>
            <a:off x="6228184" y="5921848"/>
            <a:ext cx="1584176"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Accès non-autorisés par le personnel du sous-traitant</a:t>
            </a:r>
            <a:endParaRPr lang="fr-CH" sz="1000" dirty="0"/>
          </a:p>
        </p:txBody>
      </p:sp>
      <p:sp>
        <p:nvSpPr>
          <p:cNvPr id="17" name="Rectangle 16"/>
          <p:cNvSpPr/>
          <p:nvPr/>
        </p:nvSpPr>
        <p:spPr>
          <a:xfrm>
            <a:off x="8028384" y="6021288"/>
            <a:ext cx="748923" cy="369332"/>
          </a:xfrm>
          <a:prstGeom prst="rect">
            <a:avLst/>
          </a:prstGeom>
        </p:spPr>
        <p:txBody>
          <a:bodyPr wrap="none">
            <a:spAutoFit/>
          </a:bodyPr>
          <a:lstStyle/>
          <a:p>
            <a:r>
              <a:rPr lang="fr-FR" dirty="0" err="1" smtClean="0"/>
              <a:t>Etc</a:t>
            </a:r>
            <a:r>
              <a:rPr lang="fr-FR" dirty="0" smtClean="0"/>
              <a:t>…</a:t>
            </a:r>
            <a:endParaRPr lang="fr-CH" dirty="0"/>
          </a:p>
        </p:txBody>
      </p:sp>
      <p:sp>
        <p:nvSpPr>
          <p:cNvPr id="18" name="Rectangle 17"/>
          <p:cNvSpPr/>
          <p:nvPr/>
        </p:nvSpPr>
        <p:spPr>
          <a:xfrm>
            <a:off x="179512" y="4913736"/>
            <a:ext cx="1936749" cy="246221"/>
          </a:xfrm>
          <a:prstGeom prst="rect">
            <a:avLst/>
          </a:prstGeom>
        </p:spPr>
        <p:txBody>
          <a:bodyPr wrap="none">
            <a:spAutoFit/>
          </a:bodyPr>
          <a:lstStyle/>
          <a:p>
            <a:r>
              <a:rPr lang="fr-FR" sz="1000" dirty="0" smtClean="0">
                <a:solidFill>
                  <a:srgbClr val="002776"/>
                </a:solidFill>
              </a:rPr>
              <a:t>Exemples de risques associés:</a:t>
            </a:r>
            <a:endParaRPr lang="fr-CH" sz="1100" dirty="0"/>
          </a:p>
        </p:txBody>
      </p:sp>
      <p:sp>
        <p:nvSpPr>
          <p:cNvPr id="19" name="Rectangle 18"/>
          <p:cNvSpPr/>
          <p:nvPr/>
        </p:nvSpPr>
        <p:spPr>
          <a:xfrm>
            <a:off x="3275856" y="2708920"/>
            <a:ext cx="2135521" cy="276999"/>
          </a:xfrm>
          <a:prstGeom prst="rect">
            <a:avLst/>
          </a:prstGeom>
        </p:spPr>
        <p:txBody>
          <a:bodyPr wrap="none">
            <a:spAutoFit/>
          </a:bodyPr>
          <a:lstStyle/>
          <a:p>
            <a:r>
              <a:rPr lang="fr-FR" sz="1200" dirty="0" smtClean="0">
                <a:solidFill>
                  <a:srgbClr val="002776"/>
                </a:solidFill>
              </a:rPr>
              <a:t>(potentiellement à l’étranger)</a:t>
            </a:r>
            <a:endParaRPr lang="fr-CH" dirty="0"/>
          </a:p>
        </p:txBody>
      </p:sp>
      <p:sp>
        <p:nvSpPr>
          <p:cNvPr id="20" name="Right Brace 19"/>
          <p:cNvSpPr/>
          <p:nvPr/>
        </p:nvSpPr>
        <p:spPr>
          <a:xfrm>
            <a:off x="2987824" y="2564904"/>
            <a:ext cx="216024" cy="5760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
                                            <p:txEl>
                                              <p:pRg st="11" end="11"/>
                                            </p:txEl>
                                          </p:spTgt>
                                        </p:tgtEl>
                                        <p:attrNameLst>
                                          <p:attrName>style.visibility</p:attrName>
                                        </p:attrNameLst>
                                      </p:cBhvr>
                                      <p:to>
                                        <p:strVal val="visible"/>
                                      </p:to>
                                    </p:set>
                                    <p:animEffect transition="in" filter="blinds(horizontal)">
                                      <p:cBhvr>
                                        <p:cTn id="7" dur="500"/>
                                        <p:tgtEl>
                                          <p:spTgt spid="51">
                                            <p:txEl>
                                              <p:pRg st="11" end="1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211960" y="4077072"/>
            <a:ext cx="1584176" cy="230832"/>
          </a:xfrm>
          <a:prstGeom prst="rect">
            <a:avLst/>
          </a:prstGeom>
        </p:spPr>
        <p:txBody>
          <a:bodyPr wrap="square">
            <a:spAutoFit/>
          </a:bodyPr>
          <a:lstStyle/>
          <a:p>
            <a:r>
              <a:rPr lang="fr-FR" sz="900" b="1" dirty="0" smtClean="0">
                <a:solidFill>
                  <a:srgbClr val="002776"/>
                </a:solidFill>
              </a:rPr>
              <a:t>Responsabilité légale</a:t>
            </a:r>
            <a:endParaRPr lang="fr-CH" b="1" dirty="0"/>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600" b="1" dirty="0" smtClean="0"/>
              <a:t>Exemple de sous-traitance informatique</a:t>
            </a:r>
            <a:endParaRPr lang="fr-FR" sz="1600" b="1" dirty="0"/>
          </a:p>
          <a:p>
            <a:pPr marL="523875" lvl="2" indent="-342900" eaLnBrk="1" hangingPunct="1">
              <a:buNone/>
              <a:defRPr/>
            </a:pPr>
            <a:endParaRPr lang="fr-FR" sz="1400" dirty="0" smtClean="0"/>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pic>
        <p:nvPicPr>
          <p:cNvPr id="48130" name="Picture 2"/>
          <p:cNvPicPr>
            <a:picLocks noChangeAspect="1" noChangeArrowheads="1"/>
          </p:cNvPicPr>
          <p:nvPr/>
        </p:nvPicPr>
        <p:blipFill>
          <a:blip r:embed="rId3" cstate="print"/>
          <a:srcRect/>
          <a:stretch>
            <a:fillRect/>
          </a:stretch>
        </p:blipFill>
        <p:spPr bwMode="auto">
          <a:xfrm>
            <a:off x="539552" y="1556792"/>
            <a:ext cx="8023051" cy="2240149"/>
          </a:xfrm>
          <a:prstGeom prst="rect">
            <a:avLst/>
          </a:prstGeom>
          <a:noFill/>
          <a:ln w="9525">
            <a:noFill/>
            <a:miter lim="800000"/>
            <a:headEnd/>
            <a:tailEnd/>
          </a:ln>
        </p:spPr>
      </p:pic>
      <p:cxnSp>
        <p:nvCxnSpPr>
          <p:cNvPr id="6" name="Straight Connector 5"/>
          <p:cNvCxnSpPr/>
          <p:nvPr/>
        </p:nvCxnSpPr>
        <p:spPr>
          <a:xfrm>
            <a:off x="3851920" y="1412776"/>
            <a:ext cx="0"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508104" y="3898372"/>
            <a:ext cx="2952328"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588224" y="3724159"/>
            <a:ext cx="736099" cy="230832"/>
          </a:xfrm>
          <a:prstGeom prst="rect">
            <a:avLst/>
          </a:prstGeom>
        </p:spPr>
        <p:txBody>
          <a:bodyPr wrap="none">
            <a:spAutoFit/>
          </a:bodyPr>
          <a:lstStyle/>
          <a:p>
            <a:r>
              <a:rPr lang="fr-FR" sz="900" b="1" dirty="0" smtClean="0">
                <a:solidFill>
                  <a:srgbClr val="002776"/>
                </a:solidFill>
              </a:rPr>
              <a:t>Exécution</a:t>
            </a:r>
            <a:endParaRPr lang="fr-CH" b="1" dirty="0"/>
          </a:p>
        </p:txBody>
      </p:sp>
      <p:cxnSp>
        <p:nvCxnSpPr>
          <p:cNvPr id="10" name="Straight Connector 9"/>
          <p:cNvCxnSpPr/>
          <p:nvPr/>
        </p:nvCxnSpPr>
        <p:spPr>
          <a:xfrm>
            <a:off x="539552" y="3933056"/>
            <a:ext cx="2952328"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13912" y="3737656"/>
            <a:ext cx="1550424" cy="230832"/>
          </a:xfrm>
          <a:prstGeom prst="rect">
            <a:avLst/>
          </a:prstGeom>
        </p:spPr>
        <p:txBody>
          <a:bodyPr wrap="none">
            <a:spAutoFit/>
          </a:bodyPr>
          <a:lstStyle/>
          <a:p>
            <a:r>
              <a:rPr lang="fr-FR" sz="900" b="1" dirty="0" smtClean="0">
                <a:solidFill>
                  <a:srgbClr val="002776"/>
                </a:solidFill>
              </a:rPr>
              <a:t>Supervision et exécution</a:t>
            </a:r>
            <a:endParaRPr lang="fr-CH" b="1" dirty="0"/>
          </a:p>
        </p:txBody>
      </p:sp>
      <p:cxnSp>
        <p:nvCxnSpPr>
          <p:cNvPr id="12" name="Straight Connector 11"/>
          <p:cNvCxnSpPr/>
          <p:nvPr/>
        </p:nvCxnSpPr>
        <p:spPr>
          <a:xfrm>
            <a:off x="5508104" y="4077072"/>
            <a:ext cx="2952328" cy="1"/>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12160" y="4077072"/>
            <a:ext cx="2232248" cy="230832"/>
          </a:xfrm>
          <a:prstGeom prst="rect">
            <a:avLst/>
          </a:prstGeom>
        </p:spPr>
        <p:txBody>
          <a:bodyPr wrap="square">
            <a:spAutoFit/>
          </a:bodyPr>
          <a:lstStyle/>
          <a:p>
            <a:r>
              <a:rPr lang="fr-FR" sz="900" b="1" dirty="0" smtClean="0">
                <a:solidFill>
                  <a:srgbClr val="002776"/>
                </a:solidFill>
              </a:rPr>
              <a:t>Responsabilité opérationnelle</a:t>
            </a:r>
            <a:endParaRPr lang="fr-CH" b="1" dirty="0"/>
          </a:p>
        </p:txBody>
      </p:sp>
      <p:sp>
        <p:nvSpPr>
          <p:cNvPr id="15" name="Right Arrow 14"/>
          <p:cNvSpPr/>
          <p:nvPr/>
        </p:nvSpPr>
        <p:spPr>
          <a:xfrm rot="10800000">
            <a:off x="5148064" y="1628800"/>
            <a:ext cx="504056" cy="28803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H"/>
          </a:p>
        </p:txBody>
      </p:sp>
      <p:cxnSp>
        <p:nvCxnSpPr>
          <p:cNvPr id="19" name="Straight Connector 18"/>
          <p:cNvCxnSpPr/>
          <p:nvPr/>
        </p:nvCxnSpPr>
        <p:spPr>
          <a:xfrm>
            <a:off x="4211960" y="4077072"/>
            <a:ext cx="1224136" cy="1"/>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11960" y="3895732"/>
            <a:ext cx="1224136" cy="1"/>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427984" y="3717032"/>
            <a:ext cx="845103" cy="230832"/>
          </a:xfrm>
          <a:prstGeom prst="rect">
            <a:avLst/>
          </a:prstGeom>
        </p:spPr>
        <p:txBody>
          <a:bodyPr wrap="none">
            <a:spAutoFit/>
          </a:bodyPr>
          <a:lstStyle/>
          <a:p>
            <a:r>
              <a:rPr lang="fr-FR" sz="900" b="1" dirty="0" smtClean="0">
                <a:solidFill>
                  <a:srgbClr val="002776"/>
                </a:solidFill>
              </a:rPr>
              <a:t>Supervision</a:t>
            </a:r>
            <a:endParaRPr lang="fr-CH" b="1" dirty="0"/>
          </a:p>
        </p:txBody>
      </p:sp>
      <p:sp>
        <p:nvSpPr>
          <p:cNvPr id="27" name="Rectangle 26"/>
          <p:cNvSpPr/>
          <p:nvPr/>
        </p:nvSpPr>
        <p:spPr>
          <a:xfrm>
            <a:off x="5067925" y="1916832"/>
            <a:ext cx="728211" cy="338554"/>
          </a:xfrm>
          <a:prstGeom prst="rect">
            <a:avLst/>
          </a:prstGeom>
          <a:solidFill>
            <a:schemeClr val="bg1"/>
          </a:solidFill>
        </p:spPr>
        <p:txBody>
          <a:bodyPr wrap="square">
            <a:spAutoFit/>
          </a:bodyPr>
          <a:lstStyle/>
          <a:p>
            <a:pPr algn="ctr"/>
            <a:r>
              <a:rPr lang="fr-FR" sz="800" b="1" dirty="0" smtClean="0">
                <a:solidFill>
                  <a:srgbClr val="002776"/>
                </a:solidFill>
              </a:rPr>
              <a:t>Indicateurs</a:t>
            </a:r>
            <a:br>
              <a:rPr lang="fr-FR" sz="800" b="1" dirty="0" smtClean="0">
                <a:solidFill>
                  <a:srgbClr val="002776"/>
                </a:solidFill>
              </a:rPr>
            </a:br>
            <a:r>
              <a:rPr lang="fr-FR" sz="800" b="1" dirty="0" smtClean="0">
                <a:solidFill>
                  <a:srgbClr val="002776"/>
                </a:solidFill>
              </a:rPr>
              <a:t> (</a:t>
            </a:r>
            <a:r>
              <a:rPr lang="fr-FR" sz="800" b="1" dirty="0" err="1" smtClean="0">
                <a:solidFill>
                  <a:srgbClr val="002776"/>
                </a:solidFill>
              </a:rPr>
              <a:t>KPIs</a:t>
            </a:r>
            <a:r>
              <a:rPr lang="fr-FR" sz="800" b="1" dirty="0" smtClean="0">
                <a:solidFill>
                  <a:srgbClr val="002776"/>
                </a:solidFill>
              </a:rPr>
              <a:t>)</a:t>
            </a:r>
            <a:endParaRPr lang="fr-CH" sz="1600" b="1" dirty="0"/>
          </a:p>
        </p:txBody>
      </p:sp>
      <p:sp>
        <p:nvSpPr>
          <p:cNvPr id="28" name="Rectangle 27"/>
          <p:cNvSpPr/>
          <p:nvPr/>
        </p:nvSpPr>
        <p:spPr>
          <a:xfrm>
            <a:off x="899592" y="3933056"/>
            <a:ext cx="2664296" cy="230832"/>
          </a:xfrm>
          <a:prstGeom prst="rect">
            <a:avLst/>
          </a:prstGeom>
        </p:spPr>
        <p:txBody>
          <a:bodyPr wrap="square">
            <a:spAutoFit/>
          </a:bodyPr>
          <a:lstStyle/>
          <a:p>
            <a:r>
              <a:rPr lang="fr-FR" sz="900" b="1" dirty="0" smtClean="0">
                <a:solidFill>
                  <a:srgbClr val="002776"/>
                </a:solidFill>
              </a:rPr>
              <a:t>Responsabilité légale et opérationnelle</a:t>
            </a:r>
            <a:endParaRPr lang="fr-CH" b="1" dirty="0"/>
          </a:p>
        </p:txBody>
      </p:sp>
      <p:sp>
        <p:nvSpPr>
          <p:cNvPr id="29" name="Rectangle 28"/>
          <p:cNvSpPr/>
          <p:nvPr/>
        </p:nvSpPr>
        <p:spPr>
          <a:xfrm>
            <a:off x="395536" y="4509120"/>
            <a:ext cx="8036174" cy="1959511"/>
          </a:xfrm>
          <a:prstGeom prst="rect">
            <a:avLst/>
          </a:prstGeom>
        </p:spPr>
        <p:txBody>
          <a:bodyPr wrap="none">
            <a:spAutoFit/>
          </a:bodyPr>
          <a:lstStyle/>
          <a:p>
            <a:r>
              <a:rPr lang="fr-FR" sz="1200" b="1" dirty="0" smtClean="0">
                <a:solidFill>
                  <a:srgbClr val="002776"/>
                </a:solidFill>
              </a:rPr>
              <a:t>Outils de suivi de la sous-traitance:</a:t>
            </a:r>
          </a:p>
          <a:p>
            <a:pPr>
              <a:spcBef>
                <a:spcPts val="200"/>
              </a:spcBef>
            </a:pPr>
            <a:r>
              <a:rPr lang="fr-FR" sz="1200" dirty="0" smtClean="0">
                <a:solidFill>
                  <a:srgbClr val="002776"/>
                </a:solidFill>
              </a:rPr>
              <a:t>	- Maintien d’une structure interne de gestion de la sous-traitance (au minimum 1 personne + délégué).</a:t>
            </a:r>
          </a:p>
          <a:p>
            <a:pPr>
              <a:spcBef>
                <a:spcPts val="200"/>
              </a:spcBef>
            </a:pPr>
            <a:r>
              <a:rPr lang="fr-FR" sz="1200" dirty="0" smtClean="0">
                <a:solidFill>
                  <a:srgbClr val="002776"/>
                </a:solidFill>
              </a:rPr>
              <a:t>	- </a:t>
            </a:r>
            <a:r>
              <a:rPr lang="fr-FR" sz="1200" b="1" dirty="0" smtClean="0">
                <a:solidFill>
                  <a:srgbClr val="00B050"/>
                </a:solidFill>
              </a:rPr>
              <a:t>Indicateurs</a:t>
            </a:r>
            <a:r>
              <a:rPr lang="fr-FR" sz="1200" dirty="0" smtClean="0">
                <a:solidFill>
                  <a:srgbClr val="002776"/>
                </a:solidFill>
              </a:rPr>
              <a:t> périodiques (</a:t>
            </a:r>
            <a:r>
              <a:rPr lang="fr-FR" sz="1200" dirty="0" err="1" smtClean="0">
                <a:solidFill>
                  <a:srgbClr val="002776"/>
                </a:solidFill>
              </a:rPr>
              <a:t>KPIs</a:t>
            </a:r>
            <a:r>
              <a:rPr lang="fr-FR" sz="1200" dirty="0" smtClean="0">
                <a:solidFill>
                  <a:srgbClr val="002776"/>
                </a:solidFill>
              </a:rPr>
              <a:t>) préparés par le sous-traitant. </a:t>
            </a:r>
          </a:p>
          <a:p>
            <a:pPr>
              <a:spcBef>
                <a:spcPts val="200"/>
              </a:spcBef>
            </a:pPr>
            <a:r>
              <a:rPr lang="fr-FR" sz="1200" dirty="0" smtClean="0">
                <a:solidFill>
                  <a:srgbClr val="002776"/>
                </a:solidFill>
              </a:rPr>
              <a:t>		&gt; rapport mensuel sur les niveaux de services</a:t>
            </a:r>
          </a:p>
          <a:p>
            <a:pPr>
              <a:spcBef>
                <a:spcPts val="200"/>
              </a:spcBef>
            </a:pPr>
            <a:r>
              <a:rPr lang="fr-FR" sz="1200" dirty="0" smtClean="0">
                <a:solidFill>
                  <a:srgbClr val="002776"/>
                </a:solidFill>
              </a:rPr>
              <a:t>		&gt; rapport quotidien sur les incidents</a:t>
            </a:r>
          </a:p>
          <a:p>
            <a:pPr>
              <a:spcBef>
                <a:spcPts val="200"/>
              </a:spcBef>
            </a:pPr>
            <a:r>
              <a:rPr lang="fr-FR" sz="1200" dirty="0" smtClean="0">
                <a:solidFill>
                  <a:srgbClr val="002776"/>
                </a:solidFill>
              </a:rPr>
              <a:t>	- </a:t>
            </a:r>
            <a:r>
              <a:rPr lang="fr-FR" sz="1200" b="1" dirty="0" smtClean="0">
                <a:solidFill>
                  <a:srgbClr val="00B050"/>
                </a:solidFill>
              </a:rPr>
              <a:t>Inspections</a:t>
            </a:r>
            <a:r>
              <a:rPr lang="fr-FR" sz="1200" dirty="0" smtClean="0">
                <a:solidFill>
                  <a:srgbClr val="002776"/>
                </a:solidFill>
              </a:rPr>
              <a:t> périodiques du sous-traitant par le délégataire.</a:t>
            </a:r>
          </a:p>
          <a:p>
            <a:pPr>
              <a:spcBef>
                <a:spcPts val="200"/>
              </a:spcBef>
            </a:pPr>
            <a:r>
              <a:rPr lang="fr-FR" sz="1200" dirty="0" smtClean="0">
                <a:solidFill>
                  <a:srgbClr val="002776"/>
                </a:solidFill>
              </a:rPr>
              <a:t>	- </a:t>
            </a:r>
            <a:r>
              <a:rPr lang="fr-FR" sz="1200" b="1" dirty="0" smtClean="0">
                <a:solidFill>
                  <a:srgbClr val="00B050"/>
                </a:solidFill>
              </a:rPr>
              <a:t>Audit du sous-traitant </a:t>
            </a:r>
            <a:r>
              <a:rPr lang="fr-FR" sz="1200" dirty="0" smtClean="0">
                <a:solidFill>
                  <a:srgbClr val="002776"/>
                </a:solidFill>
              </a:rPr>
              <a:t>par le délégataire ou par un tiers mandaté par le délégataire.</a:t>
            </a:r>
          </a:p>
          <a:p>
            <a:pPr>
              <a:spcBef>
                <a:spcPts val="200"/>
              </a:spcBef>
            </a:pPr>
            <a:r>
              <a:rPr lang="fr-FR" sz="1200" dirty="0" smtClean="0">
                <a:solidFill>
                  <a:srgbClr val="002776"/>
                </a:solidFill>
              </a:rPr>
              <a:t>	- </a:t>
            </a:r>
            <a:r>
              <a:rPr lang="fr-FR" sz="1200" b="1" dirty="0" smtClean="0">
                <a:solidFill>
                  <a:srgbClr val="00B050"/>
                </a:solidFill>
              </a:rPr>
              <a:t>Audit interne du sous-traitant</a:t>
            </a:r>
            <a:r>
              <a:rPr lang="fr-FR" sz="1200" dirty="0" smtClean="0">
                <a:solidFill>
                  <a:srgbClr val="002776"/>
                </a:solidFill>
              </a:rPr>
              <a:t>.</a:t>
            </a:r>
          </a:p>
          <a:p>
            <a:pPr>
              <a:spcBef>
                <a:spcPts val="200"/>
              </a:spcBef>
            </a:pPr>
            <a:r>
              <a:rPr lang="fr-FR" sz="1200" dirty="0" smtClean="0">
                <a:solidFill>
                  <a:srgbClr val="002776"/>
                </a:solidFill>
              </a:rPr>
              <a:t>	- </a:t>
            </a:r>
            <a:r>
              <a:rPr lang="fr-FR" sz="1200" b="1" dirty="0" smtClean="0">
                <a:solidFill>
                  <a:srgbClr val="00B050"/>
                </a:solidFill>
              </a:rPr>
              <a:t>Rapports d’Assurance </a:t>
            </a:r>
            <a:r>
              <a:rPr lang="fr-FR" sz="1200" dirty="0" smtClean="0">
                <a:solidFill>
                  <a:srgbClr val="002776"/>
                </a:solidFill>
              </a:rPr>
              <a:t>produits par le sous-traitant (ex: ISAE 3402) à destination de ses clients.</a:t>
            </a:r>
            <a:endParaRPr lang="fr-CH" dirty="0"/>
          </a:p>
        </p:txBody>
      </p:sp>
      <p:sp>
        <p:nvSpPr>
          <p:cNvPr id="30" name="Rectangle 29"/>
          <p:cNvSpPr/>
          <p:nvPr/>
        </p:nvSpPr>
        <p:spPr>
          <a:xfrm>
            <a:off x="1475656" y="1340768"/>
            <a:ext cx="1031051" cy="230832"/>
          </a:xfrm>
          <a:prstGeom prst="rect">
            <a:avLst/>
          </a:prstGeom>
        </p:spPr>
        <p:txBody>
          <a:bodyPr wrap="none">
            <a:spAutoFit/>
          </a:bodyPr>
          <a:lstStyle/>
          <a:p>
            <a:r>
              <a:rPr lang="fr-FR" sz="900" b="1" dirty="0" smtClean="0">
                <a:solidFill>
                  <a:srgbClr val="002776"/>
                </a:solidFill>
              </a:rPr>
              <a:t>Gestion interne</a:t>
            </a:r>
            <a:endParaRPr lang="fr-CH" b="1" dirty="0"/>
          </a:p>
        </p:txBody>
      </p:sp>
      <p:sp>
        <p:nvSpPr>
          <p:cNvPr id="31" name="Rectangle 30"/>
          <p:cNvSpPr/>
          <p:nvPr/>
        </p:nvSpPr>
        <p:spPr>
          <a:xfrm>
            <a:off x="5580112" y="1340768"/>
            <a:ext cx="1011815" cy="230832"/>
          </a:xfrm>
          <a:prstGeom prst="rect">
            <a:avLst/>
          </a:prstGeom>
        </p:spPr>
        <p:txBody>
          <a:bodyPr wrap="none">
            <a:spAutoFit/>
          </a:bodyPr>
          <a:lstStyle/>
          <a:p>
            <a:r>
              <a:rPr lang="fr-FR" sz="900" b="1" dirty="0" smtClean="0">
                <a:solidFill>
                  <a:srgbClr val="002776"/>
                </a:solidFill>
              </a:rPr>
              <a:t>Externalisation</a:t>
            </a:r>
            <a:endParaRPr lang="fr-CH"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96751"/>
            <a:ext cx="6912768" cy="470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Grp="1"/>
          </p:cNvSpPr>
          <p:nvPr>
            <p:ph type="title"/>
          </p:nvPr>
        </p:nvSpPr>
        <p:spPr>
          <a:xfrm>
            <a:off x="407988" y="350838"/>
            <a:ext cx="8423275" cy="630237"/>
          </a:xfrm>
        </p:spPr>
        <p:txBody>
          <a:bodyPr/>
          <a:lstStyle/>
          <a:p>
            <a:pPr lvl="0" eaLnBrk="1" fontAlgn="auto" hangingPunct="1">
              <a:spcBef>
                <a:spcPts val="0"/>
              </a:spcBef>
              <a:spcAft>
                <a:spcPts val="0"/>
              </a:spcAft>
            </a:pPr>
            <a:r>
              <a:rPr lang="fr-CH" sz="1600" dirty="0" smtClean="0"/>
              <a:t>Introduction à la gestion de la sécurité du S.I. </a:t>
            </a:r>
            <a:r>
              <a:rPr lang="fr-CH" sz="2000" dirty="0" smtClean="0"/>
              <a:t/>
            </a:r>
            <a:br>
              <a:rPr lang="fr-CH" sz="2000" dirty="0" smtClean="0"/>
            </a:br>
            <a:r>
              <a:rPr lang="fr-CH" sz="1800" dirty="0" smtClean="0">
                <a:solidFill>
                  <a:schemeClr val="accent1">
                    <a:lumMod val="60000"/>
                    <a:lumOff val="40000"/>
                  </a:schemeClr>
                </a:solidFill>
              </a:rPr>
              <a:t>Quels sont les principaux types d’incidents de sécurité?</a:t>
            </a:r>
            <a:r>
              <a:rPr lang="fr-CH" sz="1200" b="0" dirty="0" smtClean="0">
                <a:solidFill>
                  <a:prstClr val="black"/>
                </a:solidFill>
                <a:latin typeface="Calibri"/>
                <a:ea typeface="+mn-ea"/>
                <a:cs typeface="+mn-cs"/>
              </a:rPr>
              <a:t/>
            </a:r>
            <a:br>
              <a:rPr lang="fr-CH" sz="1200" b="0" dirty="0" smtClean="0">
                <a:solidFill>
                  <a:prstClr val="black"/>
                </a:solidFill>
                <a:latin typeface="Calibri"/>
                <a:ea typeface="+mn-ea"/>
                <a:cs typeface="+mn-cs"/>
              </a:rPr>
            </a:b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endParaRPr lang="fr-FR" sz="1600" dirty="0"/>
          </a:p>
          <a:p>
            <a:pPr lvl="1" eaLnBrk="1" hangingPunct="1">
              <a:buNone/>
              <a:defRPr/>
            </a:pPr>
            <a:endParaRPr lang="fr-FR" sz="1200" dirty="0" smtClean="0"/>
          </a:p>
        </p:txBody>
      </p:sp>
      <p:sp>
        <p:nvSpPr>
          <p:cNvPr id="11" name="Rectangle 5"/>
          <p:cNvSpPr txBox="1">
            <a:spLocks/>
          </p:cNvSpPr>
          <p:nvPr/>
        </p:nvSpPr>
        <p:spPr bwMode="auto">
          <a:xfrm>
            <a:off x="404813" y="1124744"/>
            <a:ext cx="6399435" cy="5285581"/>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(2016)</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12" name="Rectangle 11"/>
          <p:cNvSpPr/>
          <p:nvPr/>
        </p:nvSpPr>
        <p:spPr>
          <a:xfrm>
            <a:off x="3563888" y="6320353"/>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2016</a:t>
            </a:r>
            <a:endParaRPr lang="fr-CH" dirty="0"/>
          </a:p>
        </p:txBody>
      </p:sp>
      <p:sp>
        <p:nvSpPr>
          <p:cNvPr id="8" name="Rectangle 7"/>
          <p:cNvSpPr/>
          <p:nvPr/>
        </p:nvSpPr>
        <p:spPr>
          <a:xfrm>
            <a:off x="1475656" y="5877272"/>
            <a:ext cx="5544616" cy="461665"/>
          </a:xfrm>
          <a:prstGeom prst="rect">
            <a:avLst/>
          </a:prstGeom>
        </p:spPr>
        <p:txBody>
          <a:bodyPr wrap="square">
            <a:spAutoFit/>
          </a:bodyPr>
          <a:lstStyle/>
          <a:p>
            <a:pPr algn="ctr"/>
            <a:r>
              <a:rPr lang="fr-CH" sz="1200" b="1" u="sng" dirty="0" smtClean="0"/>
              <a:t>Au cours de l’année précédente, votre entreprise a-t-elle subi des incidents de sécurité de l’information consécutifs à...</a:t>
            </a:r>
          </a:p>
        </p:txBody>
      </p:sp>
      <p:sp>
        <p:nvSpPr>
          <p:cNvPr id="3" name="ZoneTexte 2"/>
          <p:cNvSpPr txBox="1"/>
          <p:nvPr/>
        </p:nvSpPr>
        <p:spPr>
          <a:xfrm>
            <a:off x="6154408" y="2296611"/>
            <a:ext cx="2882088" cy="350865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dirty="0" smtClean="0"/>
              <a:t>A retenir:</a:t>
            </a:r>
          </a:p>
          <a:p>
            <a:pPr marL="171450" indent="-171450">
              <a:buFont typeface="Arial" panose="020B0604020202020204" pitchFamily="34" charset="0"/>
              <a:buChar char="•"/>
            </a:pPr>
            <a:r>
              <a:rPr lang="fr-FR" sz="1200" dirty="0" smtClean="0"/>
              <a:t>Des incidents de diverse nature</a:t>
            </a:r>
          </a:p>
          <a:p>
            <a:pPr marL="171450" indent="-171450">
              <a:buFont typeface="Arial" panose="020B0604020202020204" pitchFamily="34" charset="0"/>
              <a:buChar char="•"/>
            </a:pPr>
            <a:r>
              <a:rPr lang="fr-FR" sz="1200" dirty="0" smtClean="0"/>
              <a:t>Qui évoluent dans le temps</a:t>
            </a:r>
          </a:p>
          <a:p>
            <a:pPr marL="171450" indent="-171450">
              <a:buFont typeface="Arial" panose="020B0604020202020204" pitchFamily="34" charset="0"/>
              <a:buChar char="•"/>
            </a:pPr>
            <a:r>
              <a:rPr lang="fr-FR" sz="1200" dirty="0" smtClean="0"/>
              <a:t>Ciblés et non-ciblés</a:t>
            </a:r>
          </a:p>
          <a:p>
            <a:pPr marL="171450" indent="-171450">
              <a:buFont typeface="Arial" panose="020B0604020202020204" pitchFamily="34" charset="0"/>
              <a:buChar char="•"/>
            </a:pPr>
            <a:r>
              <a:rPr lang="fr-FR" sz="1200" dirty="0" smtClean="0"/>
              <a:t>Qui peuvent être accidentels ou intentionnels (</a:t>
            </a:r>
            <a:r>
              <a:rPr lang="fr-FR" sz="1200" dirty="0"/>
              <a:t>p. ex. </a:t>
            </a:r>
            <a:r>
              <a:rPr lang="fr-FR" sz="1200" dirty="0" smtClean="0"/>
              <a:t>malveillance, vol)</a:t>
            </a:r>
          </a:p>
          <a:p>
            <a:pPr marL="171450" indent="-171450">
              <a:buFont typeface="Arial" panose="020B0604020202020204" pitchFamily="34" charset="0"/>
              <a:buChar char="•"/>
            </a:pPr>
            <a:r>
              <a:rPr lang="fr-FR" sz="1200" dirty="0" smtClean="0"/>
              <a:t>Causés par des facteurs internes ou externes</a:t>
            </a:r>
          </a:p>
          <a:p>
            <a:pPr marL="171450" indent="-171450">
              <a:buFont typeface="Arial" panose="020B0604020202020204" pitchFamily="34" charset="0"/>
              <a:buChar char="•"/>
            </a:pPr>
            <a:r>
              <a:rPr lang="fr-FR" sz="1200" dirty="0" smtClean="0"/>
              <a:t>Ayant des causes organisationnelles; techniques (p. ex. pannes, disfonctionnements) ou liées au facteur </a:t>
            </a:r>
            <a:r>
              <a:rPr lang="fr-FR" sz="1200" dirty="0"/>
              <a:t>humain (p. ex. erreur </a:t>
            </a:r>
            <a:r>
              <a:rPr lang="fr-FR" sz="1200" dirty="0" smtClean="0"/>
              <a:t>de saisie, erreur non-intentionnelle).</a:t>
            </a:r>
            <a:br>
              <a:rPr lang="fr-FR" sz="1200" dirty="0" smtClean="0"/>
            </a:br>
            <a:endParaRPr lang="fr-FR" sz="1200" dirty="0" smtClean="0"/>
          </a:p>
          <a:p>
            <a:r>
              <a:rPr lang="fr-FR" sz="1200" b="1" dirty="0" smtClean="0"/>
              <a:t>Une variété qui impose de connaître les principaux risques pour établir une stratégie de traitement des risques.</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600" b="1" dirty="0" smtClean="0"/>
              <a:t>Bonnes pratiques pour la gestion de la sous-traitance informatique</a:t>
            </a:r>
            <a:endParaRPr lang="fr-FR" sz="1600" b="1" dirty="0"/>
          </a:p>
          <a:p>
            <a:pPr lvl="2" eaLnBrk="1" hangingPunct="1">
              <a:buNone/>
              <a:defRPr/>
            </a:pPr>
            <a:r>
              <a:rPr lang="fr-FR" sz="1100" b="1" dirty="0" smtClean="0">
                <a:solidFill>
                  <a:srgbClr val="7030A0"/>
                </a:solidFill>
              </a:rPr>
              <a:t>Pré-requis (préalable à la sous-traitance)</a:t>
            </a:r>
            <a:endParaRPr lang="fr-FR" sz="1400" b="1" dirty="0" smtClean="0">
              <a:solidFill>
                <a:srgbClr val="7030A0"/>
              </a:solidFill>
            </a:endParaRPr>
          </a:p>
          <a:p>
            <a:pPr lvl="2" eaLnBrk="1" hangingPunct="1">
              <a:buNone/>
              <a:defRPr/>
            </a:pPr>
            <a:r>
              <a:rPr lang="fr-FR" sz="1400" dirty="0" smtClean="0"/>
              <a:t>1. </a:t>
            </a:r>
            <a:r>
              <a:rPr lang="fr-FR" sz="1400" dirty="0" smtClean="0">
                <a:solidFill>
                  <a:srgbClr val="00B050"/>
                </a:solidFill>
              </a:rPr>
              <a:t>Politique de sous-traitance </a:t>
            </a:r>
            <a:r>
              <a:rPr lang="fr-FR" sz="1400" dirty="0" smtClean="0"/>
              <a:t>documentée et validée par le CA, définissant les conditions auxquelles certaines activités peuvent être sous-traitées (pré-requis). </a:t>
            </a:r>
          </a:p>
          <a:p>
            <a:pPr lvl="2" eaLnBrk="1" hangingPunct="1">
              <a:buNone/>
              <a:defRPr/>
            </a:pPr>
            <a:r>
              <a:rPr lang="fr-FR" sz="1400" dirty="0" smtClean="0"/>
              <a:t>2. </a:t>
            </a:r>
            <a:r>
              <a:rPr lang="fr-FR" sz="1400" dirty="0" smtClean="0">
                <a:solidFill>
                  <a:srgbClr val="00B050"/>
                </a:solidFill>
              </a:rPr>
              <a:t>Analyse des risques </a:t>
            </a:r>
            <a:r>
              <a:rPr lang="fr-FR" sz="1400" dirty="0" smtClean="0"/>
              <a:t>du projet de sous-traitance </a:t>
            </a:r>
            <a:r>
              <a:rPr lang="fr-FR" sz="1200" dirty="0" smtClean="0"/>
              <a:t>(financiers, opérationnels, légaux, de réputation).</a:t>
            </a:r>
            <a:br>
              <a:rPr lang="fr-FR" sz="1200" dirty="0" smtClean="0"/>
            </a:br>
            <a:endParaRPr lang="fr-FR" sz="1400" dirty="0" smtClean="0"/>
          </a:p>
          <a:p>
            <a:pPr lvl="2" eaLnBrk="1" hangingPunct="1">
              <a:buNone/>
              <a:defRPr/>
            </a:pPr>
            <a:r>
              <a:rPr lang="fr-FR" sz="1100" b="1" dirty="0" smtClean="0">
                <a:solidFill>
                  <a:srgbClr val="7030A0"/>
                </a:solidFill>
              </a:rPr>
              <a:t>Exigences type</a:t>
            </a:r>
            <a:endParaRPr lang="fr-FR" sz="1400" b="1" dirty="0">
              <a:solidFill>
                <a:srgbClr val="7030A0"/>
              </a:solidFill>
            </a:endParaRPr>
          </a:p>
          <a:p>
            <a:pPr lvl="2" eaLnBrk="1" hangingPunct="1">
              <a:buNone/>
              <a:defRPr/>
            </a:pPr>
            <a:r>
              <a:rPr lang="fr-FR" sz="1400" dirty="0" smtClean="0"/>
              <a:t>3</a:t>
            </a:r>
            <a:r>
              <a:rPr lang="fr-FR" sz="1400" dirty="0"/>
              <a:t>. </a:t>
            </a:r>
            <a:r>
              <a:rPr lang="fr-FR" sz="1400" dirty="0">
                <a:solidFill>
                  <a:srgbClr val="00B050"/>
                </a:solidFill>
              </a:rPr>
              <a:t>Contrat  de sous-traitance </a:t>
            </a:r>
            <a:r>
              <a:rPr lang="fr-FR" sz="1400" dirty="0"/>
              <a:t>définissant clairement les rôles et responsabilités de chaque </a:t>
            </a:r>
            <a:r>
              <a:rPr lang="fr-FR" sz="1400" dirty="0" smtClean="0"/>
              <a:t>partie.</a:t>
            </a:r>
          </a:p>
          <a:p>
            <a:pPr lvl="2" eaLnBrk="1" hangingPunct="1">
              <a:buNone/>
              <a:defRPr/>
            </a:pPr>
            <a:r>
              <a:rPr lang="fr-FR" sz="1400" dirty="0"/>
              <a:t>	</a:t>
            </a:r>
            <a:r>
              <a:rPr lang="fr-FR" sz="1400" dirty="0" smtClean="0"/>
              <a:t>	- sous-traitance doit être révocable et transférable.</a:t>
            </a:r>
          </a:p>
          <a:p>
            <a:pPr lvl="2" eaLnBrk="1" hangingPunct="1">
              <a:buNone/>
              <a:defRPr/>
            </a:pPr>
            <a:r>
              <a:rPr lang="fr-FR" sz="1400" dirty="0"/>
              <a:t>	</a:t>
            </a:r>
            <a:r>
              <a:rPr lang="fr-FR" sz="1400" dirty="0" smtClean="0"/>
              <a:t>	- maintien du contrôle interne du délégataire (« droit d’audit »).</a:t>
            </a:r>
          </a:p>
          <a:p>
            <a:pPr lvl="2" eaLnBrk="1" hangingPunct="1">
              <a:buNone/>
              <a:defRPr/>
            </a:pPr>
            <a:r>
              <a:rPr lang="fr-FR" sz="1400" dirty="0"/>
              <a:t>	</a:t>
            </a:r>
            <a:r>
              <a:rPr lang="fr-FR" sz="1400" dirty="0" smtClean="0"/>
              <a:t>	- droit de sous-traitance « en cascade ».</a:t>
            </a:r>
          </a:p>
          <a:p>
            <a:pPr lvl="2" eaLnBrk="1" hangingPunct="1">
              <a:buNone/>
              <a:defRPr/>
            </a:pPr>
            <a:r>
              <a:rPr lang="fr-FR" sz="1400" dirty="0"/>
              <a:t>	</a:t>
            </a:r>
            <a:r>
              <a:rPr lang="fr-FR" sz="1400" dirty="0" smtClean="0"/>
              <a:t>	- exigences de continuité et niveaux de service.</a:t>
            </a:r>
            <a:r>
              <a:rPr lang="fr-FR" sz="1200" dirty="0" smtClean="0"/>
              <a:t/>
            </a:r>
            <a:br>
              <a:rPr lang="fr-FR" sz="1200" dirty="0" smtClean="0"/>
            </a:br>
            <a:endParaRPr lang="fr-FR" sz="1400" dirty="0"/>
          </a:p>
          <a:p>
            <a:pPr lvl="2" eaLnBrk="1" hangingPunct="1">
              <a:buNone/>
              <a:defRPr/>
            </a:pPr>
            <a:r>
              <a:rPr lang="fr-FR" sz="1400" dirty="0" smtClean="0"/>
              <a:t>4. </a:t>
            </a:r>
            <a:r>
              <a:rPr lang="fr-FR" sz="1400" dirty="0" smtClean="0">
                <a:solidFill>
                  <a:srgbClr val="00B050"/>
                </a:solidFill>
              </a:rPr>
              <a:t>Prise en compte des aspects légaux </a:t>
            </a:r>
            <a:r>
              <a:rPr lang="fr-FR" sz="1400" dirty="0" smtClean="0"/>
              <a:t>(ex: protection de la vie privée).</a:t>
            </a:r>
            <a:br>
              <a:rPr lang="fr-FR" sz="1400" dirty="0" smtClean="0"/>
            </a:br>
            <a:endParaRPr lang="fr-FR" sz="1400" dirty="0"/>
          </a:p>
          <a:p>
            <a:pPr lvl="2" eaLnBrk="1" hangingPunct="1">
              <a:buNone/>
              <a:defRPr/>
            </a:pPr>
            <a:r>
              <a:rPr lang="fr-FR" sz="1400" dirty="0" smtClean="0"/>
              <a:t>5. </a:t>
            </a:r>
            <a:r>
              <a:rPr lang="fr-FR" sz="1400" dirty="0" smtClean="0">
                <a:solidFill>
                  <a:srgbClr val="00B050"/>
                </a:solidFill>
              </a:rPr>
              <a:t>Alignement du plan de continuité </a:t>
            </a:r>
            <a:r>
              <a:rPr lang="fr-FR" sz="1200" dirty="0" smtClean="0"/>
              <a:t>(prise en compte des risques liés à la sous-traitance, ex: rupture </a:t>
            </a:r>
            <a:r>
              <a:rPr lang="fr-FR" sz="1200" dirty="0"/>
              <a:t>des lignes de communication avec le </a:t>
            </a:r>
            <a:r>
              <a:rPr lang="fr-FR" sz="1200" dirty="0" smtClean="0"/>
              <a:t>sous-traitant, dysfonctionnement prolongé au niveau du sous-traitant, etc.).</a:t>
            </a:r>
            <a:endParaRPr lang="fr-FR" sz="1400" dirty="0"/>
          </a:p>
          <a:p>
            <a:pPr marL="523875" lvl="2" indent="-342900" eaLnBrk="1" hangingPunct="1">
              <a:buNone/>
              <a:defRPr/>
            </a:pPr>
            <a:endParaRPr lang="fr-FR" sz="1400" dirty="0" smtClean="0"/>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(2016)</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1403648" y="5903694"/>
            <a:ext cx="6552728" cy="276999"/>
          </a:xfrm>
          <a:prstGeom prst="rect">
            <a:avLst/>
          </a:prstGeom>
        </p:spPr>
        <p:txBody>
          <a:bodyPr wrap="square">
            <a:spAutoFit/>
          </a:bodyPr>
          <a:lstStyle/>
          <a:p>
            <a:pPr algn="ctr"/>
            <a:r>
              <a:rPr lang="fr-CH" sz="1200" b="1" u="sng" dirty="0" smtClean="0"/>
              <a:t>Part des SI sous contrat d’infogérance</a:t>
            </a:r>
          </a:p>
        </p:txBody>
      </p:sp>
      <p:sp>
        <p:nvSpPr>
          <p:cNvPr id="37" name="Rectangle 36"/>
          <p:cNvSpPr/>
          <p:nvPr/>
        </p:nvSpPr>
        <p:spPr>
          <a:xfrm>
            <a:off x="1115616" y="1772816"/>
            <a:ext cx="6768752" cy="523220"/>
          </a:xfrm>
          <a:prstGeom prst="rect">
            <a:avLst/>
          </a:prstGeom>
        </p:spPr>
        <p:txBody>
          <a:bodyPr wrap="square">
            <a:spAutoFit/>
          </a:bodyPr>
          <a:lstStyle/>
          <a:p>
            <a:r>
              <a:rPr lang="fr-CH" sz="1400" b="1" dirty="0" smtClean="0">
                <a:solidFill>
                  <a:srgbClr val="00B050"/>
                </a:solidFill>
              </a:rPr>
              <a:t>Avez-vous placé tout ou partie de votre système d‘information sous contrat d'infogérance ?</a:t>
            </a:r>
          </a:p>
        </p:txBody>
      </p:sp>
      <p:sp>
        <p:nvSpPr>
          <p:cNvPr id="10" name="Rectangle 9"/>
          <p:cNvSpPr/>
          <p:nvPr/>
        </p:nvSpPr>
        <p:spPr>
          <a:xfrm>
            <a:off x="755576" y="3527430"/>
            <a:ext cx="2232248" cy="523220"/>
          </a:xfrm>
          <a:prstGeom prst="rect">
            <a:avLst/>
          </a:prstGeom>
        </p:spPr>
        <p:txBody>
          <a:bodyPr wrap="square">
            <a:spAutoFit/>
          </a:bodyPr>
          <a:lstStyle/>
          <a:p>
            <a:r>
              <a:rPr lang="fr-CH" sz="1400" dirty="0" smtClean="0">
                <a:solidFill>
                  <a:schemeClr val="tx2"/>
                </a:solidFill>
              </a:rPr>
              <a:t>50% des entreprises ont recours à l’infogérance.</a:t>
            </a: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034426"/>
            <a:ext cx="4211314" cy="3866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7812360" y="3356992"/>
            <a:ext cx="1223252" cy="646331"/>
          </a:xfrm>
          <a:prstGeom prst="rect">
            <a:avLst/>
          </a:prstGeom>
        </p:spPr>
        <p:txBody>
          <a:bodyPr wrap="squar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2016</a:t>
            </a:r>
            <a:endParaRPr lang="fr-CH"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600" b="1" dirty="0" smtClean="0"/>
              <a:t>Un outil de suivi de la sous-traitance : les Rapports d’Assurance (ex: ISAE 3402)</a:t>
            </a:r>
            <a:endParaRPr lang="fr-FR" sz="1600" b="1" dirty="0"/>
          </a:p>
          <a:p>
            <a:pPr lvl="2" eaLnBrk="1" hangingPunct="1">
              <a:buNone/>
              <a:defRPr/>
            </a:pPr>
            <a:endParaRPr lang="fr-FR" sz="1400" dirty="0" smtClean="0"/>
          </a:p>
          <a:p>
            <a:pPr lvl="2" eaLnBrk="1" hangingPunct="1">
              <a:buNone/>
              <a:defRPr/>
            </a:pPr>
            <a:r>
              <a:rPr lang="fr-FR" sz="1400" dirty="0" smtClean="0"/>
              <a:t>1. Norme internationale de référence pour évaluer les services de Tiers. Permet aux entreprises de s’assurer de la fiabilité des services fournis par des Tiers.</a:t>
            </a:r>
            <a:r>
              <a:rPr lang="fr-FR" sz="1400" dirty="0"/>
              <a:t> </a:t>
            </a:r>
            <a:endParaRPr lang="fr-FR" sz="1400" dirty="0" smtClean="0"/>
          </a:p>
          <a:p>
            <a:pPr lvl="3" eaLnBrk="1" hangingPunct="1">
              <a:defRPr/>
            </a:pPr>
            <a:r>
              <a:rPr lang="fr-FR" sz="1200" dirty="0" smtClean="0"/>
              <a:t>Pour </a:t>
            </a:r>
            <a:r>
              <a:rPr lang="fr-FR" sz="1200" dirty="0"/>
              <a:t>une société </a:t>
            </a:r>
            <a:r>
              <a:rPr lang="fr-FR" sz="1200" dirty="0" smtClean="0"/>
              <a:t>prestataire de services</a:t>
            </a:r>
            <a:r>
              <a:rPr lang="fr-FR" sz="1200" dirty="0"/>
              <a:t>: évite de multiplier les audits individuels de la part d’entreprises Clientes</a:t>
            </a:r>
            <a:r>
              <a:rPr lang="fr-FR" sz="1200" dirty="0" smtClean="0"/>
              <a:t>. Donne une bonne image en certifiant la qualité du contrôle </a:t>
            </a:r>
            <a:r>
              <a:rPr lang="fr-FR" sz="1200" dirty="0"/>
              <a:t>interne</a:t>
            </a:r>
            <a:r>
              <a:rPr lang="fr-FR" sz="1200" dirty="0" smtClean="0"/>
              <a:t>.</a:t>
            </a:r>
          </a:p>
          <a:p>
            <a:pPr lvl="3" eaLnBrk="1" hangingPunct="1">
              <a:defRPr/>
            </a:pPr>
            <a:r>
              <a:rPr lang="fr-FR" sz="1200" dirty="0" smtClean="0"/>
              <a:t>Pour une société ayant recours à un/des prestataire(s): donne une assurance normalisée sur la qualité des contrôles internes mis en place par le(s) prestataires. Atteste de la mise en place de contrôle pertinents.</a:t>
            </a:r>
            <a:r>
              <a:rPr lang="fr-FR" sz="1200" dirty="0"/>
              <a:t/>
            </a:r>
            <a:br>
              <a:rPr lang="fr-FR" sz="1200" dirty="0"/>
            </a:br>
            <a:endParaRPr lang="fr-FR" sz="1200" dirty="0" smtClean="0"/>
          </a:p>
          <a:p>
            <a:pPr lvl="2" eaLnBrk="1" hangingPunct="1">
              <a:buNone/>
              <a:defRPr/>
            </a:pPr>
            <a:r>
              <a:rPr lang="fr-FR" sz="1400" dirty="0" smtClean="0"/>
              <a:t>2. Rapports de </a:t>
            </a:r>
            <a:r>
              <a:rPr lang="fr-FR" sz="1400" b="1" dirty="0" smtClean="0"/>
              <a:t>Type I </a:t>
            </a:r>
            <a:r>
              <a:rPr lang="fr-FR" sz="1400" dirty="0" smtClean="0"/>
              <a:t>ou de </a:t>
            </a:r>
            <a:r>
              <a:rPr lang="fr-FR" sz="1400" b="1" dirty="0" smtClean="0"/>
              <a:t>Type II</a:t>
            </a:r>
            <a:r>
              <a:rPr lang="fr-FR" sz="1400" dirty="0" smtClean="0"/>
              <a:t>:</a:t>
            </a:r>
          </a:p>
          <a:p>
            <a:pPr lvl="3" eaLnBrk="1" hangingPunct="1">
              <a:defRPr/>
            </a:pPr>
            <a:endParaRPr lang="fr-FR" sz="700" dirty="0" smtClean="0"/>
          </a:p>
          <a:p>
            <a:pPr lvl="3" eaLnBrk="1" hangingPunct="1">
              <a:defRPr/>
            </a:pPr>
            <a:r>
              <a:rPr lang="fr-FR" sz="1200" b="1" dirty="0" smtClean="0"/>
              <a:t>ISAE 3402 Type I </a:t>
            </a:r>
            <a:r>
              <a:rPr lang="fr-FR" sz="1200" dirty="0"/>
              <a:t>– l’auditeur indépendant </a:t>
            </a:r>
            <a:r>
              <a:rPr lang="fr-FR" sz="1200" dirty="0" smtClean="0"/>
              <a:t>exprime une </a:t>
            </a:r>
            <a:r>
              <a:rPr lang="fr-FR" sz="1200" dirty="0"/>
              <a:t>opinion </a:t>
            </a:r>
            <a:r>
              <a:rPr lang="fr-FR" sz="1200" dirty="0" smtClean="0"/>
              <a:t>sur:</a:t>
            </a:r>
          </a:p>
          <a:p>
            <a:pPr lvl="4" eaLnBrk="1" hangingPunct="1">
              <a:defRPr/>
            </a:pPr>
            <a:r>
              <a:rPr lang="fr-FR" sz="1200" dirty="0" smtClean="0"/>
              <a:t>la </a:t>
            </a:r>
            <a:r>
              <a:rPr lang="fr-FR" sz="1200" dirty="0"/>
              <a:t>description des contrôles par le prestataire </a:t>
            </a:r>
            <a:endParaRPr lang="fr-FR" sz="1200" dirty="0" smtClean="0"/>
          </a:p>
          <a:p>
            <a:pPr lvl="4" eaLnBrk="1" hangingPunct="1">
              <a:defRPr/>
            </a:pPr>
            <a:r>
              <a:rPr lang="fr-FR" sz="1200" dirty="0" smtClean="0"/>
              <a:t>et </a:t>
            </a:r>
            <a:r>
              <a:rPr lang="fr-FR" sz="1200" dirty="0"/>
              <a:t>sur </a:t>
            </a:r>
            <a:r>
              <a:rPr lang="fr-FR" sz="1200" b="1" dirty="0"/>
              <a:t>la</a:t>
            </a:r>
            <a:r>
              <a:rPr lang="fr-FR" sz="1200" dirty="0"/>
              <a:t> </a:t>
            </a:r>
            <a:r>
              <a:rPr lang="fr-FR" sz="1200" b="1" dirty="0"/>
              <a:t>conception</a:t>
            </a:r>
            <a:r>
              <a:rPr lang="fr-FR" sz="1200" dirty="0"/>
              <a:t> </a:t>
            </a:r>
            <a:r>
              <a:rPr lang="fr-FR" sz="1200" i="1" dirty="0" smtClean="0"/>
              <a:t>(‘design’)</a:t>
            </a:r>
            <a:r>
              <a:rPr lang="fr-FR" sz="1200" dirty="0" smtClean="0"/>
              <a:t> des </a:t>
            </a:r>
            <a:r>
              <a:rPr lang="fr-FR" sz="1200" dirty="0"/>
              <a:t>contrôles pour atteindre certains objectifs de contrôle</a:t>
            </a:r>
            <a:r>
              <a:rPr lang="fr-FR" sz="1200" dirty="0" smtClean="0"/>
              <a:t>.</a:t>
            </a:r>
            <a:br>
              <a:rPr lang="fr-FR" sz="1200" dirty="0" smtClean="0"/>
            </a:br>
            <a:endParaRPr lang="fr-FR" sz="1200" dirty="0"/>
          </a:p>
          <a:p>
            <a:pPr lvl="3" eaLnBrk="1" hangingPunct="1">
              <a:defRPr/>
            </a:pPr>
            <a:r>
              <a:rPr lang="fr-FR" sz="1200" b="1" dirty="0">
                <a:solidFill>
                  <a:srgbClr val="002776"/>
                </a:solidFill>
              </a:rPr>
              <a:t>ISAE 3402 Type </a:t>
            </a:r>
            <a:r>
              <a:rPr lang="fr-FR" sz="1200" b="1" dirty="0" smtClean="0">
                <a:solidFill>
                  <a:srgbClr val="002776"/>
                </a:solidFill>
              </a:rPr>
              <a:t>II </a:t>
            </a:r>
            <a:r>
              <a:rPr lang="fr-FR" sz="1200" dirty="0">
                <a:solidFill>
                  <a:srgbClr val="002776"/>
                </a:solidFill>
              </a:rPr>
              <a:t>– l’auditeur indépendant exprime une opinion </a:t>
            </a:r>
            <a:r>
              <a:rPr lang="fr-FR" sz="1200" dirty="0" smtClean="0">
                <a:solidFill>
                  <a:srgbClr val="002776"/>
                </a:solidFill>
              </a:rPr>
              <a:t>sur:</a:t>
            </a:r>
          </a:p>
          <a:p>
            <a:pPr lvl="4" eaLnBrk="1" hangingPunct="1">
              <a:defRPr/>
            </a:pPr>
            <a:r>
              <a:rPr lang="fr-FR" sz="1200" dirty="0" smtClean="0">
                <a:solidFill>
                  <a:srgbClr val="002776"/>
                </a:solidFill>
              </a:rPr>
              <a:t>la </a:t>
            </a:r>
            <a:r>
              <a:rPr lang="fr-FR" sz="1200" dirty="0">
                <a:solidFill>
                  <a:srgbClr val="002776"/>
                </a:solidFill>
              </a:rPr>
              <a:t>description des contrôles par le prestataire </a:t>
            </a:r>
            <a:r>
              <a:rPr lang="fr-FR" sz="1200" dirty="0" smtClean="0">
                <a:solidFill>
                  <a:srgbClr val="002776"/>
                </a:solidFill>
              </a:rPr>
              <a:t>, </a:t>
            </a:r>
          </a:p>
          <a:p>
            <a:pPr lvl="4" eaLnBrk="1" hangingPunct="1">
              <a:defRPr/>
            </a:pPr>
            <a:r>
              <a:rPr lang="fr-FR" sz="1200" dirty="0" smtClean="0">
                <a:solidFill>
                  <a:srgbClr val="002776"/>
                </a:solidFill>
              </a:rPr>
              <a:t>sur </a:t>
            </a:r>
            <a:r>
              <a:rPr lang="fr-FR" sz="1200" b="1" dirty="0">
                <a:solidFill>
                  <a:srgbClr val="002776"/>
                </a:solidFill>
              </a:rPr>
              <a:t>la</a:t>
            </a:r>
            <a:r>
              <a:rPr lang="fr-FR" sz="1200" dirty="0">
                <a:solidFill>
                  <a:srgbClr val="002776"/>
                </a:solidFill>
              </a:rPr>
              <a:t> </a:t>
            </a:r>
            <a:r>
              <a:rPr lang="fr-FR" sz="1200" b="1" dirty="0">
                <a:solidFill>
                  <a:srgbClr val="002776"/>
                </a:solidFill>
              </a:rPr>
              <a:t>conception</a:t>
            </a:r>
            <a:r>
              <a:rPr lang="fr-FR" sz="1200" dirty="0">
                <a:solidFill>
                  <a:srgbClr val="002776"/>
                </a:solidFill>
              </a:rPr>
              <a:t> </a:t>
            </a:r>
            <a:r>
              <a:rPr lang="fr-FR" sz="1200" i="1" dirty="0">
                <a:solidFill>
                  <a:srgbClr val="002776"/>
                </a:solidFill>
              </a:rPr>
              <a:t>(‘design’)</a:t>
            </a:r>
            <a:r>
              <a:rPr lang="fr-FR" sz="1200" dirty="0">
                <a:solidFill>
                  <a:srgbClr val="002776"/>
                </a:solidFill>
              </a:rPr>
              <a:t> des contrôles pour atteindre certains objectifs de </a:t>
            </a:r>
            <a:r>
              <a:rPr lang="fr-FR" sz="1200" dirty="0" smtClean="0">
                <a:solidFill>
                  <a:srgbClr val="002776"/>
                </a:solidFill>
              </a:rPr>
              <a:t>contrôle, </a:t>
            </a:r>
          </a:p>
          <a:p>
            <a:pPr lvl="4" eaLnBrk="1" hangingPunct="1">
              <a:defRPr/>
            </a:pPr>
            <a:r>
              <a:rPr lang="fr-FR" sz="1200" dirty="0" smtClean="0">
                <a:solidFill>
                  <a:srgbClr val="002776"/>
                </a:solidFill>
              </a:rPr>
              <a:t>et sur </a:t>
            </a:r>
            <a:r>
              <a:rPr lang="fr-FR" sz="1200" b="1" dirty="0" smtClean="0">
                <a:solidFill>
                  <a:srgbClr val="00B050"/>
                </a:solidFill>
              </a:rPr>
              <a:t>l’efficacité</a:t>
            </a:r>
            <a:r>
              <a:rPr lang="fr-FR" sz="1200" dirty="0" smtClean="0">
                <a:solidFill>
                  <a:srgbClr val="00B050"/>
                </a:solidFill>
              </a:rPr>
              <a:t> </a:t>
            </a:r>
            <a:r>
              <a:rPr lang="fr-FR" sz="1200" dirty="0" smtClean="0">
                <a:solidFill>
                  <a:srgbClr val="002776"/>
                </a:solidFill>
              </a:rPr>
              <a:t>du contrôle interne pour garantir avec une assurance raisonnable que les </a:t>
            </a:r>
            <a:r>
              <a:rPr lang="fr-FR" sz="1200" dirty="0"/>
              <a:t>objectifs de </a:t>
            </a:r>
            <a:r>
              <a:rPr lang="fr-FR" sz="1200" dirty="0" smtClean="0"/>
              <a:t>contrôle ont été atteints sur une période donnée.</a:t>
            </a:r>
            <a:endParaRPr lang="fr-FR" sz="1200" dirty="0">
              <a:solidFill>
                <a:srgbClr val="002776"/>
              </a:solidFill>
            </a:endParaRPr>
          </a:p>
          <a:p>
            <a:pPr lvl="2" eaLnBrk="1" hangingPunct="1">
              <a:buNone/>
              <a:defRPr/>
            </a:pPr>
            <a:endParaRPr lang="fr-FR" sz="1400" dirty="0" smtClean="0"/>
          </a:p>
          <a:p>
            <a:pPr lvl="2" eaLnBrk="1" hangingPunct="1">
              <a:buNone/>
              <a:defRPr/>
            </a:pPr>
            <a:endParaRPr lang="fr-FR" sz="1400" dirty="0"/>
          </a:p>
          <a:p>
            <a:pPr lvl="2" eaLnBrk="1" hangingPunct="1">
              <a:buNone/>
              <a:defRPr/>
            </a:pPr>
            <a:endParaRPr lang="fr-FR" sz="1400" dirty="0" smtClean="0"/>
          </a:p>
          <a:p>
            <a:pPr lvl="2" eaLnBrk="1" hangingPunct="1">
              <a:buNone/>
              <a:defRPr/>
            </a:pPr>
            <a:endParaRPr lang="fr-FR" sz="1400" dirty="0"/>
          </a:p>
          <a:p>
            <a:pPr lvl="2" eaLnBrk="1" hangingPunct="1">
              <a:buNone/>
              <a:defRPr/>
            </a:pPr>
            <a:endParaRPr lang="fr-FR" sz="1400" dirty="0" smtClean="0"/>
          </a:p>
          <a:p>
            <a:pPr lvl="2" eaLnBrk="1" hangingPunct="1">
              <a:buNone/>
              <a:defRPr/>
            </a:pPr>
            <a:r>
              <a:rPr lang="fr-FR" sz="1400" dirty="0" smtClean="0"/>
              <a:t> </a:t>
            </a:r>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902045" y="2708920"/>
            <a:ext cx="5259773" cy="1323439"/>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Les audits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2140791"/>
            <a:ext cx="8136904" cy="254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Les audits de sécurité</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432047"/>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(2016)</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1907704" y="4952201"/>
            <a:ext cx="5400600" cy="276999"/>
          </a:xfrm>
          <a:prstGeom prst="rect">
            <a:avLst/>
          </a:prstGeom>
        </p:spPr>
        <p:txBody>
          <a:bodyPr wrap="square">
            <a:spAutoFit/>
          </a:bodyPr>
          <a:lstStyle/>
          <a:p>
            <a:pPr algn="ctr"/>
            <a:r>
              <a:rPr lang="fr-FR" sz="1200" b="1" u="sng" dirty="0" smtClean="0"/>
              <a:t>Nombre d'audits de sécurité du SI réalisés en moyenne par an </a:t>
            </a:r>
          </a:p>
        </p:txBody>
      </p:sp>
      <p:sp>
        <p:nvSpPr>
          <p:cNvPr id="37" name="Rectangle 36"/>
          <p:cNvSpPr/>
          <p:nvPr/>
        </p:nvSpPr>
        <p:spPr>
          <a:xfrm>
            <a:off x="1115616" y="1556792"/>
            <a:ext cx="6768752" cy="523220"/>
          </a:xfrm>
          <a:prstGeom prst="rect">
            <a:avLst/>
          </a:prstGeom>
        </p:spPr>
        <p:txBody>
          <a:bodyPr wrap="square">
            <a:spAutoFit/>
          </a:bodyPr>
          <a:lstStyle/>
          <a:p>
            <a:pPr algn="ctr"/>
            <a:r>
              <a:rPr lang="fr-FR" sz="1400" b="1" dirty="0" smtClean="0">
                <a:solidFill>
                  <a:srgbClr val="00B050"/>
                </a:solidFill>
              </a:rPr>
              <a:t>Combien d'audits ou de contrôles de sécurité du SI sont-ils menés en moyenne au sein de votre entreprise sur une période de deux ans?</a:t>
            </a:r>
          </a:p>
        </p:txBody>
      </p:sp>
      <p:sp>
        <p:nvSpPr>
          <p:cNvPr id="10" name="Rectangle 9"/>
          <p:cNvSpPr/>
          <p:nvPr/>
        </p:nvSpPr>
        <p:spPr>
          <a:xfrm>
            <a:off x="539552" y="5446965"/>
            <a:ext cx="8208912" cy="646331"/>
          </a:xfrm>
          <a:prstGeom prst="rect">
            <a:avLst/>
          </a:prstGeom>
        </p:spPr>
        <p:txBody>
          <a:bodyPr wrap="square">
            <a:spAutoFit/>
          </a:bodyPr>
          <a:lstStyle/>
          <a:p>
            <a:r>
              <a:rPr lang="fr-CH" sz="1200" dirty="0" smtClean="0"/>
              <a:t>«  </a:t>
            </a:r>
            <a:r>
              <a:rPr lang="fr-FR" sz="1200" dirty="0"/>
              <a:t> Plus de deux tiers des entreprises interrogées ont réalisé au moins un audit de sécurité au cours de deux dernières années. Ces chiffres sont relativement </a:t>
            </a:r>
            <a:r>
              <a:rPr lang="fr-FR" sz="1200" dirty="0" smtClean="0"/>
              <a:t>stables depuis 2010 » </a:t>
            </a:r>
          </a:p>
          <a:p>
            <a:endParaRPr lang="fr-FR" sz="1200" dirty="0"/>
          </a:p>
        </p:txBody>
      </p:sp>
      <p:sp>
        <p:nvSpPr>
          <p:cNvPr id="11" name="Rectangle 10"/>
          <p:cNvSpPr/>
          <p:nvPr/>
        </p:nvSpPr>
        <p:spPr>
          <a:xfrm>
            <a:off x="6444208" y="4664169"/>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767830"/>
            <a:ext cx="5571616" cy="382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Les audits de sécurité</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1979712" y="5517232"/>
            <a:ext cx="5400600" cy="276999"/>
          </a:xfrm>
          <a:prstGeom prst="rect">
            <a:avLst/>
          </a:prstGeom>
        </p:spPr>
        <p:txBody>
          <a:bodyPr wrap="square">
            <a:spAutoFit/>
          </a:bodyPr>
          <a:lstStyle/>
          <a:p>
            <a:pPr algn="ctr"/>
            <a:r>
              <a:rPr lang="fr-FR" sz="1200" b="1" u="sng" dirty="0" smtClean="0"/>
              <a:t>Motivations déclenchant des audits de sécurité</a:t>
            </a:r>
          </a:p>
        </p:txBody>
      </p:sp>
      <p:sp>
        <p:nvSpPr>
          <p:cNvPr id="37" name="Rectangle 36"/>
          <p:cNvSpPr/>
          <p:nvPr/>
        </p:nvSpPr>
        <p:spPr>
          <a:xfrm>
            <a:off x="755576" y="1556792"/>
            <a:ext cx="7992888" cy="307777"/>
          </a:xfrm>
          <a:prstGeom prst="rect">
            <a:avLst/>
          </a:prstGeom>
        </p:spPr>
        <p:txBody>
          <a:bodyPr wrap="square">
            <a:spAutoFit/>
          </a:bodyPr>
          <a:lstStyle/>
          <a:p>
            <a:pPr algn="ctr"/>
            <a:r>
              <a:rPr lang="fr-FR" sz="1400" b="1" dirty="0" smtClean="0">
                <a:solidFill>
                  <a:srgbClr val="00B050"/>
                </a:solidFill>
              </a:rPr>
              <a:t>Quelles sont les motivations principales qui déclenchent ces audits?</a:t>
            </a:r>
          </a:p>
        </p:txBody>
      </p:sp>
      <p:sp>
        <p:nvSpPr>
          <p:cNvPr id="10" name="Rectangle 9"/>
          <p:cNvSpPr/>
          <p:nvPr/>
        </p:nvSpPr>
        <p:spPr>
          <a:xfrm>
            <a:off x="611560" y="5805264"/>
            <a:ext cx="8208912" cy="830997"/>
          </a:xfrm>
          <a:prstGeom prst="rect">
            <a:avLst/>
          </a:prstGeom>
        </p:spPr>
        <p:txBody>
          <a:bodyPr wrap="square">
            <a:spAutoFit/>
          </a:bodyPr>
          <a:lstStyle/>
          <a:p>
            <a:r>
              <a:rPr lang="fr-FR" sz="1200" dirty="0"/>
              <a:t>« Les motivations de ces audits restent principalement le respect de la PSSI (43%), mais elles sont aussi motivées par des exigences contractuelles ou règlementaires (33%), ou des exigences externes, comme les assurances ou les clients (32%). La réaction à un incident reste une cause notable (19%, contre 14% en 2012).</a:t>
            </a:r>
            <a:r>
              <a:rPr lang="fr-CH" sz="1200" dirty="0"/>
              <a:t>»</a:t>
            </a:r>
          </a:p>
          <a:p>
            <a:endParaRPr lang="fr-CH" sz="1200" dirty="0"/>
          </a:p>
        </p:txBody>
      </p:sp>
      <p:sp>
        <p:nvSpPr>
          <p:cNvPr id="11" name="Rectangle 10"/>
          <p:cNvSpPr/>
          <p:nvPr/>
        </p:nvSpPr>
        <p:spPr>
          <a:xfrm>
            <a:off x="6697496" y="5445224"/>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IV) Organisation de la sécurité par processus</a:t>
            </a:r>
          </a:p>
          <a:p>
            <a:pPr eaLnBrk="0" fontAlgn="base" hangingPunct="0">
              <a:lnSpc>
                <a:spcPts val="3050"/>
              </a:lnSpc>
              <a:spcBef>
                <a:spcPct val="0"/>
              </a:spcBef>
              <a:spcAft>
                <a:spcPct val="0"/>
              </a:spcAft>
            </a:pPr>
            <a:r>
              <a:rPr lang="fr-CH" sz="2000" b="1" dirty="0" smtClean="0">
                <a:solidFill>
                  <a:srgbClr val="002776"/>
                </a:solidFill>
                <a:cs typeface="Arial" charset="0"/>
              </a:rPr>
              <a:t>	- Processus de gestion des incidents </a:t>
            </a:r>
          </a:p>
          <a:p>
            <a:pPr eaLnBrk="0" fontAlgn="base" hangingPunct="0">
              <a:lnSpc>
                <a:spcPts val="3050"/>
              </a:lnSpc>
              <a:spcBef>
                <a:spcPct val="0"/>
              </a:spcBef>
              <a:spcAft>
                <a:spcPct val="0"/>
              </a:spcAft>
            </a:pPr>
            <a:r>
              <a:rPr lang="fr-CH" sz="2000" b="1" dirty="0" smtClean="0">
                <a:solidFill>
                  <a:srgbClr val="002776"/>
                </a:solidFill>
                <a:cs typeface="Arial" charset="0"/>
              </a:rPr>
              <a:t>	- Processus de gestion des changements </a:t>
            </a:r>
          </a:p>
          <a:p>
            <a:pPr eaLnBrk="0" fontAlgn="base" hangingPunct="0">
              <a:lnSpc>
                <a:spcPts val="3050"/>
              </a:lnSpc>
              <a:spcBef>
                <a:spcPct val="0"/>
              </a:spcBef>
              <a:spcAft>
                <a:spcPct val="0"/>
              </a:spcAft>
            </a:pPr>
            <a:r>
              <a:rPr lang="fr-CH" sz="2000" b="1" dirty="0" smtClean="0">
                <a:solidFill>
                  <a:srgbClr val="002776"/>
                </a:solidFill>
                <a:cs typeface="Arial" charset="0"/>
              </a:rPr>
              <a:t>	- Processus de gestion des accès </a:t>
            </a:r>
          </a:p>
          <a:p>
            <a:pPr eaLnBrk="0" fontAlgn="base" hangingPunct="0">
              <a:lnSpc>
                <a:spcPts val="3050"/>
              </a:lnSpc>
              <a:spcBef>
                <a:spcPct val="0"/>
              </a:spcBef>
              <a:spcAft>
                <a:spcPct val="0"/>
              </a:spcAft>
            </a:pPr>
            <a:endParaRPr lang="fr-CH" sz="2500" b="1" dirty="0" smtClean="0">
              <a:solidFill>
                <a:srgbClr val="002776"/>
              </a:solidFill>
              <a:cs typeface="Arial" charset="0"/>
            </a:endParaRPr>
          </a:p>
          <a:p>
            <a:pPr eaLnBrk="0" fontAlgn="base" hangingPunct="0">
              <a:lnSpc>
                <a:spcPts val="3050"/>
              </a:lnSpc>
              <a:spcBef>
                <a:spcPct val="0"/>
              </a:spcBef>
              <a:spcAft>
                <a:spcPct val="0"/>
              </a:spcAft>
            </a:pPr>
            <a:r>
              <a:rPr lang="fr-CH" sz="2500" b="1" dirty="0">
                <a:solidFill>
                  <a:srgbClr val="002776"/>
                </a:solidFill>
                <a:cs typeface="Arial" charset="0"/>
              </a:rPr>
              <a:t>	</a:t>
            </a:r>
            <a:endParaRPr lang="en-US" sz="2500" b="1" dirty="0">
              <a:solidFill>
                <a:srgbClr val="002776"/>
              </a:solidFill>
              <a:cs typeface="Arial" charset="0"/>
            </a:endParaRPr>
          </a:p>
        </p:txBody>
      </p:sp>
      <p:sp>
        <p:nvSpPr>
          <p:cNvPr id="4" name="Chevron 3"/>
          <p:cNvSpPr/>
          <p:nvPr/>
        </p:nvSpPr>
        <p:spPr>
          <a:xfrm>
            <a:off x="5580112" y="5013176"/>
            <a:ext cx="864096" cy="1224136"/>
          </a:xfrm>
          <a:prstGeom prst="chevron">
            <a:avLst>
              <a:gd name="adj" fmla="val 243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H">
              <a:solidFill>
                <a:schemeClr val="tx1"/>
              </a:solidFill>
            </a:endParaRPr>
          </a:p>
        </p:txBody>
      </p:sp>
      <p:sp>
        <p:nvSpPr>
          <p:cNvPr id="5" name="Chevron 4"/>
          <p:cNvSpPr/>
          <p:nvPr/>
        </p:nvSpPr>
        <p:spPr>
          <a:xfrm>
            <a:off x="6372200" y="5013176"/>
            <a:ext cx="864096" cy="1224136"/>
          </a:xfrm>
          <a:prstGeom prst="chevron">
            <a:avLst>
              <a:gd name="adj" fmla="val 2432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H">
              <a:solidFill>
                <a:schemeClr val="tx1"/>
              </a:solidFill>
            </a:endParaRPr>
          </a:p>
        </p:txBody>
      </p:sp>
      <p:sp>
        <p:nvSpPr>
          <p:cNvPr id="6" name="Chevron 5"/>
          <p:cNvSpPr/>
          <p:nvPr/>
        </p:nvSpPr>
        <p:spPr>
          <a:xfrm>
            <a:off x="7164288" y="5013176"/>
            <a:ext cx="864096" cy="1224136"/>
          </a:xfrm>
          <a:prstGeom prst="chevron">
            <a:avLst>
              <a:gd name="adj" fmla="val 2432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H">
              <a:solidFill>
                <a:schemeClr val="tx1"/>
              </a:solidFill>
            </a:endParaRPr>
          </a:p>
        </p:txBody>
      </p:sp>
      <p:sp>
        <p:nvSpPr>
          <p:cNvPr id="7" name="Chevron 6"/>
          <p:cNvSpPr/>
          <p:nvPr/>
        </p:nvSpPr>
        <p:spPr>
          <a:xfrm>
            <a:off x="7956376" y="5013176"/>
            <a:ext cx="864096" cy="1224136"/>
          </a:xfrm>
          <a:prstGeom prst="chevron">
            <a:avLst>
              <a:gd name="adj" fmla="val 2432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H">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ight Arrow 34"/>
          <p:cNvSpPr/>
          <p:nvPr/>
        </p:nvSpPr>
        <p:spPr>
          <a:xfrm>
            <a:off x="1331640" y="5852889"/>
            <a:ext cx="6192688" cy="216024"/>
          </a:xfrm>
          <a:prstGeom prst="rightArrow">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Organisation de la sécurité par processus </a:t>
            </a:r>
            <a:r>
              <a:rPr sz="2000" dirty="0" smtClean="0"/>
              <a:t/>
            </a:r>
            <a:br>
              <a:rPr sz="2000" dirty="0" smtClean="0"/>
            </a:br>
            <a:r>
              <a:rPr lang="fr-FR" sz="1800" dirty="0" smtClean="0">
                <a:solidFill>
                  <a:schemeClr val="accent1">
                    <a:lumMod val="60000"/>
                    <a:lumOff val="40000"/>
                  </a:schemeClr>
                </a:solidFill>
              </a:rPr>
              <a:t>Typologie des défaillances</a:t>
            </a:r>
            <a:endParaRPr sz="1600" b="0" dirty="0" smtClean="0"/>
          </a:p>
        </p:txBody>
      </p:sp>
      <p:sp>
        <p:nvSpPr>
          <p:cNvPr id="25" name="Content Placeholder 50"/>
          <p:cNvSpPr>
            <a:spLocks noGrp="1"/>
          </p:cNvSpPr>
          <p:nvPr>
            <p:ph idx="1"/>
          </p:nvPr>
        </p:nvSpPr>
        <p:spPr>
          <a:xfrm>
            <a:off x="404813" y="1052736"/>
            <a:ext cx="8415659" cy="4248471"/>
          </a:xfrm>
        </p:spPr>
        <p:txBody>
          <a:bodyPr/>
          <a:lstStyle/>
          <a:p>
            <a:pPr lvl="1" eaLnBrk="1" hangingPunct="1">
              <a:defRPr/>
            </a:pPr>
            <a:r>
              <a:rPr lang="fr-CH" sz="1600" b="1" dirty="0" smtClean="0"/>
              <a:t>3 types de sources </a:t>
            </a:r>
            <a:r>
              <a:rPr lang="fr-CH" sz="1600" b="1" dirty="0"/>
              <a:t>de défaillances</a:t>
            </a:r>
            <a:endParaRPr lang="fr-FR" sz="1600" b="1" dirty="0"/>
          </a:p>
          <a:p>
            <a:pPr lvl="1" eaLnBrk="1" hangingPunct="1">
              <a:buNone/>
              <a:defRPr/>
            </a:pPr>
            <a:r>
              <a:rPr lang="fr-FR" sz="1200" b="1" dirty="0"/>
              <a:t/>
            </a:r>
            <a:br>
              <a:rPr lang="fr-FR" sz="1200" b="1" dirty="0"/>
            </a:br>
            <a:endParaRPr lang="fr-FR" sz="2000" b="1" dirty="0"/>
          </a:p>
          <a:p>
            <a:pPr lvl="1" eaLnBrk="1" hangingPunct="1">
              <a:defRPr/>
            </a:pPr>
            <a:r>
              <a:rPr lang="fr-FR" sz="1600" b="1" dirty="0" smtClean="0"/>
              <a:t>Théorisation </a:t>
            </a:r>
            <a:r>
              <a:rPr lang="fr-FR" sz="1600" b="1" dirty="0"/>
              <a:t>des causes des défaillances </a:t>
            </a:r>
            <a:r>
              <a:rPr lang="fr-FR" sz="1200" b="1" dirty="0">
                <a:solidFill>
                  <a:schemeClr val="tx2">
                    <a:lumMod val="60000"/>
                    <a:lumOff val="40000"/>
                  </a:schemeClr>
                </a:solidFill>
              </a:rPr>
              <a:t>(modèle de James </a:t>
            </a:r>
            <a:r>
              <a:rPr lang="fr-FR" sz="1200" b="1" dirty="0" err="1">
                <a:solidFill>
                  <a:schemeClr val="tx2">
                    <a:lumMod val="60000"/>
                    <a:lumOff val="40000"/>
                  </a:schemeClr>
                </a:solidFill>
              </a:rPr>
              <a:t>Reason</a:t>
            </a:r>
            <a:r>
              <a:rPr lang="fr-FR" sz="1200" b="1" dirty="0">
                <a:solidFill>
                  <a:schemeClr val="tx2">
                    <a:lumMod val="60000"/>
                    <a:lumOff val="40000"/>
                  </a:schemeClr>
                </a:solidFill>
              </a:rPr>
              <a:t>)</a:t>
            </a:r>
            <a:r>
              <a:rPr lang="fr-FR" sz="1600" b="1" dirty="0"/>
              <a:t>:</a:t>
            </a:r>
          </a:p>
          <a:p>
            <a:pPr lvl="3" eaLnBrk="1" hangingPunct="1">
              <a:defRPr/>
            </a:pPr>
            <a:r>
              <a:rPr lang="fr-FR" sz="1200" b="1" dirty="0"/>
              <a:t>Défaillances patentes ou actives: </a:t>
            </a:r>
            <a:r>
              <a:rPr lang="fr-FR" sz="1200" dirty="0"/>
              <a:t>erreur active de l’utilisateur en 1ère ligne, directement liée à l’incident.</a:t>
            </a:r>
          </a:p>
          <a:p>
            <a:pPr lvl="3" eaLnBrk="1" hangingPunct="1">
              <a:defRPr/>
            </a:pPr>
            <a:r>
              <a:rPr lang="fr-FR" sz="1200" b="1" dirty="0"/>
              <a:t>Défaillances latentes: </a:t>
            </a:r>
            <a:r>
              <a:rPr lang="fr-FR" sz="1200" dirty="0"/>
              <a:t>caractéristique du système qui a contribué à la survenance de </a:t>
            </a:r>
            <a:r>
              <a:rPr lang="fr-FR" sz="1200" dirty="0" smtClean="0"/>
              <a:t>l’accident.</a:t>
            </a:r>
          </a:p>
          <a:p>
            <a:pPr lvl="3" eaLnBrk="1" hangingPunct="1">
              <a:buNone/>
              <a:defRPr/>
            </a:pPr>
            <a:endParaRPr lang="fr-FR" sz="500" dirty="0"/>
          </a:p>
          <a:p>
            <a:pPr lvl="1" eaLnBrk="1" hangingPunct="1">
              <a:defRPr/>
            </a:pPr>
            <a:r>
              <a:rPr lang="fr-FR" sz="1600" b="1" dirty="0" smtClean="0"/>
              <a:t>Constats</a:t>
            </a:r>
            <a:r>
              <a:rPr lang="fr-FR" sz="1600" b="1" dirty="0"/>
              <a:t>:</a:t>
            </a:r>
          </a:p>
          <a:p>
            <a:pPr marL="590550" lvl="3" indent="-228600" eaLnBrk="1" hangingPunct="1">
              <a:buFont typeface="+mj-lt"/>
              <a:buAutoNum type="arabicPeriod"/>
              <a:defRPr/>
            </a:pPr>
            <a:r>
              <a:rPr lang="fr-FR" sz="1200" b="1" dirty="0"/>
              <a:t>Importance de l’erreur humaine dans les </a:t>
            </a:r>
            <a:r>
              <a:rPr lang="fr-FR" sz="1200" b="1" dirty="0" smtClean="0"/>
              <a:t>accidents </a:t>
            </a:r>
            <a:r>
              <a:rPr lang="fr-CH" sz="1200" dirty="0" smtClean="0"/>
              <a:t>(ex: accidents industriels)</a:t>
            </a:r>
            <a:endParaRPr lang="fr-FR" sz="1200" b="1" dirty="0"/>
          </a:p>
          <a:p>
            <a:pPr marL="590550" lvl="3" indent="-228600" eaLnBrk="1" hangingPunct="1">
              <a:buFont typeface="+mj-lt"/>
              <a:buAutoNum type="arabicPeriod"/>
              <a:defRPr/>
            </a:pPr>
            <a:r>
              <a:rPr lang="fr-CH" sz="1200" b="1" dirty="0"/>
              <a:t>Impossibilité de supprimer l'erreur du fonctionnement humain</a:t>
            </a:r>
            <a:r>
              <a:rPr lang="fr-CH" sz="1200" dirty="0"/>
              <a:t> (« l'erreur est inséparable de l'intelligence humaine </a:t>
            </a:r>
            <a:r>
              <a:rPr lang="fr-CH" sz="1200" dirty="0" smtClean="0"/>
              <a:t>»)</a:t>
            </a:r>
          </a:p>
          <a:p>
            <a:pPr marL="590550" lvl="3" indent="-228600" eaLnBrk="1" hangingPunct="1">
              <a:buFont typeface="+mj-lt"/>
              <a:buAutoNum type="arabicPeriod"/>
              <a:defRPr/>
            </a:pPr>
            <a:r>
              <a:rPr lang="fr-CH" sz="1200" dirty="0"/>
              <a:t>Les éléments techniques </a:t>
            </a:r>
            <a:r>
              <a:rPr lang="fr-CH" sz="1200" dirty="0" smtClean="0"/>
              <a:t>(soumis à la loi de Murphy) sont gérés </a:t>
            </a:r>
            <a:r>
              <a:rPr lang="fr-CH" sz="1200" dirty="0"/>
              <a:t>par des </a:t>
            </a:r>
            <a:r>
              <a:rPr lang="fr-CH" sz="1200" dirty="0" smtClean="0"/>
              <a:t>humains, suivant </a:t>
            </a:r>
            <a:r>
              <a:rPr lang="fr-CH" sz="1200" dirty="0"/>
              <a:t>des processus </a:t>
            </a:r>
            <a:r>
              <a:rPr lang="fr-CH" sz="1200" dirty="0" smtClean="0"/>
              <a:t>organisationnels.</a:t>
            </a:r>
          </a:p>
          <a:p>
            <a:pPr lvl="3" eaLnBrk="1" hangingPunct="1">
              <a:buNone/>
              <a:defRPr/>
            </a:pPr>
            <a:endParaRPr lang="fr-FR" sz="1050" dirty="0"/>
          </a:p>
          <a:p>
            <a:pPr lvl="1" eaLnBrk="1" hangingPunct="1">
              <a:defRPr/>
            </a:pPr>
            <a:r>
              <a:rPr lang="fr-FR" sz="1600" b="1" dirty="0" smtClean="0"/>
              <a:t>Nécessité: </a:t>
            </a:r>
            <a:r>
              <a:rPr lang="fr-CH" sz="1600" b="1" dirty="0"/>
              <a:t>intégrer au système des mécanismes </a:t>
            </a:r>
            <a:r>
              <a:rPr lang="fr-CH" sz="1600" b="1" dirty="0" smtClean="0">
                <a:solidFill>
                  <a:schemeClr val="tx2">
                    <a:lumMod val="60000"/>
                    <a:lumOff val="40000"/>
                  </a:schemeClr>
                </a:solidFill>
              </a:rPr>
              <a:t>organisationnels</a:t>
            </a:r>
            <a:r>
              <a:rPr lang="fr-CH" sz="1600" b="1" dirty="0" smtClean="0"/>
              <a:t> de </a:t>
            </a:r>
            <a:r>
              <a:rPr lang="fr-CH" sz="1600" b="1" dirty="0"/>
              <a:t>lutte contre l'erreur</a:t>
            </a:r>
            <a:endParaRPr lang="fr-FR" sz="1600" b="1" dirty="0"/>
          </a:p>
          <a:p>
            <a:pPr marL="590550" lvl="3" indent="-228600" eaLnBrk="1" hangingPunct="1">
              <a:buFont typeface="+mj-lt"/>
              <a:buAutoNum type="arabicPeriod"/>
              <a:defRPr/>
            </a:pPr>
            <a:r>
              <a:rPr lang="fr-CH" sz="1200" dirty="0" smtClean="0"/>
              <a:t>Dépasser </a:t>
            </a:r>
            <a:r>
              <a:rPr lang="fr-CH" sz="1200" dirty="0"/>
              <a:t>le cadre de l'erreur humaine  </a:t>
            </a:r>
            <a:r>
              <a:rPr lang="fr-CH" sz="1200" dirty="0" smtClean="0"/>
              <a:t>et agir sur les </a:t>
            </a:r>
            <a:r>
              <a:rPr lang="fr-CH" sz="1200" dirty="0"/>
              <a:t>défaillances </a:t>
            </a:r>
            <a:r>
              <a:rPr lang="fr-CH" sz="1200" dirty="0" smtClean="0"/>
              <a:t>latentes en traquant les </a:t>
            </a:r>
            <a:r>
              <a:rPr lang="fr-CH" sz="1200" dirty="0"/>
              <a:t>défaillances </a:t>
            </a:r>
            <a:r>
              <a:rPr lang="fr-CH" sz="1200" dirty="0" smtClean="0"/>
              <a:t>organisationnelles.</a:t>
            </a:r>
            <a:endParaRPr lang="fr-CH" sz="1200" dirty="0"/>
          </a:p>
          <a:p>
            <a:pPr marL="590550" lvl="3" indent="-228600" eaLnBrk="1" hangingPunct="1">
              <a:buFont typeface="+mj-lt"/>
              <a:buAutoNum type="arabicPeriod"/>
              <a:defRPr/>
            </a:pPr>
            <a:r>
              <a:rPr lang="fr-CH" sz="1200" dirty="0" smtClean="0"/>
              <a:t>Contrôler les dérives par l'</a:t>
            </a:r>
            <a:r>
              <a:rPr lang="fr-CH" sz="1200" b="1" dirty="0" smtClean="0">
                <a:solidFill>
                  <a:schemeClr val="tx2">
                    <a:lumMod val="60000"/>
                    <a:lumOff val="40000"/>
                  </a:schemeClr>
                </a:solidFill>
              </a:rPr>
              <a:t>application </a:t>
            </a:r>
            <a:r>
              <a:rPr lang="fr-CH" sz="1200" b="1" dirty="0">
                <a:solidFill>
                  <a:schemeClr val="tx2">
                    <a:lumMod val="60000"/>
                    <a:lumOff val="40000"/>
                  </a:schemeClr>
                </a:solidFill>
              </a:rPr>
              <a:t>d'un processus </a:t>
            </a:r>
            <a:r>
              <a:rPr lang="fr-CH" sz="1200" b="1" dirty="0" smtClean="0">
                <a:solidFill>
                  <a:schemeClr val="tx2">
                    <a:lumMod val="60000"/>
                    <a:lumOff val="40000"/>
                  </a:schemeClr>
                </a:solidFill>
              </a:rPr>
              <a:t>continu</a:t>
            </a:r>
            <a:r>
              <a:rPr lang="fr-CH" sz="1200" dirty="0" smtClean="0"/>
              <a:t>.</a:t>
            </a:r>
            <a:endParaRPr lang="fr-CH" dirty="0"/>
          </a:p>
        </p:txBody>
      </p:sp>
      <p:sp>
        <p:nvSpPr>
          <p:cNvPr id="26" name="Explosion 1 25"/>
          <p:cNvSpPr/>
          <p:nvPr/>
        </p:nvSpPr>
        <p:spPr>
          <a:xfrm>
            <a:off x="107504" y="5589240"/>
            <a:ext cx="1152128" cy="864096"/>
          </a:xfrm>
          <a:prstGeom prst="irregularSeal1">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b="1" dirty="0" smtClean="0">
                <a:solidFill>
                  <a:schemeClr val="tx1"/>
                </a:solidFill>
              </a:rPr>
              <a:t>Danger</a:t>
            </a:r>
            <a:endParaRPr lang="fr-CH" sz="1000" b="1" dirty="0">
              <a:solidFill>
                <a:schemeClr val="tx1"/>
              </a:solidFill>
            </a:endParaRPr>
          </a:p>
        </p:txBody>
      </p:sp>
      <p:sp>
        <p:nvSpPr>
          <p:cNvPr id="27" name="Explosion 1 26"/>
          <p:cNvSpPr/>
          <p:nvPr/>
        </p:nvSpPr>
        <p:spPr>
          <a:xfrm>
            <a:off x="7524328" y="5517232"/>
            <a:ext cx="1296144" cy="864096"/>
          </a:xfrm>
          <a:prstGeom prst="irregularSeal1">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b="1" dirty="0" smtClean="0">
                <a:solidFill>
                  <a:schemeClr val="tx1"/>
                </a:solidFill>
              </a:rPr>
              <a:t>Accident?</a:t>
            </a:r>
            <a:endParaRPr lang="fr-CH" sz="1000" b="1" dirty="0">
              <a:solidFill>
                <a:schemeClr val="tx1"/>
              </a:solidFill>
            </a:endParaRPr>
          </a:p>
        </p:txBody>
      </p:sp>
      <p:sp>
        <p:nvSpPr>
          <p:cNvPr id="28" name="Rectangle 27"/>
          <p:cNvSpPr/>
          <p:nvPr/>
        </p:nvSpPr>
        <p:spPr>
          <a:xfrm>
            <a:off x="1619672" y="5733256"/>
            <a:ext cx="1771091" cy="461665"/>
          </a:xfrm>
          <a:prstGeom prst="rect">
            <a:avLst/>
          </a:prstGeom>
          <a:solidFill>
            <a:schemeClr val="bg1"/>
          </a:solidFill>
          <a:ln w="3175">
            <a:solidFill>
              <a:schemeClr val="tx1"/>
            </a:solidFill>
          </a:ln>
        </p:spPr>
        <p:txBody>
          <a:bodyPr wrap="square">
            <a:spAutoFit/>
          </a:bodyPr>
          <a:lstStyle/>
          <a:p>
            <a:pPr algn="ctr"/>
            <a:r>
              <a:rPr lang="fr-CH" sz="1200" b="1" dirty="0" smtClean="0"/>
              <a:t>Mesures </a:t>
            </a:r>
            <a:br>
              <a:rPr lang="fr-CH" sz="1200" b="1" dirty="0" smtClean="0"/>
            </a:br>
            <a:r>
              <a:rPr lang="fr-CH" sz="1200" b="1" dirty="0" smtClean="0"/>
              <a:t>humaines</a:t>
            </a:r>
          </a:p>
        </p:txBody>
      </p:sp>
      <p:sp>
        <p:nvSpPr>
          <p:cNvPr id="30" name="Rectangle 29"/>
          <p:cNvSpPr/>
          <p:nvPr/>
        </p:nvSpPr>
        <p:spPr>
          <a:xfrm>
            <a:off x="5436096" y="5733256"/>
            <a:ext cx="1771091" cy="461665"/>
          </a:xfrm>
          <a:prstGeom prst="rect">
            <a:avLst/>
          </a:prstGeom>
          <a:solidFill>
            <a:schemeClr val="bg1"/>
          </a:solidFill>
          <a:ln w="3175">
            <a:solidFill>
              <a:schemeClr val="tx1"/>
            </a:solidFill>
          </a:ln>
        </p:spPr>
        <p:txBody>
          <a:bodyPr wrap="square">
            <a:spAutoFit/>
          </a:bodyPr>
          <a:lstStyle/>
          <a:p>
            <a:pPr algn="ctr"/>
            <a:r>
              <a:rPr lang="fr-CH" sz="1200" b="1" dirty="0" smtClean="0"/>
              <a:t>Mesures </a:t>
            </a:r>
            <a:br>
              <a:rPr lang="fr-CH" sz="1200" b="1" dirty="0" smtClean="0"/>
            </a:br>
            <a:r>
              <a:rPr lang="fr-CH" sz="1200" b="1" dirty="0" smtClean="0"/>
              <a:t>techniques</a:t>
            </a:r>
          </a:p>
        </p:txBody>
      </p:sp>
      <p:cxnSp>
        <p:nvCxnSpPr>
          <p:cNvPr id="31" name="Straight Arrow Connector 30"/>
          <p:cNvCxnSpPr/>
          <p:nvPr/>
        </p:nvCxnSpPr>
        <p:spPr>
          <a:xfrm>
            <a:off x="4427984" y="5517232"/>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827584" y="1414284"/>
            <a:ext cx="2160240" cy="276999"/>
          </a:xfrm>
          <a:prstGeom prst="rect">
            <a:avLst/>
          </a:prstGeom>
          <a:solidFill>
            <a:srgbClr val="FFC000"/>
          </a:solidFill>
          <a:ln w="3175">
            <a:solidFill>
              <a:schemeClr val="tx1"/>
            </a:solidFill>
          </a:ln>
        </p:spPr>
        <p:txBody>
          <a:bodyPr wrap="square">
            <a:spAutoFit/>
          </a:bodyPr>
          <a:lstStyle/>
          <a:p>
            <a:pPr algn="ctr"/>
            <a:r>
              <a:rPr lang="fr-CH" sz="1200" b="1" dirty="0" smtClean="0"/>
              <a:t>Défaillances humaines</a:t>
            </a:r>
          </a:p>
        </p:txBody>
      </p:sp>
      <p:sp>
        <p:nvSpPr>
          <p:cNvPr id="33" name="Rectangle 32"/>
          <p:cNvSpPr/>
          <p:nvPr/>
        </p:nvSpPr>
        <p:spPr>
          <a:xfrm>
            <a:off x="3131840" y="1414284"/>
            <a:ext cx="2160240" cy="276999"/>
          </a:xfrm>
          <a:prstGeom prst="rect">
            <a:avLst/>
          </a:prstGeom>
          <a:solidFill>
            <a:srgbClr val="FFC000"/>
          </a:solidFill>
          <a:ln w="3175">
            <a:solidFill>
              <a:schemeClr val="tx1"/>
            </a:solidFill>
          </a:ln>
        </p:spPr>
        <p:txBody>
          <a:bodyPr wrap="square">
            <a:spAutoFit/>
          </a:bodyPr>
          <a:lstStyle/>
          <a:p>
            <a:pPr algn="ctr"/>
            <a:r>
              <a:rPr lang="fr-CH" sz="1200" b="1" dirty="0" smtClean="0"/>
              <a:t>Défaillances techniques</a:t>
            </a:r>
          </a:p>
        </p:txBody>
      </p:sp>
      <p:sp>
        <p:nvSpPr>
          <p:cNvPr id="34" name="Rectangle 33"/>
          <p:cNvSpPr/>
          <p:nvPr/>
        </p:nvSpPr>
        <p:spPr>
          <a:xfrm>
            <a:off x="5436096" y="1414284"/>
            <a:ext cx="2592288" cy="276999"/>
          </a:xfrm>
          <a:prstGeom prst="rect">
            <a:avLst/>
          </a:prstGeom>
          <a:solidFill>
            <a:srgbClr val="FFC000"/>
          </a:solidFill>
          <a:ln w="3175">
            <a:solidFill>
              <a:schemeClr val="tx1"/>
            </a:solidFill>
          </a:ln>
        </p:spPr>
        <p:txBody>
          <a:bodyPr wrap="square">
            <a:spAutoFit/>
          </a:bodyPr>
          <a:lstStyle/>
          <a:p>
            <a:pPr algn="ctr"/>
            <a:r>
              <a:rPr lang="fr-CH" sz="1200" b="1" dirty="0" smtClean="0"/>
              <a:t>Défaillances organisationnelles</a:t>
            </a:r>
          </a:p>
        </p:txBody>
      </p:sp>
      <p:grpSp>
        <p:nvGrpSpPr>
          <p:cNvPr id="41" name="Group 40"/>
          <p:cNvGrpSpPr/>
          <p:nvPr/>
        </p:nvGrpSpPr>
        <p:grpSpPr>
          <a:xfrm>
            <a:off x="1619672" y="5733256"/>
            <a:ext cx="5616624" cy="657944"/>
            <a:chOff x="1619672" y="5733256"/>
            <a:chExt cx="5616624" cy="657944"/>
          </a:xfrm>
        </p:grpSpPr>
        <p:sp>
          <p:nvSpPr>
            <p:cNvPr id="29" name="Rectangle 28"/>
            <p:cNvSpPr/>
            <p:nvPr/>
          </p:nvSpPr>
          <p:spPr>
            <a:xfrm>
              <a:off x="3585338" y="5733256"/>
              <a:ext cx="1656184" cy="646331"/>
            </a:xfrm>
            <a:prstGeom prst="rect">
              <a:avLst/>
            </a:prstGeom>
            <a:solidFill>
              <a:srgbClr val="FFFFCC"/>
            </a:solidFill>
            <a:ln w="3175">
              <a:solidFill>
                <a:schemeClr val="tx1"/>
              </a:solidFill>
            </a:ln>
          </p:spPr>
          <p:txBody>
            <a:bodyPr wrap="square">
              <a:spAutoFit/>
            </a:bodyPr>
            <a:lstStyle/>
            <a:p>
              <a:pPr algn="ctr"/>
              <a:r>
                <a:rPr lang="fr-CH" sz="1200" b="1" dirty="0" smtClean="0"/>
                <a:t>Mesures organisationnelles</a:t>
              </a:r>
              <a:br>
                <a:rPr lang="fr-CH" sz="1200" b="1" dirty="0" smtClean="0"/>
              </a:br>
              <a:endParaRPr lang="fr-CH" sz="1200" b="1" dirty="0" smtClean="0"/>
            </a:p>
          </p:txBody>
        </p:sp>
        <p:sp>
          <p:nvSpPr>
            <p:cNvPr id="40" name="Rectangle 39"/>
            <p:cNvSpPr/>
            <p:nvPr/>
          </p:nvSpPr>
          <p:spPr>
            <a:xfrm>
              <a:off x="1619672" y="6237312"/>
              <a:ext cx="5616624" cy="153888"/>
            </a:xfrm>
            <a:prstGeom prst="rect">
              <a:avLst/>
            </a:prstGeom>
            <a:solidFill>
              <a:srgbClr val="FFFFCC"/>
            </a:solidFill>
            <a:ln w="3175">
              <a:solidFill>
                <a:schemeClr val="tx1"/>
              </a:solidFill>
            </a:ln>
          </p:spPr>
          <p:txBody>
            <a:bodyPr wrap="square">
              <a:spAutoFit/>
            </a:bodyPr>
            <a:lstStyle/>
            <a:p>
              <a:pPr algn="ctr"/>
              <a:endParaRPr lang="fr-CH" sz="400" b="1" dirty="0" smtClean="0"/>
            </a:p>
          </p:txBody>
        </p:sp>
      </p:grpSp>
      <p:cxnSp>
        <p:nvCxnSpPr>
          <p:cNvPr id="43" name="Straight Connector 42"/>
          <p:cNvCxnSpPr/>
          <p:nvPr/>
        </p:nvCxnSpPr>
        <p:spPr>
          <a:xfrm>
            <a:off x="3597796" y="6237312"/>
            <a:ext cx="1628626" cy="0"/>
          </a:xfrm>
          <a:prstGeom prst="line">
            <a:avLst/>
          </a:prstGeom>
          <a:ln>
            <a:solidFill>
              <a:srgbClr val="FFFF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073564" y="1371540"/>
            <a:ext cx="6857968"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Processus de</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 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incidents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chemeClr val="accent1">
                    <a:lumMod val="60000"/>
                    <a:lumOff val="40000"/>
                  </a:schemeClr>
                </a:solidFill>
                <a:latin typeface="+mj-lt"/>
                <a:ea typeface="+mj-ea"/>
                <a:cs typeface="+mj-cs"/>
              </a:rPr>
              <a:t>Exemple</a:t>
            </a:r>
            <a:r>
              <a:rPr lang="fr-FR" altLang="en-GB" sz="1400" kern="1200" dirty="0" smtClean="0">
                <a:solidFill>
                  <a:schemeClr val="accent1">
                    <a:lumMod val="60000"/>
                    <a:lumOff val="40000"/>
                  </a:schemeClr>
                </a:solidFill>
                <a:latin typeface="+mj-lt"/>
                <a:ea typeface="+mj-ea"/>
                <a:cs typeface="+mj-cs"/>
              </a:rPr>
              <a:t>: </a:t>
            </a:r>
            <a:r>
              <a:rPr lang="fr-FR" altLang="en-GB" sz="1600" kern="1200" dirty="0" smtClean="0">
                <a:solidFill>
                  <a:schemeClr val="accent1">
                    <a:lumMod val="60000"/>
                    <a:lumOff val="40000"/>
                  </a:schemeClr>
                </a:solidFill>
                <a:latin typeface="+mj-lt"/>
                <a:ea typeface="+mj-ea"/>
                <a:cs typeface="+mj-cs"/>
              </a:rPr>
              <a:t>Processus de gestion des incidents (simplifié) </a:t>
            </a:r>
            <a:r>
              <a:rPr lang="fr-FR" altLang="en-GB" sz="2000" b="0" dirty="0" smtClean="0">
                <a:solidFill>
                  <a:schemeClr val="accent6">
                    <a:lumMod val="50000"/>
                  </a:schemeClr>
                </a:solidFill>
              </a:rPr>
              <a:t>(1/3)</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31" name="Rectangle 30"/>
          <p:cNvSpPr/>
          <p:nvPr/>
        </p:nvSpPr>
        <p:spPr>
          <a:xfrm>
            <a:off x="5796136" y="5949280"/>
            <a:ext cx="1710725" cy="2616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1100" b="1" dirty="0" smtClean="0">
                <a:solidFill>
                  <a:srgbClr val="002776"/>
                </a:solidFill>
                <a:ea typeface="+mj-ea"/>
                <a:cs typeface="+mj-cs"/>
              </a:rPr>
              <a:t>Quizz – quels risques?</a:t>
            </a:r>
            <a:endParaRPr lang="fr-CH" dirty="0"/>
          </a:p>
        </p:txBody>
      </p:sp>
      <p:graphicFrame>
        <p:nvGraphicFramePr>
          <p:cNvPr id="2058" name="Object 10"/>
          <p:cNvGraphicFramePr>
            <a:graphicFrameLocks noChangeAspect="1"/>
          </p:cNvGraphicFramePr>
          <p:nvPr/>
        </p:nvGraphicFramePr>
        <p:xfrm>
          <a:off x="271463" y="1268760"/>
          <a:ext cx="8601075" cy="4922838"/>
        </p:xfrm>
        <a:graphic>
          <a:graphicData uri="http://schemas.openxmlformats.org/presentationml/2006/ole">
            <mc:AlternateContent xmlns:mc="http://schemas.openxmlformats.org/markup-compatibility/2006">
              <mc:Choice xmlns:v="urn:schemas-microsoft-com:vml" Requires="v">
                <p:oleObj spid="_x0000_s62483" name="Visio" r:id="rId4" imgW="8600694" imgH="4923282" progId="Visio.Drawing.11">
                  <p:embed/>
                </p:oleObj>
              </mc:Choice>
              <mc:Fallback>
                <p:oleObj name="Visio" r:id="rId4" imgW="8600694" imgH="4923282"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3" y="1268760"/>
                        <a:ext cx="8601075" cy="492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endParaRPr lang="fr-FR" sz="1600" dirty="0"/>
          </a:p>
          <a:p>
            <a:pPr lvl="1" eaLnBrk="1" hangingPunct="1">
              <a:buNone/>
              <a:defRPr/>
            </a:pPr>
            <a:endParaRPr lang="fr-FR" sz="1200" dirty="0" smtClean="0"/>
          </a:p>
        </p:txBody>
      </p:sp>
      <p:sp>
        <p:nvSpPr>
          <p:cNvPr id="11" name="Rectangle 5"/>
          <p:cNvSpPr txBox="1">
            <a:spLocks/>
          </p:cNvSpPr>
          <p:nvPr/>
        </p:nvSpPr>
        <p:spPr bwMode="auto">
          <a:xfrm>
            <a:off x="404813" y="1124744"/>
            <a:ext cx="8423275" cy="5285581"/>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(2014)</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13" name="Rectangle 12"/>
          <p:cNvSpPr/>
          <p:nvPr/>
        </p:nvSpPr>
        <p:spPr>
          <a:xfrm>
            <a:off x="1403648" y="4448145"/>
            <a:ext cx="6552728" cy="276999"/>
          </a:xfrm>
          <a:prstGeom prst="rect">
            <a:avLst/>
          </a:prstGeom>
        </p:spPr>
        <p:txBody>
          <a:bodyPr wrap="square">
            <a:spAutoFit/>
          </a:bodyPr>
          <a:lstStyle/>
          <a:p>
            <a:pPr algn="ctr"/>
            <a:r>
              <a:rPr lang="fr-CH" sz="1200" b="1" u="sng" dirty="0" smtClean="0"/>
              <a:t>Utilisation d’une méthode ou un référentiel pour réaliser l’analyse des risques </a:t>
            </a:r>
          </a:p>
        </p:txBody>
      </p:sp>
      <p:sp>
        <p:nvSpPr>
          <p:cNvPr id="14" name="Rectangle 13"/>
          <p:cNvSpPr/>
          <p:nvPr/>
        </p:nvSpPr>
        <p:spPr>
          <a:xfrm>
            <a:off x="323528" y="4869160"/>
            <a:ext cx="8496944" cy="1384995"/>
          </a:xfrm>
          <a:prstGeom prst="rect">
            <a:avLst/>
          </a:prstGeom>
        </p:spPr>
        <p:txBody>
          <a:bodyPr wrap="square">
            <a:spAutoFit/>
          </a:bodyPr>
          <a:lstStyle/>
          <a:p>
            <a:r>
              <a:rPr lang="fr-FR" sz="1200" dirty="0">
                <a:solidFill>
                  <a:schemeClr val="tx2"/>
                </a:solidFill>
              </a:rPr>
              <a:t>« Une entreprise sur deux réalise une analyse de risque formelle et seulement 15% réalisent cette analyse en totalité. » </a:t>
            </a:r>
          </a:p>
          <a:p>
            <a:endParaRPr lang="fr-FR" sz="1200" dirty="0">
              <a:solidFill>
                <a:schemeClr val="tx2"/>
              </a:solidFill>
            </a:endParaRPr>
          </a:p>
          <a:p>
            <a:r>
              <a:rPr lang="fr-FR" sz="1200" dirty="0">
                <a:solidFill>
                  <a:schemeClr val="tx2"/>
                </a:solidFill>
              </a:rPr>
              <a:t>« Les grandes entreprises réalisent ces analyses de façon plus systématique : elles ne sont que 27% à n’avoir pas réalisé cette analyse de risque formelle contre 51% en moyenne. » </a:t>
            </a:r>
          </a:p>
          <a:p>
            <a:endParaRPr lang="fr-FR" sz="1200" dirty="0">
              <a:solidFill>
                <a:schemeClr val="tx2"/>
              </a:solidFill>
            </a:endParaRPr>
          </a:p>
          <a:p>
            <a:r>
              <a:rPr lang="fr-CH" sz="1200" dirty="0" smtClean="0">
                <a:solidFill>
                  <a:schemeClr val="tx2"/>
                </a:solidFill>
              </a:rPr>
              <a:t>« </a:t>
            </a:r>
            <a:r>
              <a:rPr lang="fr-FR" sz="1200" dirty="0" smtClean="0">
                <a:solidFill>
                  <a:schemeClr val="tx2"/>
                </a:solidFill>
              </a:rPr>
              <a:t>Le seul fait de réaliser une analyse de risques pour être conforme à un cadre ou un règlement n’est sans doute plus l’approche unique de l’entreprise</a:t>
            </a:r>
            <a:r>
              <a:rPr lang="fr-CH" sz="1200" dirty="0" smtClean="0">
                <a:solidFill>
                  <a:schemeClr val="tx2"/>
                </a:solidFill>
              </a:rPr>
              <a:t>.» </a:t>
            </a:r>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3" y="1772812"/>
            <a:ext cx="5184575" cy="266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444208" y="3941812"/>
            <a:ext cx="2520280" cy="276999"/>
          </a:xfrm>
          <a:prstGeom prst="rect">
            <a:avLst/>
          </a:prstGeom>
        </p:spPr>
        <p:txBody>
          <a:bodyPr wrap="squar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2014</a:t>
            </a:r>
            <a:endParaRPr lang="fr-CH"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rgbClr val="C00000"/>
                </a:solidFill>
                <a:latin typeface="+mj-lt"/>
                <a:ea typeface="+mj-ea"/>
                <a:cs typeface="+mj-cs"/>
              </a:rPr>
              <a:t>Risques et mesures de réduction:</a:t>
            </a:r>
            <a:r>
              <a:rPr lang="fr-FR" altLang="en-GB" sz="1600" kern="1200" dirty="0" smtClean="0">
                <a:solidFill>
                  <a:schemeClr val="accent1">
                    <a:lumMod val="60000"/>
                    <a:lumOff val="40000"/>
                  </a:schemeClr>
                </a:solidFill>
                <a:latin typeface="+mj-lt"/>
                <a:ea typeface="+mj-ea"/>
                <a:cs typeface="+mj-cs"/>
              </a:rPr>
              <a:t> processus de gestion des incidents </a:t>
            </a:r>
            <a:r>
              <a:rPr lang="fr-FR" altLang="en-GB" sz="2000" b="0" dirty="0" smtClean="0">
                <a:solidFill>
                  <a:schemeClr val="accent6">
                    <a:lumMod val="50000"/>
                  </a:schemeClr>
                </a:solidFill>
              </a:rPr>
              <a:t>(2/3)</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6" name="Flowchart: Alternate Process 5"/>
          <p:cNvSpPr/>
          <p:nvPr/>
        </p:nvSpPr>
        <p:spPr>
          <a:xfrm>
            <a:off x="323528" y="2276872"/>
            <a:ext cx="2952328" cy="648072"/>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Utilisateurs et équipes IT ne suivent pas le processus standard.</a:t>
            </a:r>
            <a:endParaRPr lang="fr-CH" sz="1400" dirty="0"/>
          </a:p>
        </p:txBody>
      </p:sp>
      <p:sp>
        <p:nvSpPr>
          <p:cNvPr id="7" name="Flowchart: Alternate Process 6"/>
          <p:cNvSpPr/>
          <p:nvPr/>
        </p:nvSpPr>
        <p:spPr>
          <a:xfrm>
            <a:off x="323528" y="3024384"/>
            <a:ext cx="2952328" cy="62064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err="1" smtClean="0"/>
              <a:t>Prioritisation</a:t>
            </a:r>
            <a:r>
              <a:rPr lang="fr-CH" sz="1400" dirty="0" smtClean="0"/>
              <a:t> inappropriée (insuffisante ou excessive) des incidents</a:t>
            </a:r>
            <a:endParaRPr lang="fr-CH" sz="1400" dirty="0"/>
          </a:p>
        </p:txBody>
      </p:sp>
      <p:sp>
        <p:nvSpPr>
          <p:cNvPr id="8" name="Flowchart: Alternate Process 7"/>
          <p:cNvSpPr/>
          <p:nvPr/>
        </p:nvSpPr>
        <p:spPr>
          <a:xfrm>
            <a:off x="323528" y="436510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Service Desk monopolisé par des incidents récurrents</a:t>
            </a:r>
            <a:endParaRPr lang="fr-CH" sz="1400" dirty="0"/>
          </a:p>
        </p:txBody>
      </p:sp>
      <p:sp>
        <p:nvSpPr>
          <p:cNvPr id="9" name="Flowchart: Alternate Process 8"/>
          <p:cNvSpPr/>
          <p:nvPr/>
        </p:nvSpPr>
        <p:spPr>
          <a:xfrm>
            <a:off x="323528" y="4941168"/>
            <a:ext cx="2952328" cy="36004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Incident clôturé mais non-résolu</a:t>
            </a:r>
            <a:endParaRPr lang="fr-CH" sz="1400" dirty="0"/>
          </a:p>
        </p:txBody>
      </p:sp>
      <p:sp>
        <p:nvSpPr>
          <p:cNvPr id="10" name="Flowchart: Alternate Process 9"/>
          <p:cNvSpPr/>
          <p:nvPr/>
        </p:nvSpPr>
        <p:spPr>
          <a:xfrm>
            <a:off x="323528" y="5445224"/>
            <a:ext cx="2952328" cy="648072"/>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Formation insuffisante des équipes de support (ex: en cas de rotation de personnel)</a:t>
            </a:r>
            <a:endParaRPr lang="fr-CH" sz="1400" dirty="0"/>
          </a:p>
        </p:txBody>
      </p:sp>
      <p:sp>
        <p:nvSpPr>
          <p:cNvPr id="14" name="Rectangle 13"/>
          <p:cNvSpPr/>
          <p:nvPr/>
        </p:nvSpPr>
        <p:spPr>
          <a:xfrm>
            <a:off x="1403648" y="6156012"/>
            <a:ext cx="582211" cy="369332"/>
          </a:xfrm>
          <a:prstGeom prst="rect">
            <a:avLst/>
          </a:prstGeom>
        </p:spPr>
        <p:txBody>
          <a:bodyPr wrap="none">
            <a:spAutoFit/>
          </a:bodyPr>
          <a:lstStyle/>
          <a:p>
            <a:r>
              <a:rPr lang="fr-CH" dirty="0" smtClean="0"/>
              <a:t>Etc.</a:t>
            </a:r>
            <a:endParaRPr lang="fr-CH" dirty="0"/>
          </a:p>
        </p:txBody>
      </p:sp>
      <p:sp>
        <p:nvSpPr>
          <p:cNvPr id="15" name="Flowchart: Alternate Process 14"/>
          <p:cNvSpPr/>
          <p:nvPr/>
        </p:nvSpPr>
        <p:spPr>
          <a:xfrm>
            <a:off x="5148064" y="1556792"/>
            <a:ext cx="3096344" cy="50405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Formulaires standardisés de rapports d’incidents</a:t>
            </a:r>
            <a:endParaRPr lang="fr-CH" sz="1400" dirty="0"/>
          </a:p>
        </p:txBody>
      </p:sp>
      <p:sp>
        <p:nvSpPr>
          <p:cNvPr id="16" name="Rectangle 15"/>
          <p:cNvSpPr/>
          <p:nvPr/>
        </p:nvSpPr>
        <p:spPr>
          <a:xfrm>
            <a:off x="467544" y="1268760"/>
            <a:ext cx="2627642" cy="276999"/>
          </a:xfrm>
          <a:prstGeom prst="rect">
            <a:avLst/>
          </a:prstGeom>
        </p:spPr>
        <p:txBody>
          <a:bodyPr wrap="none">
            <a:spAutoFit/>
          </a:bodyPr>
          <a:lstStyle/>
          <a:p>
            <a:r>
              <a:rPr lang="fr-CH" sz="1200" b="1" dirty="0" smtClean="0"/>
              <a:t>Exemples de facteurs de risques</a:t>
            </a:r>
            <a:endParaRPr lang="fr-CH" sz="1200" b="1" dirty="0"/>
          </a:p>
        </p:txBody>
      </p:sp>
      <p:sp>
        <p:nvSpPr>
          <p:cNvPr id="17" name="Rectangle 16"/>
          <p:cNvSpPr/>
          <p:nvPr/>
        </p:nvSpPr>
        <p:spPr>
          <a:xfrm>
            <a:off x="5076056" y="1268760"/>
            <a:ext cx="3757760" cy="276999"/>
          </a:xfrm>
          <a:prstGeom prst="rect">
            <a:avLst/>
          </a:prstGeom>
        </p:spPr>
        <p:txBody>
          <a:bodyPr wrap="none">
            <a:spAutoFit/>
          </a:bodyPr>
          <a:lstStyle/>
          <a:p>
            <a:r>
              <a:rPr lang="fr-CH" sz="1200" b="1" dirty="0" smtClean="0"/>
              <a:t>Exemples de mesures de réduction des risques</a:t>
            </a:r>
            <a:endParaRPr lang="fr-CH" sz="1200" b="1" dirty="0"/>
          </a:p>
        </p:txBody>
      </p:sp>
      <p:sp>
        <p:nvSpPr>
          <p:cNvPr id="18" name="Flowchart: Alternate Process 17"/>
          <p:cNvSpPr/>
          <p:nvPr/>
        </p:nvSpPr>
        <p:spPr>
          <a:xfrm>
            <a:off x="5148064" y="2276872"/>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Point de contact unique pour l’assistance utilisateur (« SPOC »).</a:t>
            </a:r>
          </a:p>
        </p:txBody>
      </p:sp>
      <p:sp>
        <p:nvSpPr>
          <p:cNvPr id="19" name="Flowchart: Alternate Process 18"/>
          <p:cNvSpPr/>
          <p:nvPr/>
        </p:nvSpPr>
        <p:spPr>
          <a:xfrm>
            <a:off x="5148064" y="2852936"/>
            <a:ext cx="3096344" cy="86409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Principes de classification des incidents </a:t>
            </a:r>
            <a:r>
              <a:rPr lang="fr-CH" sz="1400" dirty="0" err="1" smtClean="0"/>
              <a:t>pré-établis</a:t>
            </a:r>
            <a:r>
              <a:rPr lang="fr-CH" sz="1400" dirty="0" smtClean="0"/>
              <a:t> et non-</a:t>
            </a:r>
            <a:r>
              <a:rPr lang="fr-CH" sz="1400" dirty="0" err="1" smtClean="0"/>
              <a:t>ambigüs</a:t>
            </a:r>
            <a:r>
              <a:rPr lang="fr-CH" sz="1400" dirty="0" smtClean="0"/>
              <a:t> pour assurer une </a:t>
            </a:r>
            <a:r>
              <a:rPr lang="fr-CH" sz="1400" dirty="0" err="1" smtClean="0"/>
              <a:t>prioritisation</a:t>
            </a:r>
            <a:r>
              <a:rPr lang="fr-CH" sz="1400" dirty="0" smtClean="0"/>
              <a:t> homogène.</a:t>
            </a:r>
            <a:endParaRPr lang="fr-CH" sz="1400" dirty="0"/>
          </a:p>
        </p:txBody>
      </p:sp>
      <p:sp>
        <p:nvSpPr>
          <p:cNvPr id="20" name="Flowchart: Alternate Process 19"/>
          <p:cNvSpPr/>
          <p:nvPr/>
        </p:nvSpPr>
        <p:spPr>
          <a:xfrm>
            <a:off x="5148064" y="3861048"/>
            <a:ext cx="3096344" cy="64807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Incidents récurrents -&gt; analyse des causes sous-jacentes (« </a:t>
            </a:r>
            <a:r>
              <a:rPr lang="fr-CH" sz="1400" dirty="0" err="1" smtClean="0"/>
              <a:t>Problem</a:t>
            </a:r>
            <a:r>
              <a:rPr lang="fr-CH" sz="1400" dirty="0" smtClean="0"/>
              <a:t> Management »)</a:t>
            </a:r>
            <a:endParaRPr lang="fr-CH" sz="1400" dirty="0"/>
          </a:p>
        </p:txBody>
      </p:sp>
      <p:sp>
        <p:nvSpPr>
          <p:cNvPr id="21" name="Flowchart: Alternate Process 20"/>
          <p:cNvSpPr/>
          <p:nvPr/>
        </p:nvSpPr>
        <p:spPr>
          <a:xfrm>
            <a:off x="5148064" y="5229200"/>
            <a:ext cx="3096344" cy="360040"/>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Clôture de l’incident par l’utilisateur</a:t>
            </a:r>
            <a:endParaRPr lang="fr-CH" sz="1400" dirty="0"/>
          </a:p>
        </p:txBody>
      </p:sp>
      <p:sp>
        <p:nvSpPr>
          <p:cNvPr id="22" name="Flowchart: Alternate Process 21"/>
          <p:cNvSpPr/>
          <p:nvPr/>
        </p:nvSpPr>
        <p:spPr>
          <a:xfrm>
            <a:off x="5148064" y="5733256"/>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Base de connaissance pour les incidents connus</a:t>
            </a:r>
            <a:endParaRPr lang="fr-CH" sz="1400" dirty="0"/>
          </a:p>
        </p:txBody>
      </p:sp>
      <p:sp>
        <p:nvSpPr>
          <p:cNvPr id="23" name="Rectangle 22"/>
          <p:cNvSpPr/>
          <p:nvPr/>
        </p:nvSpPr>
        <p:spPr>
          <a:xfrm>
            <a:off x="6516216" y="6156012"/>
            <a:ext cx="582211" cy="369332"/>
          </a:xfrm>
          <a:prstGeom prst="rect">
            <a:avLst/>
          </a:prstGeom>
        </p:spPr>
        <p:txBody>
          <a:bodyPr wrap="none">
            <a:spAutoFit/>
          </a:bodyPr>
          <a:lstStyle/>
          <a:p>
            <a:r>
              <a:rPr lang="fr-CH" dirty="0" smtClean="0"/>
              <a:t>Etc.</a:t>
            </a:r>
            <a:endParaRPr lang="fr-CH" dirty="0"/>
          </a:p>
        </p:txBody>
      </p:sp>
      <p:sp>
        <p:nvSpPr>
          <p:cNvPr id="24" name="Right Arrow 23"/>
          <p:cNvSpPr/>
          <p:nvPr/>
        </p:nvSpPr>
        <p:spPr>
          <a:xfrm>
            <a:off x="4067944" y="3212976"/>
            <a:ext cx="360040" cy="792088"/>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CH"/>
          </a:p>
        </p:txBody>
      </p:sp>
      <p:sp>
        <p:nvSpPr>
          <p:cNvPr id="25" name="Flowchart: Alternate Process 24"/>
          <p:cNvSpPr/>
          <p:nvPr/>
        </p:nvSpPr>
        <p:spPr>
          <a:xfrm>
            <a:off x="323528" y="1628800"/>
            <a:ext cx="2952328"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Détails insuffisants pour analyser l’incident</a:t>
            </a:r>
            <a:endParaRPr lang="fr-CH" sz="1400" dirty="0"/>
          </a:p>
        </p:txBody>
      </p:sp>
      <p:sp>
        <p:nvSpPr>
          <p:cNvPr id="26" name="Rectangle 25"/>
          <p:cNvSpPr/>
          <p:nvPr/>
        </p:nvSpPr>
        <p:spPr>
          <a:xfrm>
            <a:off x="7020272" y="1988840"/>
            <a:ext cx="1789272" cy="246221"/>
          </a:xfrm>
          <a:prstGeom prst="rect">
            <a:avLst/>
          </a:prstGeom>
        </p:spPr>
        <p:txBody>
          <a:bodyPr wrap="none">
            <a:spAutoFit/>
          </a:bodyPr>
          <a:lstStyle/>
          <a:p>
            <a:r>
              <a:rPr lang="fr-FR" sz="1000" dirty="0" smtClean="0">
                <a:solidFill>
                  <a:srgbClr val="002776"/>
                </a:solidFill>
                <a:ea typeface="+mj-ea"/>
                <a:cs typeface="+mj-cs"/>
              </a:rPr>
              <a:t>Par ex: Modèles de l’ENISA</a:t>
            </a:r>
            <a:endParaRPr lang="fr-CH" sz="1050" dirty="0"/>
          </a:p>
        </p:txBody>
      </p:sp>
      <p:sp>
        <p:nvSpPr>
          <p:cNvPr id="27" name="Flowchart: Alternate Process 26"/>
          <p:cNvSpPr/>
          <p:nvPr/>
        </p:nvSpPr>
        <p:spPr>
          <a:xfrm>
            <a:off x="323528" y="3789040"/>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Nombre d’acteurs prenant part à la résolution et </a:t>
            </a:r>
            <a:r>
              <a:rPr lang="fr-CH" sz="1400" dirty="0" err="1" smtClean="0"/>
              <a:t>inder</a:t>
            </a:r>
            <a:r>
              <a:rPr lang="fr-CH" sz="1400" dirty="0" smtClean="0"/>
              <a:t>-dépendances</a:t>
            </a:r>
            <a:endParaRPr lang="fr-CH" sz="1400" dirty="0"/>
          </a:p>
        </p:txBody>
      </p:sp>
      <p:sp>
        <p:nvSpPr>
          <p:cNvPr id="28" name="Flowchart: Alternate Process 27"/>
          <p:cNvSpPr/>
          <p:nvPr/>
        </p:nvSpPr>
        <p:spPr>
          <a:xfrm>
            <a:off x="5148064" y="4653136"/>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Définition d’un « propriétaire » pour chaque incident</a:t>
            </a:r>
            <a:endParaRPr lang="fr-CH" sz="1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rgbClr val="C00000"/>
                </a:solidFill>
              </a:rPr>
              <a:t>Risques et mesures de réduction:</a:t>
            </a:r>
            <a:r>
              <a:rPr lang="fr-FR" altLang="en-GB" sz="1600" kern="1200" dirty="0" smtClean="0">
                <a:solidFill>
                  <a:schemeClr val="accent1">
                    <a:lumMod val="60000"/>
                    <a:lumOff val="40000"/>
                  </a:schemeClr>
                </a:solidFill>
              </a:rPr>
              <a:t> </a:t>
            </a:r>
            <a:r>
              <a:rPr lang="fr-FR" altLang="en-GB" sz="1600" kern="1200" dirty="0" smtClean="0">
                <a:solidFill>
                  <a:schemeClr val="accent1">
                    <a:lumMod val="60000"/>
                    <a:lumOff val="40000"/>
                  </a:schemeClr>
                </a:solidFill>
                <a:latin typeface="+mj-lt"/>
                <a:ea typeface="+mj-ea"/>
                <a:cs typeface="+mj-cs"/>
              </a:rPr>
              <a:t>processus de gestion des incidents </a:t>
            </a:r>
            <a:r>
              <a:rPr lang="fr-FR" altLang="en-GB" sz="2000" b="0" dirty="0" smtClean="0">
                <a:solidFill>
                  <a:schemeClr val="accent6">
                    <a:lumMod val="50000"/>
                  </a:schemeClr>
                </a:solidFill>
              </a:rPr>
              <a:t>(3/3)</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27" name="TextBox 26"/>
          <p:cNvSpPr txBox="1"/>
          <p:nvPr/>
        </p:nvSpPr>
        <p:spPr>
          <a:xfrm>
            <a:off x="467544" y="1791394"/>
            <a:ext cx="2736304" cy="3077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latin typeface="Courier New" pitchFamily="49" charset="0"/>
                <a:cs typeface="Courier New" pitchFamily="49" charset="0"/>
              </a:rPr>
              <a:t>INCIDENT REPORTING FORM</a:t>
            </a:r>
          </a:p>
          <a:p>
            <a:r>
              <a:rPr lang="en-US" sz="1100" i="1" dirty="0" smtClean="0">
                <a:latin typeface="Courier New" pitchFamily="49" charset="0"/>
                <a:cs typeface="Courier New" pitchFamily="49" charset="0"/>
              </a:rPr>
              <a:t>Please fill out this form and Fax or email it to: ................................................... </a:t>
            </a:r>
            <a:endParaRPr lang="en-US" sz="1100" dirty="0" smtClean="0">
              <a:latin typeface="Courier New" pitchFamily="49" charset="0"/>
              <a:cs typeface="Courier New" pitchFamily="49" charset="0"/>
            </a:endParaRPr>
          </a:p>
          <a:p>
            <a:r>
              <a:rPr lang="en-US" sz="1100" i="1" dirty="0" smtClean="0">
                <a:latin typeface="Courier New" pitchFamily="49" charset="0"/>
                <a:cs typeface="Courier New" pitchFamily="49" charset="0"/>
              </a:rPr>
              <a:t>Lines marked with * are required.</a:t>
            </a:r>
            <a:endParaRPr lang="en-US" sz="1100" dirty="0" smtClean="0">
              <a:latin typeface="Courier New" pitchFamily="49" charset="0"/>
              <a:cs typeface="Courier New" pitchFamily="49" charset="0"/>
            </a:endParaRPr>
          </a:p>
          <a:p>
            <a:r>
              <a:rPr lang="en-US" sz="1100" b="1" i="1" dirty="0" smtClean="0">
                <a:latin typeface="Courier New" pitchFamily="49" charset="0"/>
                <a:cs typeface="Courier New" pitchFamily="49" charset="0"/>
              </a:rPr>
              <a:t>Name and </a:t>
            </a:r>
            <a:r>
              <a:rPr lang="en-US" sz="1100" b="1" i="1" dirty="0" err="1" smtClean="0">
                <a:latin typeface="Courier New" pitchFamily="49" charset="0"/>
                <a:cs typeface="Courier New" pitchFamily="49" charset="0"/>
              </a:rPr>
              <a:t>Organisation</a:t>
            </a:r>
            <a:r>
              <a:rPr lang="en-US" sz="1100" b="1" i="1" dirty="0" smtClean="0">
                <a:latin typeface="Courier New" pitchFamily="49" charset="0"/>
                <a:cs typeface="Courier New" pitchFamily="49" charset="0"/>
              </a:rPr>
              <a:t> </a:t>
            </a:r>
          </a:p>
          <a:p>
            <a:pPr marL="228600" indent="-228600">
              <a:buAutoNum type="arabicPeriod"/>
            </a:pPr>
            <a:r>
              <a:rPr lang="en-US" sz="1100" dirty="0" smtClean="0">
                <a:latin typeface="Courier New" pitchFamily="49" charset="0"/>
                <a:cs typeface="Courier New" pitchFamily="49" charset="0"/>
              </a:rPr>
              <a:t>Name*: </a:t>
            </a:r>
          </a:p>
          <a:p>
            <a:pPr marL="228600" indent="-228600"/>
            <a:r>
              <a:rPr lang="en-US" sz="1100" dirty="0" smtClean="0">
                <a:latin typeface="Courier New" pitchFamily="49" charset="0"/>
                <a:cs typeface="Courier New" pitchFamily="49" charset="0"/>
              </a:rPr>
              <a:t>2. Name of </a:t>
            </a:r>
            <a:r>
              <a:rPr lang="en-US" sz="1100" dirty="0" err="1" smtClean="0">
                <a:latin typeface="Courier New" pitchFamily="49" charset="0"/>
                <a:cs typeface="Courier New" pitchFamily="49" charset="0"/>
              </a:rPr>
              <a:t>Organisation</a:t>
            </a:r>
            <a:r>
              <a:rPr lang="en-US" sz="1100" dirty="0" smtClean="0">
                <a:latin typeface="Courier New" pitchFamily="49" charset="0"/>
                <a:cs typeface="Courier New" pitchFamily="49" charset="0"/>
              </a:rPr>
              <a:t>*: </a:t>
            </a:r>
          </a:p>
          <a:p>
            <a:pPr marL="228600" indent="-228600"/>
            <a:r>
              <a:rPr lang="en-US" sz="1100" dirty="0" smtClean="0">
                <a:latin typeface="Courier New" pitchFamily="49" charset="0"/>
                <a:cs typeface="Courier New" pitchFamily="49" charset="0"/>
              </a:rPr>
              <a:t>3. Sector type: </a:t>
            </a:r>
          </a:p>
          <a:p>
            <a:pPr marL="228600" indent="-228600"/>
            <a:r>
              <a:rPr lang="en-US" sz="1100" dirty="0" smtClean="0">
                <a:latin typeface="Courier New" pitchFamily="49" charset="0"/>
                <a:cs typeface="Courier New" pitchFamily="49" charset="0"/>
              </a:rPr>
              <a:t>4. Country*: </a:t>
            </a:r>
          </a:p>
          <a:p>
            <a:pPr marL="228600" indent="-228600"/>
            <a:r>
              <a:rPr lang="en-US" sz="1100" dirty="0" smtClean="0">
                <a:latin typeface="Courier New" pitchFamily="49" charset="0"/>
                <a:cs typeface="Courier New" pitchFamily="49" charset="0"/>
              </a:rPr>
              <a:t>5. City: </a:t>
            </a:r>
          </a:p>
          <a:p>
            <a:pPr marL="228600" indent="-228600"/>
            <a:r>
              <a:rPr lang="en-US" sz="1100" dirty="0" smtClean="0">
                <a:latin typeface="Courier New" pitchFamily="49" charset="0"/>
                <a:cs typeface="Courier New" pitchFamily="49" charset="0"/>
              </a:rPr>
              <a:t>6. E-Mail address*: </a:t>
            </a:r>
          </a:p>
          <a:p>
            <a:pPr marL="228600" indent="-228600"/>
            <a:r>
              <a:rPr lang="en-US" sz="1100" dirty="0" smtClean="0">
                <a:latin typeface="Courier New" pitchFamily="49" charset="0"/>
                <a:cs typeface="Courier New" pitchFamily="49" charset="0"/>
              </a:rPr>
              <a:t>7. Telephone number*: </a:t>
            </a:r>
          </a:p>
          <a:p>
            <a:pPr marL="228600" indent="-228600"/>
            <a:r>
              <a:rPr lang="en-US" sz="1100" dirty="0" smtClean="0">
                <a:latin typeface="Courier New" pitchFamily="49" charset="0"/>
                <a:cs typeface="Courier New" pitchFamily="49" charset="0"/>
              </a:rPr>
              <a:t>8. Other:</a:t>
            </a:r>
          </a:p>
          <a:p>
            <a:endParaRPr lang="fr-CH" dirty="0"/>
          </a:p>
        </p:txBody>
      </p:sp>
      <p:sp>
        <p:nvSpPr>
          <p:cNvPr id="28" name="TextBox 27"/>
          <p:cNvSpPr txBox="1"/>
          <p:nvPr/>
        </p:nvSpPr>
        <p:spPr>
          <a:xfrm>
            <a:off x="2987824" y="1935410"/>
            <a:ext cx="2736304" cy="3077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i="1" dirty="0" smtClean="0">
                <a:latin typeface="Courier New" pitchFamily="49" charset="0"/>
                <a:cs typeface="Courier New" pitchFamily="49" charset="0"/>
              </a:rPr>
              <a:t>Affected Host(s)</a:t>
            </a:r>
          </a:p>
          <a:p>
            <a:r>
              <a:rPr lang="en-US" sz="1100" dirty="0" smtClean="0">
                <a:latin typeface="Courier New" pitchFamily="49" charset="0"/>
                <a:cs typeface="Courier New" pitchFamily="49" charset="0"/>
              </a:rPr>
              <a:t>9. Number of Hosts: </a:t>
            </a:r>
          </a:p>
          <a:p>
            <a:r>
              <a:rPr lang="en-US" sz="1100" dirty="0" smtClean="0">
                <a:latin typeface="Courier New" pitchFamily="49" charset="0"/>
                <a:cs typeface="Courier New" pitchFamily="49" charset="0"/>
              </a:rPr>
              <a:t>10. Hostname &amp; IP*: </a:t>
            </a:r>
          </a:p>
          <a:p>
            <a:r>
              <a:rPr lang="en-US" sz="1100" dirty="0" smtClean="0">
                <a:latin typeface="Courier New" pitchFamily="49" charset="0"/>
                <a:cs typeface="Courier New" pitchFamily="49" charset="0"/>
              </a:rPr>
              <a:t>11. Function of the Host*: </a:t>
            </a:r>
          </a:p>
          <a:p>
            <a:r>
              <a:rPr lang="en-US" sz="1100" dirty="0" smtClean="0">
                <a:latin typeface="Courier New" pitchFamily="49" charset="0"/>
                <a:cs typeface="Courier New" pitchFamily="49" charset="0"/>
              </a:rPr>
              <a:t>12. Time-Zone: </a:t>
            </a:r>
          </a:p>
          <a:p>
            <a:r>
              <a:rPr lang="en-US" sz="1100" dirty="0" smtClean="0">
                <a:latin typeface="Courier New" pitchFamily="49" charset="0"/>
                <a:cs typeface="Courier New" pitchFamily="49" charset="0"/>
              </a:rPr>
              <a:t>13. Hardware: </a:t>
            </a:r>
          </a:p>
          <a:p>
            <a:r>
              <a:rPr lang="en-US" sz="1100" dirty="0" smtClean="0">
                <a:latin typeface="Courier New" pitchFamily="49" charset="0"/>
                <a:cs typeface="Courier New" pitchFamily="49" charset="0"/>
              </a:rPr>
              <a:t>14. Operating System: </a:t>
            </a:r>
          </a:p>
          <a:p>
            <a:r>
              <a:rPr lang="en-US" sz="1100" dirty="0" smtClean="0">
                <a:latin typeface="Courier New" pitchFamily="49" charset="0"/>
                <a:cs typeface="Courier New" pitchFamily="49" charset="0"/>
              </a:rPr>
              <a:t>15. Affected Software: </a:t>
            </a:r>
          </a:p>
          <a:p>
            <a:r>
              <a:rPr lang="en-US" sz="1100" dirty="0" smtClean="0">
                <a:latin typeface="Courier New" pitchFamily="49" charset="0"/>
                <a:cs typeface="Courier New" pitchFamily="49" charset="0"/>
              </a:rPr>
              <a:t>16. Affected Files: </a:t>
            </a:r>
          </a:p>
          <a:p>
            <a:r>
              <a:rPr lang="en-US" sz="1100" dirty="0" smtClean="0">
                <a:latin typeface="Courier New" pitchFamily="49" charset="0"/>
                <a:cs typeface="Courier New" pitchFamily="49" charset="0"/>
              </a:rPr>
              <a:t>17. Security: </a:t>
            </a:r>
          </a:p>
          <a:p>
            <a:r>
              <a:rPr lang="en-US" sz="1100" dirty="0" smtClean="0">
                <a:latin typeface="Courier New" pitchFamily="49" charset="0"/>
                <a:cs typeface="Courier New" pitchFamily="49" charset="0"/>
              </a:rPr>
              <a:t>18. Hostname &amp; IP: </a:t>
            </a:r>
          </a:p>
          <a:p>
            <a:r>
              <a:rPr lang="en-US" sz="1100" dirty="0" smtClean="0">
                <a:latin typeface="Courier New" pitchFamily="49" charset="0"/>
                <a:cs typeface="Courier New" pitchFamily="49" charset="0"/>
              </a:rPr>
              <a:t>19. Protocol/port:</a:t>
            </a:r>
          </a:p>
          <a:p>
            <a:endParaRPr lang="en-US" sz="1100" dirty="0">
              <a:latin typeface="Courier New" pitchFamily="49" charset="0"/>
              <a:cs typeface="Courier New" pitchFamily="49" charset="0"/>
            </a:endParaRPr>
          </a:p>
          <a:p>
            <a:endParaRPr lang="en-US" sz="1100" dirty="0" smtClean="0">
              <a:latin typeface="Courier New" pitchFamily="49" charset="0"/>
              <a:cs typeface="Courier New" pitchFamily="49" charset="0"/>
            </a:endParaRPr>
          </a:p>
          <a:p>
            <a:endParaRPr lang="en-US" sz="1100" dirty="0">
              <a:latin typeface="Courier New" pitchFamily="49" charset="0"/>
              <a:cs typeface="Courier New" pitchFamily="49" charset="0"/>
            </a:endParaRPr>
          </a:p>
          <a:p>
            <a:endParaRPr lang="en-US" sz="1100" dirty="0" smtClean="0">
              <a:latin typeface="Courier New" pitchFamily="49" charset="0"/>
              <a:cs typeface="Courier New" pitchFamily="49" charset="0"/>
            </a:endParaRPr>
          </a:p>
          <a:p>
            <a:endParaRPr lang="fr-CH" dirty="0">
              <a:latin typeface="Courier New" pitchFamily="49" charset="0"/>
              <a:cs typeface="Courier New" pitchFamily="49" charset="0"/>
            </a:endParaRPr>
          </a:p>
        </p:txBody>
      </p:sp>
      <p:sp>
        <p:nvSpPr>
          <p:cNvPr id="29" name="TextBox 28"/>
          <p:cNvSpPr txBox="1"/>
          <p:nvPr/>
        </p:nvSpPr>
        <p:spPr>
          <a:xfrm>
            <a:off x="5508104" y="2151434"/>
            <a:ext cx="2736304" cy="3077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i="1" dirty="0" smtClean="0">
                <a:latin typeface="Courier New" pitchFamily="49" charset="0"/>
                <a:cs typeface="Courier New" pitchFamily="49" charset="0"/>
              </a:rPr>
              <a:t>Incident</a:t>
            </a:r>
            <a:endParaRPr lang="en-US" sz="1100" dirty="0" smtClean="0">
              <a:latin typeface="Courier New" pitchFamily="49" charset="0"/>
              <a:cs typeface="Courier New" pitchFamily="49" charset="0"/>
            </a:endParaRPr>
          </a:p>
          <a:p>
            <a:r>
              <a:rPr lang="en-US" sz="1100" dirty="0" smtClean="0">
                <a:latin typeface="Courier New" pitchFamily="49" charset="0"/>
                <a:cs typeface="Courier New" pitchFamily="49" charset="0"/>
              </a:rPr>
              <a:t>20. Reference number ref #: 21. Type of Incident: </a:t>
            </a:r>
          </a:p>
          <a:p>
            <a:r>
              <a:rPr lang="en-US" sz="1100" dirty="0" smtClean="0">
                <a:latin typeface="Courier New" pitchFamily="49" charset="0"/>
                <a:cs typeface="Courier New" pitchFamily="49" charset="0"/>
              </a:rPr>
              <a:t>22. Incident Started: </a:t>
            </a:r>
          </a:p>
          <a:p>
            <a:r>
              <a:rPr lang="en-US" sz="1100" dirty="0" smtClean="0">
                <a:latin typeface="Courier New" pitchFamily="49" charset="0"/>
                <a:cs typeface="Courier New" pitchFamily="49" charset="0"/>
              </a:rPr>
              <a:t>23. This is an ongoing incident: YES NO </a:t>
            </a:r>
          </a:p>
          <a:p>
            <a:r>
              <a:rPr lang="en-US" sz="1100" dirty="0" smtClean="0">
                <a:latin typeface="Courier New" pitchFamily="49" charset="0"/>
                <a:cs typeface="Courier New" pitchFamily="49" charset="0"/>
              </a:rPr>
              <a:t>24. Time and Method of Discovery: </a:t>
            </a:r>
          </a:p>
          <a:p>
            <a:r>
              <a:rPr lang="en-US" sz="1100" dirty="0" smtClean="0">
                <a:latin typeface="Courier New" pitchFamily="49" charset="0"/>
                <a:cs typeface="Courier New" pitchFamily="49" charset="0"/>
              </a:rPr>
              <a:t>25. Known Vulnerabilities: </a:t>
            </a:r>
          </a:p>
          <a:p>
            <a:r>
              <a:rPr lang="en-US" sz="1100" dirty="0" smtClean="0">
                <a:latin typeface="Courier New" pitchFamily="49" charset="0"/>
                <a:cs typeface="Courier New" pitchFamily="49" charset="0"/>
              </a:rPr>
              <a:t>26. Suspicious Files: </a:t>
            </a:r>
          </a:p>
          <a:p>
            <a:r>
              <a:rPr lang="en-US" sz="1100" dirty="0" smtClean="0">
                <a:latin typeface="Courier New" pitchFamily="49" charset="0"/>
                <a:cs typeface="Courier New" pitchFamily="49" charset="0"/>
              </a:rPr>
              <a:t>27. Countermeasures: </a:t>
            </a:r>
          </a:p>
          <a:p>
            <a:r>
              <a:rPr lang="en-US" sz="1100" b="1" dirty="0" smtClean="0">
                <a:latin typeface="Courier New" pitchFamily="49" charset="0"/>
                <a:cs typeface="Courier New" pitchFamily="49" charset="0"/>
              </a:rPr>
              <a:t>28. Detailed description*:</a:t>
            </a:r>
          </a:p>
          <a:p>
            <a:r>
              <a:rPr lang="en-US" sz="1100" dirty="0" smtClean="0">
                <a:solidFill>
                  <a:srgbClr val="0070C0"/>
                </a:solidFill>
                <a:latin typeface="+mj-lt"/>
                <a:cs typeface="Courier New" pitchFamily="49" charset="0"/>
              </a:rPr>
              <a:t>(par ex: copies </a:t>
            </a:r>
            <a:r>
              <a:rPr lang="en-US" sz="1100" dirty="0" err="1" smtClean="0">
                <a:solidFill>
                  <a:srgbClr val="0070C0"/>
                </a:solidFill>
                <a:latin typeface="+mj-lt"/>
                <a:cs typeface="Courier New" pitchFamily="49" charset="0"/>
              </a:rPr>
              <a:t>d’écran</a:t>
            </a:r>
            <a:r>
              <a:rPr lang="en-US" sz="1100" dirty="0" smtClean="0">
                <a:solidFill>
                  <a:srgbClr val="0070C0"/>
                </a:solidFill>
                <a:latin typeface="+mj-lt"/>
                <a:cs typeface="Courier New" pitchFamily="49" charset="0"/>
              </a:rPr>
              <a:t>)</a:t>
            </a:r>
          </a:p>
          <a:p>
            <a:r>
              <a:rPr lang="en-US" sz="1100" dirty="0">
                <a:solidFill>
                  <a:srgbClr val="0070C0"/>
                </a:solidFill>
                <a:latin typeface="+mj-lt"/>
                <a:cs typeface="Courier New" pitchFamily="49" charset="0"/>
              </a:rPr>
              <a:t/>
            </a:r>
            <a:br>
              <a:rPr lang="en-US" sz="1100" dirty="0">
                <a:solidFill>
                  <a:srgbClr val="0070C0"/>
                </a:solidFill>
                <a:latin typeface="+mj-lt"/>
                <a:cs typeface="Courier New" pitchFamily="49" charset="0"/>
              </a:rPr>
            </a:br>
            <a:endParaRPr lang="en-US" sz="1100" dirty="0">
              <a:solidFill>
                <a:srgbClr val="0070C0"/>
              </a:solidFill>
              <a:latin typeface="+mj-lt"/>
              <a:cs typeface="Courier New" pitchFamily="49" charset="0"/>
            </a:endParaRPr>
          </a:p>
          <a:p>
            <a:endParaRPr lang="en-US" sz="1100" dirty="0" smtClean="0">
              <a:latin typeface="Courier New" pitchFamily="49" charset="0"/>
              <a:cs typeface="Courier New" pitchFamily="49" charset="0"/>
            </a:endParaRPr>
          </a:p>
          <a:p>
            <a:endParaRPr lang="fr-CH" dirty="0">
              <a:latin typeface="Courier New" pitchFamily="49" charset="0"/>
              <a:cs typeface="Courier New" pitchFamily="49" charset="0"/>
            </a:endParaRPr>
          </a:p>
        </p:txBody>
      </p:sp>
      <p:sp>
        <p:nvSpPr>
          <p:cNvPr id="30" name="Rectangle 29"/>
          <p:cNvSpPr/>
          <p:nvPr/>
        </p:nvSpPr>
        <p:spPr>
          <a:xfrm>
            <a:off x="467544" y="1268760"/>
            <a:ext cx="4750018" cy="276999"/>
          </a:xfrm>
          <a:prstGeom prst="rect">
            <a:avLst/>
          </a:prstGeom>
        </p:spPr>
        <p:txBody>
          <a:bodyPr wrap="none">
            <a:spAutoFit/>
          </a:bodyPr>
          <a:lstStyle/>
          <a:p>
            <a:r>
              <a:rPr lang="fr-CH" sz="1200" b="1" dirty="0" smtClean="0"/>
              <a:t>Exemples de formulaires standardisés de rapports d’incidents:</a:t>
            </a:r>
            <a:endParaRPr lang="fr-CH" sz="1200" b="1" dirty="0"/>
          </a:p>
        </p:txBody>
      </p:sp>
      <p:sp>
        <p:nvSpPr>
          <p:cNvPr id="31" name="Rectangle 30"/>
          <p:cNvSpPr/>
          <p:nvPr/>
        </p:nvSpPr>
        <p:spPr>
          <a:xfrm>
            <a:off x="683568" y="5517232"/>
            <a:ext cx="6264696" cy="246221"/>
          </a:xfrm>
          <a:prstGeom prst="rect">
            <a:avLst/>
          </a:prstGeom>
        </p:spPr>
        <p:txBody>
          <a:bodyPr wrap="square">
            <a:spAutoFit/>
          </a:bodyPr>
          <a:lstStyle/>
          <a:p>
            <a:r>
              <a:rPr lang="fr-CH" sz="1000" u="sng" dirty="0" smtClean="0"/>
              <a:t>Source</a:t>
            </a:r>
            <a:r>
              <a:rPr lang="fr-CH" sz="1000" dirty="0" smtClean="0"/>
              <a:t>: ENISA - </a:t>
            </a:r>
            <a:r>
              <a:rPr lang="fr-CH" sz="1000" dirty="0" smtClean="0">
                <a:hlinkClick r:id="rId3"/>
              </a:rPr>
              <a:t>http://www.enisa.europa.eu/activities/cert/support/incident-management</a:t>
            </a:r>
            <a:r>
              <a:rPr lang="fr-CH" sz="1000" dirty="0" smtClean="0"/>
              <a:t> </a:t>
            </a:r>
            <a:endParaRPr lang="fr-CH" sz="1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073564" y="1371540"/>
            <a:ext cx="6857968"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Processus de</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 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changements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chemeClr val="accent1">
                    <a:lumMod val="60000"/>
                    <a:lumOff val="40000"/>
                  </a:schemeClr>
                </a:solidFill>
                <a:latin typeface="+mj-lt"/>
                <a:ea typeface="+mj-ea"/>
                <a:cs typeface="+mj-cs"/>
              </a:rPr>
              <a:t>Exemple: Processus de gestion des changements (simplifié)</a:t>
            </a:r>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graphicFrame>
        <p:nvGraphicFramePr>
          <p:cNvPr id="2054" name="Object 6"/>
          <p:cNvGraphicFramePr>
            <a:graphicFrameLocks noChangeAspect="1"/>
          </p:cNvGraphicFramePr>
          <p:nvPr/>
        </p:nvGraphicFramePr>
        <p:xfrm>
          <a:off x="698500" y="1124744"/>
          <a:ext cx="7748588" cy="5329238"/>
        </p:xfrm>
        <a:graphic>
          <a:graphicData uri="http://schemas.openxmlformats.org/presentationml/2006/ole">
            <mc:AlternateContent xmlns:mc="http://schemas.openxmlformats.org/markup-compatibility/2006">
              <mc:Choice xmlns:v="urn:schemas-microsoft-com:vml" Requires="v">
                <p:oleObj spid="_x0000_s63507" name="Visio" r:id="rId4" imgW="7992999" imgH="5508879" progId="Visio.Drawing.11">
                  <p:embed/>
                </p:oleObj>
              </mc:Choice>
              <mc:Fallback>
                <p:oleObj name="Visio" r:id="rId4" imgW="7992999" imgH="5508879" progId="Visio.Drawing.11">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0" y="1124744"/>
                        <a:ext cx="7748588" cy="53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Rectangle 30"/>
          <p:cNvSpPr/>
          <p:nvPr/>
        </p:nvSpPr>
        <p:spPr>
          <a:xfrm>
            <a:off x="5796136" y="5949280"/>
            <a:ext cx="1710725" cy="2616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1100" b="1" dirty="0" smtClean="0">
                <a:solidFill>
                  <a:srgbClr val="002776"/>
                </a:solidFill>
                <a:ea typeface="+mj-ea"/>
                <a:cs typeface="+mj-cs"/>
              </a:rPr>
              <a:t>Quizz – quels risques?</a:t>
            </a:r>
            <a:endParaRPr lang="fr-CH"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073564" y="1371540"/>
            <a:ext cx="6857968"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Processus de</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 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accès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chemeClr val="accent1">
                    <a:lumMod val="60000"/>
                    <a:lumOff val="40000"/>
                  </a:schemeClr>
                </a:solidFill>
                <a:latin typeface="+mj-lt"/>
                <a:ea typeface="+mj-ea"/>
                <a:cs typeface="+mj-cs"/>
              </a:rPr>
              <a:t>Exemple: Processus standard de gestion des accès (simplifié) </a:t>
            </a:r>
            <a:r>
              <a:rPr lang="fr-FR" altLang="en-GB" sz="2000" b="0" dirty="0" smtClean="0">
                <a:solidFill>
                  <a:schemeClr val="accent6">
                    <a:lumMod val="50000"/>
                  </a:schemeClr>
                </a:solidFill>
              </a:rPr>
              <a:t>(1/2)</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31" name="Rectangle 30"/>
          <p:cNvSpPr/>
          <p:nvPr/>
        </p:nvSpPr>
        <p:spPr>
          <a:xfrm>
            <a:off x="3491880" y="6165304"/>
            <a:ext cx="1710725" cy="2616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1100" b="1" dirty="0" smtClean="0">
                <a:solidFill>
                  <a:srgbClr val="002776"/>
                </a:solidFill>
                <a:ea typeface="+mj-ea"/>
                <a:cs typeface="+mj-cs"/>
              </a:rPr>
              <a:t>Quizz – quels risques?</a:t>
            </a:r>
            <a:endParaRPr lang="fr-CH" dirty="0"/>
          </a:p>
        </p:txBody>
      </p:sp>
      <p:graphicFrame>
        <p:nvGraphicFramePr>
          <p:cNvPr id="3075" name="Object 3"/>
          <p:cNvGraphicFramePr>
            <a:graphicFrameLocks noChangeAspect="1"/>
          </p:cNvGraphicFramePr>
          <p:nvPr/>
        </p:nvGraphicFramePr>
        <p:xfrm>
          <a:off x="539552" y="1124744"/>
          <a:ext cx="8027988" cy="4937125"/>
        </p:xfrm>
        <a:graphic>
          <a:graphicData uri="http://schemas.openxmlformats.org/presentationml/2006/ole">
            <mc:AlternateContent xmlns:mc="http://schemas.openxmlformats.org/markup-compatibility/2006">
              <mc:Choice xmlns:v="urn:schemas-microsoft-com:vml" Requires="v">
                <p:oleObj spid="_x0000_s64531" name="Visio" r:id="rId4" imgW="8101203" imgH="4948809" progId="Visio.Drawing.11">
                  <p:embed/>
                </p:oleObj>
              </mc:Choice>
              <mc:Fallback>
                <p:oleObj name="Visio" r:id="rId4" imgW="8101203" imgH="4948809"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124744"/>
                        <a:ext cx="802798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rgbClr val="C00000"/>
                </a:solidFill>
                <a:latin typeface="+mj-lt"/>
                <a:ea typeface="+mj-ea"/>
                <a:cs typeface="+mj-cs"/>
              </a:rPr>
              <a:t>Risques: </a:t>
            </a:r>
            <a:r>
              <a:rPr lang="fr-FR" altLang="en-GB" sz="1600" kern="1200" dirty="0" smtClean="0">
                <a:solidFill>
                  <a:schemeClr val="accent1">
                    <a:lumMod val="60000"/>
                    <a:lumOff val="40000"/>
                  </a:schemeClr>
                </a:solidFill>
                <a:latin typeface="+mj-lt"/>
                <a:ea typeface="+mj-ea"/>
                <a:cs typeface="+mj-cs"/>
              </a:rPr>
              <a:t>processus standard de gestion des accès </a:t>
            </a:r>
            <a:r>
              <a:rPr lang="fr-FR" altLang="en-GB" sz="2000" b="0" dirty="0" smtClean="0">
                <a:solidFill>
                  <a:schemeClr val="accent6">
                    <a:lumMod val="50000"/>
                  </a:schemeClr>
                </a:solidFill>
              </a:rPr>
              <a:t>(2/2)</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6" name="Flowchart: Alternate Process 5"/>
          <p:cNvSpPr/>
          <p:nvPr/>
        </p:nvSpPr>
        <p:spPr>
          <a:xfrm>
            <a:off x="323528" y="1628800"/>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Validité des demandes d’accès?</a:t>
            </a:r>
            <a:endParaRPr lang="fr-CH" sz="1400" dirty="0"/>
          </a:p>
        </p:txBody>
      </p:sp>
      <p:sp>
        <p:nvSpPr>
          <p:cNvPr id="7" name="Flowchart: Alternate Process 6"/>
          <p:cNvSpPr/>
          <p:nvPr/>
        </p:nvSpPr>
        <p:spPr>
          <a:xfrm>
            <a:off x="323528" y="220486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Accès non-standardisés / non-uniformes pour un même besoin?</a:t>
            </a:r>
            <a:endParaRPr lang="fr-CH" sz="1400" dirty="0"/>
          </a:p>
        </p:txBody>
      </p:sp>
      <p:sp>
        <p:nvSpPr>
          <p:cNvPr id="8" name="Flowchart: Alternate Process 7"/>
          <p:cNvSpPr/>
          <p:nvPr/>
        </p:nvSpPr>
        <p:spPr>
          <a:xfrm>
            <a:off x="323528" y="282550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Erreurs opérationnelles dans la mise en œuvre?</a:t>
            </a:r>
            <a:endParaRPr lang="fr-CH" sz="1400" dirty="0"/>
          </a:p>
        </p:txBody>
      </p:sp>
      <p:sp>
        <p:nvSpPr>
          <p:cNvPr id="9" name="Flowchart: Alternate Process 8"/>
          <p:cNvSpPr/>
          <p:nvPr/>
        </p:nvSpPr>
        <p:spPr>
          <a:xfrm>
            <a:off x="323528" y="3429000"/>
            <a:ext cx="2952328" cy="72008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Gestion des accès temporaires / de personnel externe ou intérimaire?</a:t>
            </a:r>
            <a:endParaRPr lang="fr-CH" sz="1400" dirty="0"/>
          </a:p>
        </p:txBody>
      </p:sp>
      <p:sp>
        <p:nvSpPr>
          <p:cNvPr id="10" name="Flowchart: Alternate Process 9"/>
          <p:cNvSpPr/>
          <p:nvPr/>
        </p:nvSpPr>
        <p:spPr>
          <a:xfrm>
            <a:off x="323528" y="436510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Absence de demande de suppression en cas de départ?</a:t>
            </a:r>
            <a:endParaRPr lang="fr-CH" sz="1400" dirty="0"/>
          </a:p>
        </p:txBody>
      </p:sp>
      <p:sp>
        <p:nvSpPr>
          <p:cNvPr id="11" name="Flowchart: Alternate Process 10"/>
          <p:cNvSpPr/>
          <p:nvPr/>
        </p:nvSpPr>
        <p:spPr>
          <a:xfrm>
            <a:off x="323528" y="5013176"/>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Suppression des accès dans les temps?</a:t>
            </a:r>
            <a:endParaRPr lang="fr-CH" sz="1400" dirty="0"/>
          </a:p>
        </p:txBody>
      </p:sp>
      <p:sp>
        <p:nvSpPr>
          <p:cNvPr id="12" name="Flowchart: Alternate Process 11"/>
          <p:cNvSpPr/>
          <p:nvPr/>
        </p:nvSpPr>
        <p:spPr>
          <a:xfrm>
            <a:off x="323528" y="5589240"/>
            <a:ext cx="2952328" cy="72008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err="1" smtClean="0"/>
              <a:t>Recertification</a:t>
            </a:r>
            <a:r>
              <a:rPr lang="fr-CH" sz="1400" dirty="0" smtClean="0"/>
              <a:t> effectuée mais actions correctrices non réalisées?</a:t>
            </a:r>
            <a:endParaRPr lang="fr-CH" sz="1400" dirty="0"/>
          </a:p>
        </p:txBody>
      </p:sp>
      <p:sp>
        <p:nvSpPr>
          <p:cNvPr id="14" name="Rectangle 13"/>
          <p:cNvSpPr/>
          <p:nvPr/>
        </p:nvSpPr>
        <p:spPr>
          <a:xfrm>
            <a:off x="2267744" y="6309320"/>
            <a:ext cx="582211" cy="369332"/>
          </a:xfrm>
          <a:prstGeom prst="rect">
            <a:avLst/>
          </a:prstGeom>
        </p:spPr>
        <p:txBody>
          <a:bodyPr wrap="none">
            <a:spAutoFit/>
          </a:bodyPr>
          <a:lstStyle/>
          <a:p>
            <a:r>
              <a:rPr lang="fr-CH" dirty="0" smtClean="0"/>
              <a:t>Etc.</a:t>
            </a:r>
            <a:endParaRPr lang="fr-CH" dirty="0"/>
          </a:p>
        </p:txBody>
      </p:sp>
      <p:sp>
        <p:nvSpPr>
          <p:cNvPr id="15" name="Flowchart: Alternate Process 14"/>
          <p:cNvSpPr/>
          <p:nvPr/>
        </p:nvSpPr>
        <p:spPr>
          <a:xfrm>
            <a:off x="5148064" y="1628800"/>
            <a:ext cx="3096344" cy="79208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Habilitations à autoriser les accès formellement définies.</a:t>
            </a:r>
          </a:p>
          <a:p>
            <a:pPr algn="ctr"/>
            <a:r>
              <a:rPr lang="fr-CH" sz="1400" dirty="0" smtClean="0"/>
              <a:t>Authentification </a:t>
            </a:r>
            <a:r>
              <a:rPr lang="fr-CH" sz="1400" i="1" dirty="0" smtClean="0"/>
              <a:t>raisonnable</a:t>
            </a:r>
            <a:r>
              <a:rPr lang="fr-CH" sz="1400" dirty="0" smtClean="0"/>
              <a:t> des demandes</a:t>
            </a:r>
            <a:endParaRPr lang="fr-CH" sz="1400" dirty="0"/>
          </a:p>
        </p:txBody>
      </p:sp>
      <p:sp>
        <p:nvSpPr>
          <p:cNvPr id="16" name="Rectangle 15"/>
          <p:cNvSpPr/>
          <p:nvPr/>
        </p:nvSpPr>
        <p:spPr>
          <a:xfrm>
            <a:off x="611560" y="1268760"/>
            <a:ext cx="2576346" cy="276999"/>
          </a:xfrm>
          <a:prstGeom prst="rect">
            <a:avLst/>
          </a:prstGeom>
        </p:spPr>
        <p:txBody>
          <a:bodyPr wrap="none">
            <a:spAutoFit/>
          </a:bodyPr>
          <a:lstStyle/>
          <a:p>
            <a:r>
              <a:rPr lang="fr-CH" sz="1200" b="1" dirty="0" smtClean="0"/>
              <a:t>Exemples de facteurs de risques</a:t>
            </a:r>
            <a:endParaRPr lang="fr-CH" sz="1200" b="1" dirty="0"/>
          </a:p>
        </p:txBody>
      </p:sp>
      <p:sp>
        <p:nvSpPr>
          <p:cNvPr id="17" name="Rectangle 16"/>
          <p:cNvSpPr/>
          <p:nvPr/>
        </p:nvSpPr>
        <p:spPr>
          <a:xfrm>
            <a:off x="5076056" y="1268760"/>
            <a:ext cx="3757760" cy="276999"/>
          </a:xfrm>
          <a:prstGeom prst="rect">
            <a:avLst/>
          </a:prstGeom>
        </p:spPr>
        <p:txBody>
          <a:bodyPr wrap="none">
            <a:spAutoFit/>
          </a:bodyPr>
          <a:lstStyle/>
          <a:p>
            <a:r>
              <a:rPr lang="fr-CH" sz="1200" b="1" dirty="0" smtClean="0"/>
              <a:t>Exemples de mesures de réduction des risques</a:t>
            </a:r>
            <a:endParaRPr lang="fr-CH" sz="1200" b="1" dirty="0"/>
          </a:p>
        </p:txBody>
      </p:sp>
      <p:sp>
        <p:nvSpPr>
          <p:cNvPr id="18" name="Flowchart: Alternate Process 17"/>
          <p:cNvSpPr/>
          <p:nvPr/>
        </p:nvSpPr>
        <p:spPr>
          <a:xfrm>
            <a:off x="5148064" y="2627620"/>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Formulaires standardisés de gestion des accès</a:t>
            </a:r>
            <a:endParaRPr lang="fr-CH" sz="1400" dirty="0"/>
          </a:p>
        </p:txBody>
      </p:sp>
      <p:sp>
        <p:nvSpPr>
          <p:cNvPr id="19" name="Flowchart: Alternate Process 18"/>
          <p:cNvSpPr/>
          <p:nvPr/>
        </p:nvSpPr>
        <p:spPr>
          <a:xfrm>
            <a:off x="5148064" y="3275692"/>
            <a:ext cx="3096344" cy="576064"/>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Contrôle des 4-yeux </a:t>
            </a:r>
            <a:br>
              <a:rPr lang="fr-CH" sz="1400" dirty="0" smtClean="0"/>
            </a:br>
            <a:r>
              <a:rPr lang="fr-CH" sz="1100" dirty="0" smtClean="0"/>
              <a:t>(sur fonctions sensibles, ex: accès aux applications de paiement)</a:t>
            </a:r>
            <a:endParaRPr lang="fr-CH" sz="1400" dirty="0"/>
          </a:p>
        </p:txBody>
      </p:sp>
      <p:sp>
        <p:nvSpPr>
          <p:cNvPr id="20" name="Flowchart: Alternate Process 19"/>
          <p:cNvSpPr/>
          <p:nvPr/>
        </p:nvSpPr>
        <p:spPr>
          <a:xfrm>
            <a:off x="5148064" y="4067780"/>
            <a:ext cx="3096344" cy="64807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Analyse des risques &amp; profils à droits réduits pour externes / personnel temporaire</a:t>
            </a:r>
            <a:endParaRPr lang="fr-CH" sz="1400" dirty="0"/>
          </a:p>
        </p:txBody>
      </p:sp>
      <p:sp>
        <p:nvSpPr>
          <p:cNvPr id="21" name="Flowchart: Alternate Process 20"/>
          <p:cNvSpPr/>
          <p:nvPr/>
        </p:nvSpPr>
        <p:spPr>
          <a:xfrm>
            <a:off x="5148064" y="4869160"/>
            <a:ext cx="3096344" cy="64807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Accès temporaires avec date d’expiration </a:t>
            </a:r>
            <a:r>
              <a:rPr lang="fr-CH" sz="1400" dirty="0" err="1" smtClean="0"/>
              <a:t>pré-définie</a:t>
            </a:r>
            <a:r>
              <a:rPr lang="fr-CH" sz="1400" dirty="0" smtClean="0"/>
              <a:t> / </a:t>
            </a:r>
            <a:r>
              <a:rPr lang="fr-CH" sz="1400" dirty="0" err="1" smtClean="0"/>
              <a:t>recertification</a:t>
            </a:r>
            <a:endParaRPr lang="fr-CH" sz="1400" dirty="0"/>
          </a:p>
        </p:txBody>
      </p:sp>
      <p:sp>
        <p:nvSpPr>
          <p:cNvPr id="22" name="Flowchart: Alternate Process 21"/>
          <p:cNvSpPr/>
          <p:nvPr/>
        </p:nvSpPr>
        <p:spPr>
          <a:xfrm>
            <a:off x="5148064" y="5733256"/>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err="1" smtClean="0"/>
              <a:t>Sensibilitation</a:t>
            </a:r>
            <a:r>
              <a:rPr lang="fr-CH" sz="1400" dirty="0" smtClean="0"/>
              <a:t> / RSSI proactif</a:t>
            </a:r>
            <a:endParaRPr lang="fr-CH" sz="1400" dirty="0"/>
          </a:p>
        </p:txBody>
      </p:sp>
      <p:sp>
        <p:nvSpPr>
          <p:cNvPr id="23" name="Rectangle 22"/>
          <p:cNvSpPr/>
          <p:nvPr/>
        </p:nvSpPr>
        <p:spPr>
          <a:xfrm>
            <a:off x="6516216" y="6156012"/>
            <a:ext cx="582211" cy="369332"/>
          </a:xfrm>
          <a:prstGeom prst="rect">
            <a:avLst/>
          </a:prstGeom>
        </p:spPr>
        <p:txBody>
          <a:bodyPr wrap="none">
            <a:spAutoFit/>
          </a:bodyPr>
          <a:lstStyle/>
          <a:p>
            <a:r>
              <a:rPr lang="fr-CH" dirty="0" smtClean="0"/>
              <a:t>Etc.</a:t>
            </a:r>
            <a:endParaRPr lang="fr-CH" dirty="0"/>
          </a:p>
        </p:txBody>
      </p:sp>
      <p:sp>
        <p:nvSpPr>
          <p:cNvPr id="24" name="Right Arrow 23"/>
          <p:cNvSpPr/>
          <p:nvPr/>
        </p:nvSpPr>
        <p:spPr>
          <a:xfrm>
            <a:off x="4067944" y="3212976"/>
            <a:ext cx="360040" cy="792088"/>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CH"/>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IV) Cadres de référence: modèle et standards</a:t>
            </a:r>
          </a:p>
          <a:p>
            <a:pPr lvl="0" eaLnBrk="0" fontAlgn="base" hangingPunct="0">
              <a:lnSpc>
                <a:spcPts val="3050"/>
              </a:lnSpc>
              <a:spcBef>
                <a:spcPct val="0"/>
              </a:spcBef>
              <a:spcAft>
                <a:spcPct val="0"/>
              </a:spcAft>
            </a:pPr>
            <a:r>
              <a:rPr lang="fr-CH" sz="2000" b="1" dirty="0" smtClean="0">
                <a:solidFill>
                  <a:srgbClr val="002776"/>
                </a:solidFill>
                <a:cs typeface="Arial" charset="0"/>
              </a:rPr>
              <a:t>	- </a:t>
            </a:r>
            <a:r>
              <a:rPr lang="fr-CH" sz="2000" b="1" dirty="0" err="1" smtClean="0">
                <a:solidFill>
                  <a:srgbClr val="002776"/>
                </a:solidFill>
                <a:cs typeface="Arial" charset="0"/>
              </a:rPr>
              <a:t>CobiT</a:t>
            </a:r>
            <a:endParaRPr lang="fr-CH" sz="2000" b="1" dirty="0" smtClean="0">
              <a:solidFill>
                <a:srgbClr val="002776"/>
              </a:solidFill>
              <a:cs typeface="Arial" charset="0"/>
            </a:endParaRPr>
          </a:p>
          <a:p>
            <a:pPr lvl="0" eaLnBrk="0" fontAlgn="base" hangingPunct="0">
              <a:lnSpc>
                <a:spcPts val="3050"/>
              </a:lnSpc>
              <a:spcBef>
                <a:spcPct val="0"/>
              </a:spcBef>
              <a:spcAft>
                <a:spcPct val="0"/>
              </a:spcAft>
            </a:pPr>
            <a:r>
              <a:rPr lang="fr-CH" sz="2000" b="1" dirty="0" smtClean="0">
                <a:solidFill>
                  <a:srgbClr val="002776"/>
                </a:solidFill>
                <a:cs typeface="Arial" charset="0"/>
              </a:rPr>
              <a:t>	- ISO/IEC 27001:2005 et 27002:2005</a:t>
            </a:r>
          </a:p>
          <a:p>
            <a:pPr lvl="0" eaLnBrk="0" fontAlgn="base" hangingPunct="0">
              <a:lnSpc>
                <a:spcPts val="3050"/>
              </a:lnSpc>
              <a:spcBef>
                <a:spcPct val="0"/>
              </a:spcBef>
              <a:spcAft>
                <a:spcPct val="0"/>
              </a:spcAft>
            </a:pPr>
            <a:r>
              <a:rPr lang="fr-CH" sz="2000" b="1" dirty="0" smtClean="0">
                <a:solidFill>
                  <a:srgbClr val="002776"/>
                </a:solidFill>
                <a:cs typeface="Arial" charset="0"/>
              </a:rPr>
              <a:t>	- Modèles de maturité</a:t>
            </a:r>
          </a:p>
          <a:p>
            <a:pPr eaLnBrk="0" fontAlgn="base" hangingPunct="0">
              <a:lnSpc>
                <a:spcPts val="3050"/>
              </a:lnSpc>
              <a:spcBef>
                <a:spcPct val="0"/>
              </a:spcBef>
              <a:spcAft>
                <a:spcPct val="0"/>
              </a:spcAft>
            </a:pPr>
            <a:endParaRPr lang="fr-CH" sz="2500" b="1" dirty="0" smtClean="0">
              <a:solidFill>
                <a:srgbClr val="002776"/>
              </a:solidFill>
              <a:cs typeface="Arial" charset="0"/>
            </a:endParaRPr>
          </a:p>
          <a:p>
            <a:pPr eaLnBrk="0" fontAlgn="base" hangingPunct="0">
              <a:lnSpc>
                <a:spcPts val="3050"/>
              </a:lnSpc>
              <a:spcBef>
                <a:spcPct val="0"/>
              </a:spcBef>
              <a:spcAft>
                <a:spcPct val="0"/>
              </a:spcAft>
            </a:pPr>
            <a:r>
              <a:rPr lang="fr-CH" sz="2500" b="1" dirty="0">
                <a:solidFill>
                  <a:srgbClr val="002776"/>
                </a:solidFill>
                <a:cs typeface="Arial" charset="0"/>
              </a:rPr>
              <a:t>	</a:t>
            </a:r>
            <a:endParaRPr lang="en-US" sz="2500" b="1" dirty="0">
              <a:solidFill>
                <a:srgbClr val="002776"/>
              </a:solidFill>
              <a:cs typeface="Arial" charset="0"/>
            </a:endParaRPr>
          </a:p>
        </p:txBody>
      </p:sp>
      <p:pic>
        <p:nvPicPr>
          <p:cNvPr id="78850" name="Picture 2" descr="http://www.cacs-aero.com/images/continuous.jpg"/>
          <p:cNvPicPr>
            <a:picLocks noChangeAspect="1" noChangeArrowheads="1"/>
          </p:cNvPicPr>
          <p:nvPr/>
        </p:nvPicPr>
        <p:blipFill>
          <a:blip r:embed="rId2" cstate="print"/>
          <a:srcRect/>
          <a:stretch>
            <a:fillRect/>
          </a:stretch>
        </p:blipFill>
        <p:spPr bwMode="auto">
          <a:xfrm>
            <a:off x="5940152" y="4167082"/>
            <a:ext cx="2999656" cy="2249742"/>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err="1" smtClean="0">
                <a:solidFill>
                  <a:schemeClr val="accent1">
                    <a:lumMod val="60000"/>
                    <a:lumOff val="40000"/>
                  </a:schemeClr>
                </a:solidFill>
              </a:rPr>
              <a:t>CobiT</a:t>
            </a:r>
            <a:r>
              <a:rPr lang="fr-FR" sz="1800" dirty="0" smtClean="0">
                <a:solidFill>
                  <a:schemeClr val="accent1">
                    <a:lumMod val="60000"/>
                    <a:lumOff val="40000"/>
                  </a:schemeClr>
                </a:solidFill>
              </a:rPr>
              <a:t> </a:t>
            </a:r>
            <a:r>
              <a:rPr lang="fr-FR" sz="1600" dirty="0" smtClean="0"/>
              <a:t>- gouvernance des systèmes d'information</a:t>
            </a:r>
            <a:endParaRPr sz="1600" b="0" dirty="0" smtClean="0"/>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b="1" dirty="0"/>
              <a:t>Control Objectives for Information and </a:t>
            </a:r>
            <a:r>
              <a:rPr lang="fr-CH" sz="1400" b="1" dirty="0" err="1"/>
              <a:t>related</a:t>
            </a:r>
            <a:r>
              <a:rPr lang="fr-CH" sz="1400" b="1" dirty="0"/>
              <a:t> </a:t>
            </a:r>
            <a:r>
              <a:rPr lang="fr-CH" sz="1400" b="1" dirty="0" err="1"/>
              <a:t>Technology</a:t>
            </a:r>
            <a:r>
              <a:rPr lang="fr-CH" sz="1400" b="1" dirty="0"/>
              <a:t> </a:t>
            </a:r>
            <a:r>
              <a:rPr lang="fr-CH" sz="1400" dirty="0" smtClean="0"/>
              <a:t>(Objectifs </a:t>
            </a:r>
            <a:r>
              <a:rPr lang="fr-CH" sz="1400" dirty="0"/>
              <a:t>de contrôle de l’Information et des Technologies </a:t>
            </a:r>
            <a:r>
              <a:rPr lang="fr-CH" sz="1400" dirty="0" smtClean="0"/>
              <a:t>Associées) </a:t>
            </a:r>
            <a:endParaRPr lang="fr-FR" sz="1800" dirty="0">
              <a:solidFill>
                <a:srgbClr val="002776"/>
              </a:solidFill>
            </a:endParaRPr>
          </a:p>
          <a:p>
            <a:pPr lvl="2" eaLnBrk="1" hangingPunct="1">
              <a:tabLst>
                <a:tab pos="8123238" algn="l"/>
                <a:tab pos="8229600" algn="r"/>
              </a:tabLst>
              <a:defRPr/>
            </a:pPr>
            <a:endParaRPr lang="fr-FR" sz="300" dirty="0">
              <a:solidFill>
                <a:srgbClr val="002776"/>
              </a:solidFill>
            </a:endParaRPr>
          </a:p>
          <a:p>
            <a:pPr lvl="2" eaLnBrk="1" hangingPunct="1">
              <a:tabLst>
                <a:tab pos="8123238" algn="l"/>
                <a:tab pos="8229600" algn="r"/>
              </a:tabLst>
              <a:defRPr/>
            </a:pPr>
            <a:r>
              <a:rPr lang="fr-FR" sz="1200" b="1" dirty="0"/>
              <a:t>Référentiel orienté Gouvernance des S.I</a:t>
            </a:r>
            <a:r>
              <a:rPr lang="fr-FR" sz="1200" b="1" dirty="0" smtClean="0"/>
              <a:t>., </a:t>
            </a:r>
            <a:r>
              <a:rPr lang="fr-FR" sz="1200" dirty="0" smtClean="0"/>
              <a:t>publié par l’ISACA</a:t>
            </a:r>
            <a:endParaRPr lang="fr-FR" sz="1200" dirty="0"/>
          </a:p>
          <a:p>
            <a:pPr lvl="2" eaLnBrk="1" hangingPunct="1">
              <a:tabLst>
                <a:tab pos="8123238" algn="l"/>
                <a:tab pos="8229600" algn="r"/>
              </a:tabLst>
              <a:defRPr/>
            </a:pPr>
            <a:r>
              <a:rPr lang="fr-FR" sz="1200" b="1" dirty="0"/>
              <a:t>Ensemble de bonne pratiques, orienté </a:t>
            </a:r>
            <a:r>
              <a:rPr lang="fr-FR" sz="1200" b="1" dirty="0" smtClean="0"/>
              <a:t>processus et Gouvernance</a:t>
            </a:r>
          </a:p>
          <a:p>
            <a:pPr marL="369888" lvl="1" indent="-177800" eaLnBrk="1" hangingPunct="1">
              <a:buFontTx/>
              <a:buNone/>
              <a:tabLst>
                <a:tab pos="8123238" algn="l"/>
                <a:tab pos="8229600" algn="r"/>
              </a:tabLst>
              <a:defRPr/>
            </a:pPr>
            <a:endParaRPr lang="fr-FR" altLang="en-GB" sz="1800" dirty="0"/>
          </a:p>
          <a:p>
            <a:pPr lvl="2" eaLnBrk="1" hangingPunct="1">
              <a:buNone/>
              <a:tabLst>
                <a:tab pos="8123238" algn="l"/>
                <a:tab pos="8229600" algn="r"/>
              </a:tabLst>
              <a:defRPr/>
            </a:pPr>
            <a:endParaRPr lang="fr-FR" sz="1800" dirty="0" smtClean="0">
              <a:solidFill>
                <a:srgbClr val="002776"/>
              </a:solidFill>
            </a:endParaRPr>
          </a:p>
        </p:txBody>
      </p:sp>
      <p:sp>
        <p:nvSpPr>
          <p:cNvPr id="40" name="Rectangle 40"/>
          <p:cNvSpPr>
            <a:spLocks noChangeArrowheads="1"/>
          </p:cNvSpPr>
          <p:nvPr/>
        </p:nvSpPr>
        <p:spPr bwMode="auto">
          <a:xfrm>
            <a:off x="3995936" y="5949280"/>
            <a:ext cx="1368152" cy="246221"/>
          </a:xfrm>
          <a:prstGeom prst="rect">
            <a:avLst/>
          </a:prstGeom>
          <a:solidFill>
            <a:schemeClr val="bg1"/>
          </a:solidFill>
          <a:ln w="9525">
            <a:noFill/>
            <a:miter lim="800000"/>
            <a:headEnd/>
            <a:tailEnd/>
          </a:ln>
        </p:spPr>
        <p:txBody>
          <a:bodyPr wrap="square">
            <a:spAutoFit/>
          </a:bodyPr>
          <a:lstStyle/>
          <a:p>
            <a:r>
              <a:rPr lang="en-US" sz="1000" dirty="0"/>
              <a:t>© 2012 ISACA</a:t>
            </a:r>
            <a:r>
              <a:rPr lang="en-US" sz="1000" baseline="30000" dirty="0" smtClean="0"/>
              <a:t>®</a:t>
            </a:r>
            <a:endParaRPr lang="en-US" sz="1000" dirty="0"/>
          </a:p>
        </p:txBody>
      </p:sp>
      <p:pic>
        <p:nvPicPr>
          <p:cNvPr id="135170" name="Picture 2"/>
          <p:cNvPicPr>
            <a:picLocks noChangeAspect="1" noChangeArrowheads="1"/>
          </p:cNvPicPr>
          <p:nvPr/>
        </p:nvPicPr>
        <p:blipFill>
          <a:blip r:embed="rId2" cstate="print"/>
          <a:srcRect/>
          <a:stretch>
            <a:fillRect/>
          </a:stretch>
        </p:blipFill>
        <p:spPr bwMode="auto">
          <a:xfrm>
            <a:off x="1547664" y="2276872"/>
            <a:ext cx="5765651" cy="35001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err="1" smtClean="0">
                <a:solidFill>
                  <a:schemeClr val="accent1">
                    <a:lumMod val="60000"/>
                    <a:lumOff val="40000"/>
                  </a:schemeClr>
                </a:solidFill>
              </a:rPr>
              <a:t>CobiT</a:t>
            </a:r>
            <a:r>
              <a:rPr lang="fr-FR" sz="1800" dirty="0" smtClean="0">
                <a:solidFill>
                  <a:schemeClr val="accent1">
                    <a:lumMod val="60000"/>
                    <a:lumOff val="40000"/>
                  </a:schemeClr>
                </a:solidFill>
              </a:rPr>
              <a:t> </a:t>
            </a:r>
            <a:r>
              <a:rPr lang="fr-FR" sz="1600" dirty="0" smtClean="0"/>
              <a:t>- gouvernance des systèmes d'information</a:t>
            </a:r>
            <a:endParaRPr sz="1600" b="0" dirty="0" smtClean="0"/>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b="1" dirty="0"/>
              <a:t>Orienté autour de 4 étapes et 34 processus, </a:t>
            </a:r>
            <a:r>
              <a:rPr lang="fr-CH" sz="1400" u="sng" dirty="0"/>
              <a:t>génériques</a:t>
            </a:r>
            <a:r>
              <a:rPr lang="fr-CH" sz="1400" dirty="0"/>
              <a:t> et applicables à toute organisation ou entreprise.</a:t>
            </a:r>
          </a:p>
          <a:p>
            <a:pPr marL="369888" lvl="1" indent="-177800" eaLnBrk="1" hangingPunct="1">
              <a:buFontTx/>
              <a:buNone/>
              <a:tabLst>
                <a:tab pos="8123238" algn="l"/>
                <a:tab pos="8229600" algn="r"/>
              </a:tabLst>
              <a:defRPr/>
            </a:pPr>
            <a:endParaRPr lang="fr-FR" altLang="en-GB" sz="1800" dirty="0"/>
          </a:p>
          <a:p>
            <a:pPr lvl="2" eaLnBrk="1" hangingPunct="1">
              <a:buNone/>
              <a:tabLst>
                <a:tab pos="8123238" algn="l"/>
                <a:tab pos="8229600" algn="r"/>
              </a:tabLst>
              <a:defRPr/>
            </a:pPr>
            <a:endParaRPr lang="fr-FR" sz="1800" dirty="0" smtClean="0">
              <a:solidFill>
                <a:srgbClr val="002776"/>
              </a:solidFill>
            </a:endParaRPr>
          </a:p>
        </p:txBody>
      </p:sp>
      <p:sp>
        <p:nvSpPr>
          <p:cNvPr id="40" name="Rectangle 40"/>
          <p:cNvSpPr>
            <a:spLocks noChangeArrowheads="1"/>
          </p:cNvSpPr>
          <p:nvPr/>
        </p:nvSpPr>
        <p:spPr bwMode="auto">
          <a:xfrm>
            <a:off x="3995936" y="5949280"/>
            <a:ext cx="1368152" cy="246221"/>
          </a:xfrm>
          <a:prstGeom prst="rect">
            <a:avLst/>
          </a:prstGeom>
          <a:solidFill>
            <a:schemeClr val="bg1"/>
          </a:solidFill>
          <a:ln w="9525">
            <a:noFill/>
            <a:miter lim="800000"/>
            <a:headEnd/>
            <a:tailEnd/>
          </a:ln>
        </p:spPr>
        <p:txBody>
          <a:bodyPr wrap="square">
            <a:spAutoFit/>
          </a:bodyPr>
          <a:lstStyle/>
          <a:p>
            <a:r>
              <a:rPr lang="en-US" sz="1000" dirty="0"/>
              <a:t>© 2012 ISACA</a:t>
            </a:r>
            <a:r>
              <a:rPr lang="en-US" sz="1000" baseline="30000" dirty="0" smtClean="0"/>
              <a:t>®</a:t>
            </a:r>
            <a:endParaRPr lang="en-US" sz="1000" dirty="0"/>
          </a:p>
        </p:txBody>
      </p:sp>
      <p:pic>
        <p:nvPicPr>
          <p:cNvPr id="6" name="Picture 6"/>
          <p:cNvPicPr>
            <a:picLocks noChangeAspect="1" noChangeArrowheads="1"/>
          </p:cNvPicPr>
          <p:nvPr/>
        </p:nvPicPr>
        <p:blipFill>
          <a:blip r:embed="rId2" cstate="print"/>
          <a:srcRect/>
          <a:stretch>
            <a:fillRect/>
          </a:stretch>
        </p:blipFill>
        <p:spPr bwMode="auto">
          <a:xfrm>
            <a:off x="899592" y="1700808"/>
            <a:ext cx="6626696" cy="4830625"/>
          </a:xfrm>
          <a:prstGeom prst="rect">
            <a:avLst/>
          </a:prstGeom>
          <a:noFill/>
          <a:ln w="9525">
            <a:noFill/>
            <a:miter lim="800000"/>
            <a:headEnd/>
            <a:tailEnd/>
          </a:ln>
        </p:spPr>
      </p:pic>
      <p:sp>
        <p:nvSpPr>
          <p:cNvPr id="7" name="Rectangle 6"/>
          <p:cNvSpPr/>
          <p:nvPr/>
        </p:nvSpPr>
        <p:spPr>
          <a:xfrm>
            <a:off x="7596336" y="5949280"/>
            <a:ext cx="1080120"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b="1" dirty="0" smtClean="0">
                <a:solidFill>
                  <a:schemeClr val="tx2"/>
                </a:solidFill>
              </a:rPr>
              <a:t>Exemple</a:t>
            </a:r>
            <a:endParaRPr lang="fr-CH" sz="1400" b="1" dirty="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FR" sz="1600" dirty="0" smtClean="0"/>
              <a:t>Introduction à la gestion de la sécurité du S.I. </a:t>
            </a:r>
            <a:r>
              <a:rPr sz="2000" dirty="0" smtClean="0"/>
              <a:t/>
            </a:r>
            <a:br>
              <a:rPr sz="2000" dirty="0" smtClean="0"/>
            </a:br>
            <a:r>
              <a:rPr lang="fr-CH" sz="1800" dirty="0" smtClean="0">
                <a:solidFill>
                  <a:schemeClr val="accent1">
                    <a:lumMod val="60000"/>
                    <a:lumOff val="40000"/>
                  </a:schemeClr>
                </a:solidFill>
              </a:rPr>
              <a:t>Approche</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CH" sz="1600" b="1" dirty="0" smtClean="0"/>
              <a:t>Sécuriser </a:t>
            </a:r>
            <a:r>
              <a:rPr lang="fr-CH" sz="1600" b="1" dirty="0"/>
              <a:t>les informations – pas seulement une démarche technique: </a:t>
            </a:r>
          </a:p>
          <a:p>
            <a:pPr lvl="5">
              <a:defRPr/>
            </a:pPr>
            <a:r>
              <a:rPr lang="fr-CH" sz="1600" dirty="0" smtClean="0"/>
              <a:t>Optimiser l’utilisation des </a:t>
            </a:r>
            <a:r>
              <a:rPr lang="fr-CH" sz="1600" u="sng" dirty="0" smtClean="0"/>
              <a:t>ressources</a:t>
            </a:r>
            <a:r>
              <a:rPr lang="fr-CH" sz="1600" dirty="0" smtClean="0"/>
              <a:t> pour réduire les risques.</a:t>
            </a:r>
            <a:br>
              <a:rPr lang="fr-CH" sz="1600" dirty="0" smtClean="0"/>
            </a:br>
            <a:endParaRPr lang="fr-CH" sz="1600" dirty="0" smtClean="0"/>
          </a:p>
          <a:p>
            <a:pPr lvl="5">
              <a:defRPr/>
            </a:pPr>
            <a:r>
              <a:rPr lang="fr-CH" sz="1600" dirty="0" smtClean="0"/>
              <a:t>Nécessité d’une approche globale:</a:t>
            </a:r>
          </a:p>
          <a:p>
            <a:pPr lvl="6">
              <a:defRPr/>
            </a:pPr>
            <a:r>
              <a:rPr lang="fr-CH" sz="1500" dirty="0" smtClean="0"/>
              <a:t>Eléments techniques</a:t>
            </a:r>
          </a:p>
          <a:p>
            <a:pPr lvl="6">
              <a:defRPr/>
            </a:pPr>
            <a:r>
              <a:rPr lang="fr-CH" sz="1500" dirty="0" smtClean="0"/>
              <a:t>Eléments organisationnels</a:t>
            </a:r>
          </a:p>
          <a:p>
            <a:pPr lvl="6">
              <a:defRPr/>
            </a:pPr>
            <a:r>
              <a:rPr lang="fr-CH" sz="1500" dirty="0" smtClean="0"/>
              <a:t>Eléments humains</a:t>
            </a:r>
          </a:p>
          <a:p>
            <a:pPr marL="802921" lvl="6" indent="0">
              <a:buNone/>
              <a:defRPr/>
            </a:pPr>
            <a:endParaRPr lang="fr-CH" sz="2000" dirty="0"/>
          </a:p>
          <a:p>
            <a:pPr marL="811213" lvl="6" indent="0">
              <a:buNone/>
              <a:defRPr/>
            </a:pPr>
            <a:r>
              <a:rPr lang="fr-FR" sz="1600" dirty="0" smtClean="0"/>
              <a:t>Les </a:t>
            </a:r>
            <a:r>
              <a:rPr lang="fr-FR" sz="1600" dirty="0"/>
              <a:t>mesures de sécurité à mettre en place dépendent de l’activité de l’organisation, de la réglementation et des contraintes de son </a:t>
            </a:r>
            <a:r>
              <a:rPr lang="fr-FR" sz="1600" dirty="0" smtClean="0"/>
              <a:t>écosystème.</a:t>
            </a:r>
          </a:p>
          <a:p>
            <a:pPr marL="802921" lvl="6" indent="0">
              <a:buNone/>
              <a:defRPr/>
            </a:pPr>
            <a:endParaRPr lang="fr-FR" sz="1600" dirty="0"/>
          </a:p>
          <a:p>
            <a:pPr marL="802921" lvl="6" indent="0">
              <a:buNone/>
              <a:defRPr/>
            </a:pPr>
            <a:r>
              <a:rPr lang="fr-FR" sz="1600" dirty="0"/>
              <a:t>Afin d’évaluer le niveau de sécurité attendue, les questions suivantes peuvent être posées :</a:t>
            </a:r>
          </a:p>
          <a:p>
            <a:pPr lvl="1" eaLnBrk="1" hangingPunct="1">
              <a:buNone/>
              <a:defRPr/>
            </a:pPr>
            <a:r>
              <a:rPr lang="fr-FR" sz="1400" dirty="0"/>
              <a:t>			• Qu’est ce que je veux protéger ?</a:t>
            </a:r>
          </a:p>
          <a:p>
            <a:pPr lvl="1" eaLnBrk="1" hangingPunct="1">
              <a:buNone/>
              <a:defRPr/>
            </a:pPr>
            <a:r>
              <a:rPr lang="fr-FR" sz="1400" dirty="0"/>
              <a:t>			• De quoi je veux me protéger ?</a:t>
            </a:r>
          </a:p>
          <a:p>
            <a:pPr lvl="1" eaLnBrk="1" hangingPunct="1">
              <a:buNone/>
              <a:defRPr/>
            </a:pPr>
            <a:r>
              <a:rPr lang="fr-FR" sz="1400" dirty="0"/>
              <a:t>			• A quel type de risques mon organisation est-elle exposée ?</a:t>
            </a:r>
          </a:p>
          <a:p>
            <a:pPr lvl="1" eaLnBrk="1" hangingPunct="1">
              <a:buNone/>
              <a:defRPr/>
            </a:pPr>
            <a:r>
              <a:rPr lang="fr-FR" sz="1400" dirty="0"/>
              <a:t>			• Qu’est ce que je redoute ?</a:t>
            </a:r>
          </a:p>
          <a:p>
            <a:pPr lvl="1" eaLnBrk="1" hangingPunct="1">
              <a:buNone/>
              <a:defRPr/>
            </a:pPr>
            <a:r>
              <a:rPr lang="fr-FR" sz="1400" dirty="0"/>
              <a:t>			• Quelles sont les normes qui s’appliquent à mon organisation ?</a:t>
            </a:r>
          </a:p>
          <a:p>
            <a:pPr marL="802921" lvl="6" indent="0">
              <a:buNone/>
              <a:defRPr/>
            </a:pPr>
            <a:endParaRPr lang="fr-FR" sz="1600" dirty="0"/>
          </a:p>
          <a:p>
            <a:pPr marL="802921" lvl="6" indent="0">
              <a:buNone/>
              <a:defRPr/>
            </a:pPr>
            <a:endParaRPr lang="fr-CH" sz="1500" dirty="0" smtClean="0"/>
          </a:p>
          <a:p>
            <a:pPr marL="639205" lvl="5" indent="0">
              <a:buNone/>
              <a:defRPr/>
            </a:pPr>
            <a:endParaRPr lang="fr-CH" sz="1600" dirty="0" smtClean="0"/>
          </a:p>
          <a:p>
            <a:pPr marL="639205" lvl="5" indent="0">
              <a:buNone/>
              <a:defRPr/>
            </a:pPr>
            <a:endParaRPr lang="fr-CH" sz="1600" dirty="0" smtClean="0"/>
          </a:p>
          <a:p>
            <a:pPr lvl="5">
              <a:defRPr/>
            </a:pPr>
            <a:endParaRPr lang="fr-FR" sz="1600" dirty="0"/>
          </a:p>
        </p:txBody>
      </p:sp>
      <p:sp>
        <p:nvSpPr>
          <p:cNvPr id="8" name="Flèche droite 7"/>
          <p:cNvSpPr/>
          <p:nvPr/>
        </p:nvSpPr>
        <p:spPr>
          <a:xfrm>
            <a:off x="667619" y="3422898"/>
            <a:ext cx="432048" cy="36004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9" name="Flèche droite 8"/>
          <p:cNvSpPr/>
          <p:nvPr/>
        </p:nvSpPr>
        <p:spPr>
          <a:xfrm>
            <a:off x="674962" y="4221088"/>
            <a:ext cx="432048" cy="36004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smtClean="0">
                <a:solidFill>
                  <a:schemeClr val="accent1">
                    <a:lumMod val="60000"/>
                    <a:lumOff val="40000"/>
                  </a:schemeClr>
                </a:solidFill>
              </a:rPr>
              <a:t>ISO/IEC 27001:2005</a:t>
            </a:r>
            <a:r>
              <a:rPr lang="fr-CH" sz="1600" dirty="0" smtClean="0">
                <a:solidFill>
                  <a:srgbClr val="002776"/>
                </a:solidFill>
                <a:cs typeface="Arial" charset="0"/>
              </a:rPr>
              <a:t> - norme de gestion de sécurité de l'information</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dirty="0" smtClean="0"/>
              <a:t>Référentiel international </a:t>
            </a:r>
            <a:r>
              <a:rPr lang="fr-CH" sz="1400" dirty="0"/>
              <a:t>de </a:t>
            </a:r>
            <a:r>
              <a:rPr lang="fr-CH" sz="1400" dirty="0" smtClean="0"/>
              <a:t>bonnes pratiques pour la gestion </a:t>
            </a:r>
            <a:r>
              <a:rPr lang="fr-CH" sz="1400" dirty="0"/>
              <a:t>de la sécurité de l'information, </a:t>
            </a:r>
            <a:r>
              <a:rPr lang="fr-CH" sz="1400" dirty="0" smtClean="0"/>
              <a:t>publié </a:t>
            </a:r>
            <a:r>
              <a:rPr lang="fr-CH" sz="1400" dirty="0"/>
              <a:t>en octobre 2005 par </a:t>
            </a:r>
            <a:r>
              <a:rPr lang="fr-CH" sz="1400" dirty="0" smtClean="0"/>
              <a:t>l'ISO</a:t>
            </a:r>
            <a:r>
              <a:rPr lang="fr-FR" sz="1400" dirty="0" smtClean="0">
                <a:solidFill>
                  <a:srgbClr val="002776"/>
                </a:solidFill>
              </a:rPr>
              <a:t>. </a:t>
            </a:r>
            <a:br>
              <a:rPr lang="fr-FR" sz="1400" dirty="0" smtClean="0">
                <a:solidFill>
                  <a:srgbClr val="002776"/>
                </a:solidFill>
              </a:rPr>
            </a:br>
            <a:endParaRPr lang="fr-FR" sz="1050" dirty="0" smtClean="0">
              <a:solidFill>
                <a:srgbClr val="002776"/>
              </a:solidFill>
            </a:endParaRPr>
          </a:p>
          <a:p>
            <a:pPr lvl="1" eaLnBrk="1" hangingPunct="1">
              <a:defRPr/>
            </a:pPr>
            <a:r>
              <a:rPr lang="fr-FR" sz="1400" dirty="0" smtClean="0">
                <a:solidFill>
                  <a:srgbClr val="002776"/>
                </a:solidFill>
              </a:rPr>
              <a:t>S’adresse à tous les types d’Organismes (toutes tailles, tous types d’activité).</a:t>
            </a:r>
            <a:r>
              <a:rPr lang="fr-FR" sz="1400" dirty="0">
                <a:solidFill>
                  <a:srgbClr val="002776"/>
                </a:solidFill>
              </a:rPr>
              <a:t> </a:t>
            </a:r>
            <a:r>
              <a:rPr lang="fr-FR" sz="1400" dirty="0" smtClean="0">
                <a:solidFill>
                  <a:srgbClr val="002776"/>
                </a:solidFill>
              </a:rPr>
              <a:t>Pas d’obligation sur les méthodes. Possibilité </a:t>
            </a:r>
            <a:r>
              <a:rPr lang="fr-FR" sz="1400" dirty="0">
                <a:solidFill>
                  <a:srgbClr val="002776"/>
                </a:solidFill>
              </a:rPr>
              <a:t>de se faire certifier par un auditeur agréé (</a:t>
            </a:r>
            <a:r>
              <a:rPr lang="fr-FR" sz="1400" dirty="0" smtClean="0">
                <a:solidFill>
                  <a:srgbClr val="002776"/>
                </a:solidFill>
              </a:rPr>
              <a:t>non-obligatoire). </a:t>
            </a:r>
          </a:p>
          <a:p>
            <a:pPr lvl="1" eaLnBrk="1" hangingPunct="1">
              <a:defRPr/>
            </a:pPr>
            <a:endParaRPr lang="fr-FR" sz="1050" dirty="0" smtClean="0">
              <a:solidFill>
                <a:srgbClr val="002776"/>
              </a:solidFill>
            </a:endParaRPr>
          </a:p>
          <a:p>
            <a:pPr lvl="1" eaLnBrk="1" hangingPunct="1">
              <a:defRPr/>
            </a:pPr>
            <a:r>
              <a:rPr lang="fr-FR" sz="1400" dirty="0" smtClean="0">
                <a:solidFill>
                  <a:srgbClr val="002776"/>
                </a:solidFill>
              </a:rPr>
              <a:t>Décrit des </a:t>
            </a:r>
            <a:r>
              <a:rPr lang="fr-FR" sz="1400" dirty="0" smtClean="0">
                <a:solidFill>
                  <a:srgbClr val="00B050"/>
                </a:solidFill>
              </a:rPr>
              <a:t>exigences génériques </a:t>
            </a:r>
            <a:r>
              <a:rPr lang="fr-FR" sz="1400" dirty="0">
                <a:solidFill>
                  <a:srgbClr val="002776"/>
                </a:solidFill>
              </a:rPr>
              <a:t>(mais exhaustives) </a:t>
            </a:r>
            <a:r>
              <a:rPr lang="fr-FR" sz="1400" dirty="0" smtClean="0">
                <a:solidFill>
                  <a:srgbClr val="002776"/>
                </a:solidFill>
              </a:rPr>
              <a:t>pour mettre en place un Système de Gestion de la Sécurité de l’information (« ISMS »):</a:t>
            </a:r>
          </a:p>
          <a:p>
            <a:pPr lvl="2" eaLnBrk="1" hangingPunct="1">
              <a:defRPr/>
            </a:pPr>
            <a:r>
              <a:rPr lang="fr-FR" sz="1100" dirty="0" smtClean="0">
                <a:solidFill>
                  <a:srgbClr val="002776"/>
                </a:solidFill>
              </a:rPr>
              <a:t>11 Domaines et 133 mesures de sécurité</a:t>
            </a:r>
          </a:p>
          <a:p>
            <a:pPr lvl="2" eaLnBrk="1" hangingPunct="1">
              <a:defRPr/>
            </a:pPr>
            <a:r>
              <a:rPr lang="fr-FR" sz="1100" dirty="0" smtClean="0">
                <a:solidFill>
                  <a:srgbClr val="002776"/>
                </a:solidFill>
              </a:rPr>
              <a:t>A pour objectif d’initier un processus d’</a:t>
            </a:r>
            <a:r>
              <a:rPr lang="fr-FR" sz="1100" b="1" dirty="0" smtClean="0">
                <a:solidFill>
                  <a:srgbClr val="00B050"/>
                </a:solidFill>
              </a:rPr>
              <a:t>amélioration continue </a:t>
            </a:r>
            <a:r>
              <a:rPr lang="fr-FR" sz="1100" dirty="0" smtClean="0">
                <a:solidFill>
                  <a:srgbClr val="002776"/>
                </a:solidFill>
              </a:rPr>
              <a:t>de la sécurité (« PLAN, DO, CHECK, ACT »).</a:t>
            </a:r>
            <a:endParaRPr lang="fr-FR" sz="1100" dirty="0">
              <a:solidFill>
                <a:srgbClr val="002776"/>
              </a:solidFill>
            </a:endParaRPr>
          </a:p>
        </p:txBody>
      </p:sp>
      <p:pic>
        <p:nvPicPr>
          <p:cNvPr id="20481" name="Picture 1"/>
          <p:cNvPicPr>
            <a:picLocks noChangeAspect="1" noChangeArrowheads="1"/>
          </p:cNvPicPr>
          <p:nvPr/>
        </p:nvPicPr>
        <p:blipFill>
          <a:blip r:embed="rId3" cstate="print"/>
          <a:srcRect/>
          <a:stretch>
            <a:fillRect/>
          </a:stretch>
        </p:blipFill>
        <p:spPr bwMode="auto">
          <a:xfrm>
            <a:off x="611560" y="3356992"/>
            <a:ext cx="4689153" cy="3157054"/>
          </a:xfrm>
          <a:prstGeom prst="rect">
            <a:avLst/>
          </a:prstGeom>
          <a:noFill/>
          <a:ln w="9525">
            <a:noFill/>
            <a:miter lim="800000"/>
            <a:headEnd/>
            <a:tailEnd/>
          </a:ln>
        </p:spPr>
      </p:pic>
      <p:sp>
        <p:nvSpPr>
          <p:cNvPr id="6" name="Rectangle 5"/>
          <p:cNvSpPr/>
          <p:nvPr/>
        </p:nvSpPr>
        <p:spPr>
          <a:xfrm>
            <a:off x="7236296" y="620688"/>
            <a:ext cx="1766830" cy="25391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1050" dirty="0" smtClean="0">
                <a:solidFill>
                  <a:schemeClr val="accent1">
                    <a:lumMod val="60000"/>
                    <a:lumOff val="40000"/>
                  </a:schemeClr>
                </a:solidFill>
              </a:rPr>
              <a:t>Refonte effectuée fin 2013</a:t>
            </a:r>
            <a:endParaRPr lang="fr-CH" dirty="0">
              <a:solidFill>
                <a:schemeClr val="accent1">
                  <a:lumMod val="60000"/>
                  <a:lumOff val="40000"/>
                </a:schemeClr>
              </a:solidFill>
            </a:endParaRPr>
          </a:p>
        </p:txBody>
      </p:sp>
      <p:sp>
        <p:nvSpPr>
          <p:cNvPr id="8" name="Rectangle 7"/>
          <p:cNvSpPr/>
          <p:nvPr/>
        </p:nvSpPr>
        <p:spPr>
          <a:xfrm>
            <a:off x="5580112" y="3356992"/>
            <a:ext cx="840295" cy="276999"/>
          </a:xfrm>
          <a:prstGeom prst="rect">
            <a:avLst/>
          </a:prstGeom>
        </p:spPr>
        <p:txBody>
          <a:bodyPr wrap="none">
            <a:spAutoFit/>
          </a:bodyPr>
          <a:lstStyle/>
          <a:p>
            <a:r>
              <a:rPr lang="fr-FR" sz="1200" dirty="0" smtClean="0">
                <a:solidFill>
                  <a:srgbClr val="002776"/>
                </a:solidFill>
              </a:rPr>
              <a:t>Domaine </a:t>
            </a:r>
            <a:endParaRPr lang="fr-CH" dirty="0"/>
          </a:p>
        </p:txBody>
      </p:sp>
      <p:cxnSp>
        <p:nvCxnSpPr>
          <p:cNvPr id="10" name="Straight Arrow Connector 9"/>
          <p:cNvCxnSpPr/>
          <p:nvPr/>
        </p:nvCxnSpPr>
        <p:spPr>
          <a:xfrm flipH="1">
            <a:off x="4932040" y="350100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80112" y="3789040"/>
            <a:ext cx="2332690" cy="276999"/>
          </a:xfrm>
          <a:prstGeom prst="rect">
            <a:avLst/>
          </a:prstGeom>
        </p:spPr>
        <p:txBody>
          <a:bodyPr wrap="none">
            <a:spAutoFit/>
          </a:bodyPr>
          <a:lstStyle/>
          <a:p>
            <a:r>
              <a:rPr lang="fr-FR" sz="1200" dirty="0" smtClean="0">
                <a:solidFill>
                  <a:srgbClr val="002776"/>
                </a:solidFill>
              </a:rPr>
              <a:t>Objectif de contrôle (générique)</a:t>
            </a:r>
            <a:endParaRPr lang="fr-CH" dirty="0"/>
          </a:p>
        </p:txBody>
      </p:sp>
      <p:cxnSp>
        <p:nvCxnSpPr>
          <p:cNvPr id="15" name="Straight Arrow Connector 14"/>
          <p:cNvCxnSpPr/>
          <p:nvPr/>
        </p:nvCxnSpPr>
        <p:spPr>
          <a:xfrm flipH="1">
            <a:off x="5148064" y="393305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580112" y="5201816"/>
            <a:ext cx="2468946" cy="276999"/>
          </a:xfrm>
          <a:prstGeom prst="rect">
            <a:avLst/>
          </a:prstGeom>
        </p:spPr>
        <p:txBody>
          <a:bodyPr wrap="none">
            <a:spAutoFit/>
          </a:bodyPr>
          <a:lstStyle/>
          <a:p>
            <a:r>
              <a:rPr lang="fr-FR" sz="1200" dirty="0" smtClean="0">
                <a:solidFill>
                  <a:srgbClr val="002776"/>
                </a:solidFill>
              </a:rPr>
              <a:t>Mesures de sécurité (génériques)</a:t>
            </a:r>
            <a:endParaRPr lang="fr-CH" dirty="0"/>
          </a:p>
        </p:txBody>
      </p:sp>
      <p:cxnSp>
        <p:nvCxnSpPr>
          <p:cNvPr id="18" name="Straight Arrow Connector 17"/>
          <p:cNvCxnSpPr>
            <a:stCxn id="17" idx="1"/>
          </p:cNvCxnSpPr>
          <p:nvPr/>
        </p:nvCxnSpPr>
        <p:spPr>
          <a:xfrm flipH="1" flipV="1">
            <a:off x="5148064" y="5085184"/>
            <a:ext cx="432048" cy="255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1"/>
          </p:cNvCxnSpPr>
          <p:nvPr/>
        </p:nvCxnSpPr>
        <p:spPr>
          <a:xfrm flipH="1">
            <a:off x="5148064" y="5340316"/>
            <a:ext cx="432048" cy="7529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1"/>
          </p:cNvCxnSpPr>
          <p:nvPr/>
        </p:nvCxnSpPr>
        <p:spPr>
          <a:xfrm flipH="1">
            <a:off x="5148064" y="5340316"/>
            <a:ext cx="432048" cy="248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1"/>
          </p:cNvCxnSpPr>
          <p:nvPr/>
        </p:nvCxnSpPr>
        <p:spPr>
          <a:xfrm flipH="1" flipV="1">
            <a:off x="5148064" y="4581128"/>
            <a:ext cx="432048" cy="759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smtClean="0">
                <a:solidFill>
                  <a:schemeClr val="accent1">
                    <a:lumMod val="60000"/>
                    <a:lumOff val="40000"/>
                  </a:schemeClr>
                </a:solidFill>
              </a:rPr>
              <a:t>ISO/IEC 27002:2005</a:t>
            </a:r>
            <a:r>
              <a:rPr lang="fr-CH" sz="1600" dirty="0" smtClean="0">
                <a:solidFill>
                  <a:srgbClr val="002776"/>
                </a:solidFill>
                <a:cs typeface="Arial" charset="0"/>
              </a:rPr>
              <a:t> – code de bonnes pratiques pour la gestion de la sécurité de l'information</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dirty="0" smtClean="0"/>
              <a:t>Complément </a:t>
            </a:r>
            <a:r>
              <a:rPr lang="fr-CH" sz="1400" dirty="0"/>
              <a:t>de la norme ISO/IEC </a:t>
            </a:r>
            <a:r>
              <a:rPr lang="fr-CH" sz="1400" dirty="0" smtClean="0"/>
              <a:t>27001/2005: guide pratique qui fournit des centaines de contrôles potentiels et mécanismes de contrôle pouvant être mis en place.</a:t>
            </a:r>
          </a:p>
          <a:p>
            <a:pPr lvl="1" eaLnBrk="1" hangingPunct="1">
              <a:defRPr/>
            </a:pPr>
            <a:endParaRPr lang="fr-FR" sz="1100" dirty="0">
              <a:solidFill>
                <a:srgbClr val="002776"/>
              </a:solidFill>
            </a:endParaRPr>
          </a:p>
        </p:txBody>
      </p:sp>
      <p:pic>
        <p:nvPicPr>
          <p:cNvPr id="49154" name="Picture 2"/>
          <p:cNvPicPr>
            <a:picLocks noChangeAspect="1" noChangeArrowheads="1"/>
          </p:cNvPicPr>
          <p:nvPr/>
        </p:nvPicPr>
        <p:blipFill>
          <a:blip r:embed="rId2" cstate="print"/>
          <a:srcRect/>
          <a:stretch>
            <a:fillRect/>
          </a:stretch>
        </p:blipFill>
        <p:spPr bwMode="auto">
          <a:xfrm>
            <a:off x="1043608" y="1700808"/>
            <a:ext cx="6481961" cy="4653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(2016)</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7" name="Rectangle 36"/>
          <p:cNvSpPr/>
          <p:nvPr/>
        </p:nvSpPr>
        <p:spPr>
          <a:xfrm>
            <a:off x="755576" y="1484784"/>
            <a:ext cx="7128792" cy="738664"/>
          </a:xfrm>
          <a:prstGeom prst="rect">
            <a:avLst/>
          </a:prstGeom>
        </p:spPr>
        <p:txBody>
          <a:bodyPr wrap="square">
            <a:spAutoFit/>
          </a:bodyPr>
          <a:lstStyle/>
          <a:p>
            <a:r>
              <a:rPr lang="fr-FR" sz="1400" b="1" dirty="0" smtClean="0">
                <a:solidFill>
                  <a:srgbClr val="00B050"/>
                </a:solidFill>
              </a:rPr>
              <a:t>La Politique de Sécurité de </a:t>
            </a:r>
            <a:r>
              <a:rPr lang="fr-FR" sz="1400" b="1" dirty="0" err="1" smtClean="0">
                <a:solidFill>
                  <a:srgbClr val="00B050"/>
                </a:solidFill>
              </a:rPr>
              <a:t>I'Information</a:t>
            </a:r>
            <a:r>
              <a:rPr lang="fr-FR" sz="1400" b="1" dirty="0" smtClean="0">
                <a:solidFill>
                  <a:srgbClr val="00B050"/>
                </a:solidFill>
              </a:rPr>
              <a:t> de votre entreprise s'appuie t-elle sur des référentiels de sécurité ? </a:t>
            </a:r>
            <a:r>
              <a:rPr lang="fr-FR" sz="1400" dirty="0" smtClean="0">
                <a:solidFill>
                  <a:srgbClr val="00B050"/>
                </a:solidFill>
              </a:rPr>
              <a:t>Est-elle communiquée à tous les acteurs du S.I? Est-elle partagée avec des partenaires extérieurs  de l’entreprise concernés par le S.I. ?</a:t>
            </a:r>
            <a:endParaRPr lang="fr-CH" sz="1400" dirty="0" smtClean="0">
              <a:solidFill>
                <a:srgbClr val="00B050"/>
              </a:solidFill>
            </a:endParaRPr>
          </a:p>
        </p:txBody>
      </p:sp>
      <p:sp>
        <p:nvSpPr>
          <p:cNvPr id="38" name="Rectangle 37"/>
          <p:cNvSpPr/>
          <p:nvPr/>
        </p:nvSpPr>
        <p:spPr>
          <a:xfrm>
            <a:off x="3419872" y="6021288"/>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2016</a:t>
            </a:r>
            <a:endParaRPr lang="fr-CH" dirty="0"/>
          </a:p>
        </p:txBody>
      </p:sp>
      <p:sp>
        <p:nvSpPr>
          <p:cNvPr id="11" name="Rectangle 4"/>
          <p:cNvSpPr>
            <a:spLocks noGrp="1"/>
          </p:cNvSpPr>
          <p:nvPr>
            <p:ph type="title"/>
          </p:nvPr>
        </p:nvSpPr>
        <p:spPr>
          <a:xfrm>
            <a:off x="407988" y="350838"/>
            <a:ext cx="8423275" cy="630237"/>
          </a:xfrm>
        </p:spPr>
        <p:txBody>
          <a:bodyPr/>
          <a:lstStyle/>
          <a:p>
            <a:r>
              <a:rPr lang="fr-FR" sz="1600" dirty="0" smtClean="0">
                <a:solidFill>
                  <a:srgbClr val="002776"/>
                </a:solidFill>
                <a:cs typeface="Arial" charset="0"/>
              </a:rPr>
              <a:t>Cadres de référence: modèle et standards</a:t>
            </a:r>
            <a:r>
              <a:rPr lang="fr-FR" sz="1600" dirty="0" smtClean="0"/>
              <a:t> </a:t>
            </a:r>
            <a:r>
              <a:rPr lang="fr-FR" sz="2000" dirty="0" smtClean="0"/>
              <a:t/>
            </a:r>
            <a:br>
              <a:rPr lang="fr-FR" sz="2000" dirty="0" smtClean="0"/>
            </a:br>
            <a:r>
              <a:rPr lang="fr-FR" sz="1800" dirty="0" smtClean="0">
                <a:solidFill>
                  <a:schemeClr val="accent1">
                    <a:lumMod val="60000"/>
                    <a:lumOff val="40000"/>
                  </a:schemeClr>
                </a:solidFill>
              </a:rPr>
              <a:t>Référentiels utilisés pour la formalisation de la PSI </a:t>
            </a:r>
            <a:endParaRPr lang="fr-CH" sz="1600" dirty="0" smtClean="0">
              <a:solidFill>
                <a:srgbClr val="002776"/>
              </a:solidFill>
              <a:cs typeface="Arial" charset="0"/>
            </a:endParaRPr>
          </a:p>
        </p:txBody>
      </p:sp>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38891"/>
            <a:ext cx="7149632" cy="400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CH" sz="1800" dirty="0" smtClean="0">
                <a:solidFill>
                  <a:schemeClr val="accent1">
                    <a:lumMod val="60000"/>
                    <a:lumOff val="40000"/>
                  </a:schemeClr>
                </a:solidFill>
              </a:rPr>
              <a:t>ISO 9001</a:t>
            </a:r>
            <a:r>
              <a:rPr sz="2000" dirty="0" smtClean="0"/>
              <a:t> / </a:t>
            </a:r>
            <a:r>
              <a:rPr lang="fr-CH" sz="1800" dirty="0" smtClean="0">
                <a:solidFill>
                  <a:schemeClr val="accent1">
                    <a:lumMod val="60000"/>
                    <a:lumOff val="40000"/>
                  </a:schemeClr>
                </a:solidFill>
              </a:rPr>
              <a:t>CMMI / </a:t>
            </a:r>
            <a:r>
              <a:rPr lang="fr-CH" sz="1800" dirty="0" err="1" smtClean="0">
                <a:solidFill>
                  <a:schemeClr val="accent1">
                    <a:lumMod val="60000"/>
                    <a:lumOff val="40000"/>
                  </a:schemeClr>
                </a:solidFill>
              </a:rPr>
              <a:t>CobiT</a:t>
            </a:r>
            <a:r>
              <a:rPr lang="fr-CH" sz="1800" dirty="0" smtClean="0">
                <a:solidFill>
                  <a:schemeClr val="accent1">
                    <a:lumMod val="60000"/>
                    <a:lumOff val="40000"/>
                  </a:schemeClr>
                </a:solidFill>
              </a:rPr>
              <a:t> CMM </a:t>
            </a:r>
            <a:r>
              <a:rPr lang="fr-CH" sz="1600" dirty="0" smtClean="0">
                <a:solidFill>
                  <a:srgbClr val="002776"/>
                </a:solidFill>
                <a:cs typeface="Arial" charset="0"/>
              </a:rPr>
              <a:t>– modèles de maturité</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FR" sz="1800" dirty="0" smtClean="0"/>
              <a:t>Modèles de mesure de la </a:t>
            </a:r>
            <a:r>
              <a:rPr lang="fr-FR" sz="1800" dirty="0" smtClean="0">
                <a:solidFill>
                  <a:schemeClr val="accent1">
                    <a:lumMod val="60000"/>
                    <a:lumOff val="40000"/>
                  </a:schemeClr>
                </a:solidFill>
              </a:rPr>
              <a:t>maturité</a:t>
            </a:r>
            <a:r>
              <a:rPr lang="fr-FR" sz="1800" dirty="0" smtClean="0"/>
              <a:t> des processus informatiques.</a:t>
            </a:r>
          </a:p>
          <a:p>
            <a:pPr lvl="2" eaLnBrk="1" hangingPunct="1">
              <a:defRPr/>
            </a:pPr>
            <a:r>
              <a:rPr lang="fr-CH" sz="1400" dirty="0" smtClean="0"/>
              <a:t>Orientés processus </a:t>
            </a:r>
          </a:p>
          <a:p>
            <a:pPr lvl="2" eaLnBrk="1" hangingPunct="1">
              <a:defRPr/>
            </a:pPr>
            <a:r>
              <a:rPr lang="fr-CH" sz="1400" dirty="0" smtClean="0"/>
              <a:t>Supportent une approche d'amélioration continue.</a:t>
            </a:r>
          </a:p>
          <a:p>
            <a:pPr lvl="2" eaLnBrk="1" hangingPunct="1">
              <a:defRPr/>
            </a:pPr>
            <a:endParaRPr lang="fr-FR" sz="1400" dirty="0" smtClean="0"/>
          </a:p>
          <a:p>
            <a:pPr lvl="1" eaLnBrk="1" hangingPunct="1">
              <a:defRPr/>
            </a:pPr>
            <a:r>
              <a:rPr lang="fr-FR" sz="1800" dirty="0" smtClean="0"/>
              <a:t>Applicables à différents niveaux d’une organisation </a:t>
            </a:r>
            <a:r>
              <a:rPr lang="fr-FR" sz="1600" dirty="0" smtClean="0"/>
              <a:t>(équipe, département, société)</a:t>
            </a:r>
          </a:p>
          <a:p>
            <a:pPr lvl="1" eaLnBrk="1" hangingPunct="1">
              <a:defRPr/>
            </a:pPr>
            <a:endParaRPr lang="fr-FR" sz="1600" dirty="0"/>
          </a:p>
          <a:p>
            <a:pPr lvl="1" eaLnBrk="1" hangingPunct="1">
              <a:defRPr/>
            </a:pPr>
            <a:endParaRPr lang="fr-FR" sz="1600" dirty="0" smtClean="0"/>
          </a:p>
          <a:p>
            <a:pPr lvl="1" eaLnBrk="1" hangingPunct="1">
              <a:defRPr/>
            </a:pPr>
            <a:endParaRPr lang="fr-FR" sz="1600" dirty="0"/>
          </a:p>
          <a:p>
            <a:pPr lvl="1" eaLnBrk="1" hangingPunct="1">
              <a:defRPr/>
            </a:pPr>
            <a:endParaRPr lang="fr-FR" sz="1600" dirty="0" smtClean="0"/>
          </a:p>
          <a:p>
            <a:pPr lvl="1" eaLnBrk="1" hangingPunct="1">
              <a:buNone/>
              <a:defRPr/>
            </a:pPr>
            <a:r>
              <a:rPr lang="fr-FR" sz="1600" dirty="0" smtClean="0"/>
              <a:t/>
            </a:r>
            <a:br>
              <a:rPr lang="fr-FR" sz="1600" dirty="0" smtClean="0"/>
            </a:br>
            <a:endParaRPr lang="fr-FR" sz="1600" dirty="0" smtClean="0"/>
          </a:p>
          <a:p>
            <a:pPr lvl="1" eaLnBrk="1" hangingPunct="1">
              <a:defRPr/>
            </a:pPr>
            <a:endParaRPr lang="fr-FR" sz="1600" dirty="0"/>
          </a:p>
          <a:p>
            <a:pPr lvl="1" eaLnBrk="1" hangingPunct="1">
              <a:defRPr/>
            </a:pPr>
            <a:endParaRPr lang="fr-FR" sz="1100" dirty="0"/>
          </a:p>
          <a:p>
            <a:pPr lvl="1" eaLnBrk="1" hangingPunct="1">
              <a:defRPr/>
            </a:pPr>
            <a:r>
              <a:rPr lang="fr-FR" sz="1600" dirty="0" smtClean="0"/>
              <a:t>En pratique:</a:t>
            </a:r>
          </a:p>
          <a:p>
            <a:pPr lvl="2" eaLnBrk="1" hangingPunct="1">
              <a:defRPr/>
            </a:pPr>
            <a:r>
              <a:rPr lang="fr-FR" sz="1600" dirty="0">
                <a:solidFill>
                  <a:schemeClr val="accent1">
                    <a:lumMod val="60000"/>
                    <a:lumOff val="40000"/>
                  </a:schemeClr>
                </a:solidFill>
                <a:latin typeface="Arial" pitchFamily="34" charset="0"/>
                <a:ea typeface="+mj-ea"/>
                <a:cs typeface="Arial" pitchFamily="34" charset="0"/>
              </a:rPr>
              <a:t>ISO 9001 </a:t>
            </a:r>
            <a:r>
              <a:rPr lang="fr-FR" sz="1600" dirty="0">
                <a:solidFill>
                  <a:srgbClr val="002060"/>
                </a:solidFill>
              </a:rPr>
              <a:t>supporte généralement une démarche de certification.</a:t>
            </a:r>
          </a:p>
          <a:p>
            <a:pPr lvl="2" eaLnBrk="1" hangingPunct="1">
              <a:defRPr/>
            </a:pPr>
            <a:r>
              <a:rPr lang="fr-FR" sz="1600" dirty="0">
                <a:solidFill>
                  <a:schemeClr val="accent1">
                    <a:lumMod val="60000"/>
                    <a:lumOff val="40000"/>
                  </a:schemeClr>
                </a:solidFill>
                <a:latin typeface="Arial" pitchFamily="34" charset="0"/>
                <a:ea typeface="+mj-ea"/>
                <a:cs typeface="Arial" pitchFamily="34" charset="0"/>
              </a:rPr>
              <a:t>CMMI </a:t>
            </a:r>
            <a:r>
              <a:rPr lang="fr-FR" sz="1600" dirty="0">
                <a:solidFill>
                  <a:srgbClr val="002060"/>
                </a:solidFill>
              </a:rPr>
              <a:t>supporte </a:t>
            </a:r>
            <a:r>
              <a:rPr lang="fr-FR" sz="1600" dirty="0" smtClean="0">
                <a:solidFill>
                  <a:srgbClr val="002060"/>
                </a:solidFill>
              </a:rPr>
              <a:t>plutôt une démarche d’amélioration interne</a:t>
            </a:r>
            <a:r>
              <a:rPr lang="fr-FR" sz="1400" dirty="0" smtClean="0">
                <a:solidFill>
                  <a:srgbClr val="002060"/>
                </a:solidFill>
              </a:rPr>
              <a:t> (liste de forces et faiblesses), orientée développement logiciel</a:t>
            </a:r>
            <a:r>
              <a:rPr lang="fr-FR" sz="1600" dirty="0" smtClean="0">
                <a:solidFill>
                  <a:srgbClr val="002060"/>
                </a:solidFill>
              </a:rPr>
              <a:t>. </a:t>
            </a:r>
          </a:p>
          <a:p>
            <a:pPr lvl="2" eaLnBrk="1" hangingPunct="1">
              <a:defRPr/>
            </a:pPr>
            <a:r>
              <a:rPr lang="fr-FR" sz="1600" dirty="0" err="1">
                <a:solidFill>
                  <a:schemeClr val="accent1">
                    <a:lumMod val="60000"/>
                    <a:lumOff val="40000"/>
                  </a:schemeClr>
                </a:solidFill>
                <a:latin typeface="Arial" pitchFamily="34" charset="0"/>
                <a:ea typeface="+mj-ea"/>
                <a:cs typeface="Arial" pitchFamily="34" charset="0"/>
              </a:rPr>
              <a:t>CobiT</a:t>
            </a:r>
            <a:r>
              <a:rPr lang="fr-FR" sz="1600" dirty="0">
                <a:solidFill>
                  <a:schemeClr val="accent1">
                    <a:lumMod val="60000"/>
                    <a:lumOff val="40000"/>
                  </a:schemeClr>
                </a:solidFill>
                <a:latin typeface="Arial" pitchFamily="34" charset="0"/>
                <a:ea typeface="+mj-ea"/>
                <a:cs typeface="Arial" pitchFamily="34" charset="0"/>
              </a:rPr>
              <a:t> CMM </a:t>
            </a:r>
            <a:r>
              <a:rPr lang="fr-FR" sz="1600" dirty="0" smtClean="0">
                <a:solidFill>
                  <a:srgbClr val="002060"/>
                </a:solidFill>
                <a:latin typeface="Arial" pitchFamily="34" charset="0"/>
                <a:cs typeface="Arial" pitchFamily="34" charset="0"/>
              </a:rPr>
              <a:t>a pour </a:t>
            </a:r>
            <a:r>
              <a:rPr lang="fr-FR" sz="1600" dirty="0" smtClean="0">
                <a:solidFill>
                  <a:srgbClr val="002060"/>
                </a:solidFill>
              </a:rPr>
              <a:t>but de permettre une meilleure compréhension des processus de gestion du S.I.: </a:t>
            </a:r>
            <a:r>
              <a:rPr lang="fr-FR" sz="1600" dirty="0" err="1" smtClean="0">
                <a:solidFill>
                  <a:srgbClr val="002060"/>
                </a:solidFill>
              </a:rPr>
              <a:t>benchmarking</a:t>
            </a:r>
            <a:r>
              <a:rPr lang="fr-FR" sz="1600" dirty="0" smtClean="0">
                <a:solidFill>
                  <a:srgbClr val="002060"/>
                </a:solidFill>
              </a:rPr>
              <a:t>, analyses d’écart et plans d’améliorations.</a:t>
            </a:r>
            <a:r>
              <a:rPr lang="fr-FR" sz="1200" dirty="0" smtClean="0"/>
              <a:t/>
            </a:r>
            <a:br>
              <a:rPr lang="fr-FR" sz="1200" dirty="0" smtClean="0"/>
            </a:br>
            <a:endParaRPr lang="fr-FR" sz="1200" dirty="0" smtClean="0"/>
          </a:p>
        </p:txBody>
      </p:sp>
      <p:sp>
        <p:nvSpPr>
          <p:cNvPr id="6" name="Rectangle 5"/>
          <p:cNvSpPr/>
          <p:nvPr/>
        </p:nvSpPr>
        <p:spPr>
          <a:xfrm>
            <a:off x="827584" y="2708920"/>
            <a:ext cx="7560840" cy="181588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88900" lvl="1">
              <a:buFont typeface="Arial" pitchFamily="34" charset="0"/>
              <a:buChar char="•"/>
              <a:defRPr/>
            </a:pPr>
            <a:r>
              <a:rPr lang="fr-FR" sz="1600" dirty="0" smtClean="0">
                <a:solidFill>
                  <a:srgbClr val="002060"/>
                </a:solidFill>
              </a:rPr>
              <a:t> </a:t>
            </a:r>
            <a:r>
              <a:rPr lang="fr-FR" sz="1600" b="1" dirty="0" smtClean="0">
                <a:solidFill>
                  <a:srgbClr val="002060"/>
                </a:solidFill>
              </a:rPr>
              <a:t>CMMI</a:t>
            </a:r>
            <a:r>
              <a:rPr lang="fr-FR" sz="1600" dirty="0" smtClean="0">
                <a:solidFill>
                  <a:srgbClr val="002060"/>
                </a:solidFill>
              </a:rPr>
              <a:t> </a:t>
            </a:r>
            <a:r>
              <a:rPr lang="fr-FR" sz="1600" dirty="0">
                <a:solidFill>
                  <a:srgbClr val="002060"/>
                </a:solidFill>
              </a:rPr>
              <a:t>-&gt; Orienté développement et maintenance logicielle</a:t>
            </a:r>
            <a:r>
              <a:rPr lang="fr-FR" sz="1600" dirty="0" smtClean="0">
                <a:solidFill>
                  <a:srgbClr val="002060"/>
                </a:solidFill>
              </a:rPr>
              <a:t>.</a:t>
            </a:r>
            <a:r>
              <a:rPr lang="fr-FR" sz="1200" dirty="0">
                <a:solidFill>
                  <a:srgbClr val="002060"/>
                </a:solidFill>
              </a:rPr>
              <a:t> Evaluation possible par un évaluateur certifié (supervise une équipe d’évaluation interne et externe).</a:t>
            </a:r>
            <a:r>
              <a:rPr lang="fr-FR" sz="800" dirty="0">
                <a:solidFill>
                  <a:srgbClr val="002060"/>
                </a:solidFill>
              </a:rPr>
              <a:t/>
            </a:r>
            <a:br>
              <a:rPr lang="fr-FR" sz="800" dirty="0">
                <a:solidFill>
                  <a:srgbClr val="002060"/>
                </a:solidFill>
              </a:rPr>
            </a:br>
            <a:endParaRPr lang="fr-FR" sz="800" dirty="0">
              <a:solidFill>
                <a:srgbClr val="002060"/>
              </a:solidFill>
            </a:endParaRPr>
          </a:p>
          <a:p>
            <a:pPr marL="88900" lvl="1">
              <a:buFont typeface="Arial" pitchFamily="34" charset="0"/>
              <a:buChar char="•"/>
              <a:defRPr/>
            </a:pPr>
            <a:r>
              <a:rPr lang="fr-FR" sz="1600" dirty="0" smtClean="0">
                <a:solidFill>
                  <a:srgbClr val="002060"/>
                </a:solidFill>
              </a:rPr>
              <a:t> </a:t>
            </a:r>
            <a:r>
              <a:rPr lang="fr-FR" sz="1600" b="1" dirty="0" smtClean="0">
                <a:solidFill>
                  <a:srgbClr val="002060"/>
                </a:solidFill>
              </a:rPr>
              <a:t>ISO 9001 </a:t>
            </a:r>
            <a:r>
              <a:rPr lang="fr-FR" sz="1600" dirty="0">
                <a:solidFill>
                  <a:srgbClr val="002060"/>
                </a:solidFill>
              </a:rPr>
              <a:t>-&gt; </a:t>
            </a:r>
            <a:r>
              <a:rPr lang="fr-FR" sz="1600" dirty="0" smtClean="0">
                <a:solidFill>
                  <a:srgbClr val="002060"/>
                </a:solidFill>
              </a:rPr>
              <a:t>Norme internationale, applicable </a:t>
            </a:r>
            <a:r>
              <a:rPr lang="fr-FR" sz="1600" dirty="0">
                <a:solidFill>
                  <a:srgbClr val="002060"/>
                </a:solidFill>
              </a:rPr>
              <a:t>à l’ensemble des activités d’une </a:t>
            </a:r>
            <a:r>
              <a:rPr lang="fr-FR" sz="1600" dirty="0" smtClean="0">
                <a:solidFill>
                  <a:srgbClr val="002060"/>
                </a:solidFill>
              </a:rPr>
              <a:t>organisation. </a:t>
            </a:r>
            <a:r>
              <a:rPr lang="fr-FR" sz="1200" dirty="0">
                <a:solidFill>
                  <a:srgbClr val="002060"/>
                </a:solidFill>
              </a:rPr>
              <a:t>(Possibilité de </a:t>
            </a:r>
            <a:r>
              <a:rPr lang="fr-FR" sz="1200" dirty="0" smtClean="0">
                <a:solidFill>
                  <a:srgbClr val="002060"/>
                </a:solidFill>
              </a:rPr>
              <a:t>certification par un auditeur habilité).</a:t>
            </a:r>
            <a:r>
              <a:rPr lang="fr-FR" sz="600" dirty="0" smtClean="0">
                <a:solidFill>
                  <a:srgbClr val="002060"/>
                </a:solidFill>
              </a:rPr>
              <a:t/>
            </a:r>
            <a:br>
              <a:rPr lang="fr-FR" sz="600" dirty="0" smtClean="0">
                <a:solidFill>
                  <a:srgbClr val="002060"/>
                </a:solidFill>
              </a:rPr>
            </a:br>
            <a:endParaRPr lang="fr-FR" sz="800" dirty="0" smtClean="0">
              <a:solidFill>
                <a:srgbClr val="002060"/>
              </a:solidFill>
            </a:endParaRPr>
          </a:p>
          <a:p>
            <a:pPr marL="88900" lvl="1">
              <a:buFont typeface="Arial" pitchFamily="34" charset="0"/>
              <a:buChar char="•"/>
              <a:defRPr/>
            </a:pPr>
            <a:r>
              <a:rPr lang="fr-FR" sz="1600" dirty="0">
                <a:solidFill>
                  <a:srgbClr val="002060"/>
                </a:solidFill>
              </a:rPr>
              <a:t> </a:t>
            </a:r>
            <a:r>
              <a:rPr lang="fr-FR" sz="1600" b="1" dirty="0" err="1" smtClean="0">
                <a:solidFill>
                  <a:srgbClr val="002060"/>
                </a:solidFill>
              </a:rPr>
              <a:t>CobiT</a:t>
            </a:r>
            <a:r>
              <a:rPr lang="fr-FR" sz="1600" b="1" dirty="0" smtClean="0">
                <a:solidFill>
                  <a:srgbClr val="002060"/>
                </a:solidFill>
              </a:rPr>
              <a:t> CMM </a:t>
            </a:r>
            <a:r>
              <a:rPr lang="fr-FR" sz="1600" dirty="0" smtClean="0">
                <a:solidFill>
                  <a:srgbClr val="002060"/>
                </a:solidFill>
              </a:rPr>
              <a:t>-&gt; Approche de haut-niveau centrée sur la stratégie et le « </a:t>
            </a:r>
            <a:r>
              <a:rPr lang="fr-FR" sz="1600" dirty="0" err="1" smtClean="0">
                <a:solidFill>
                  <a:srgbClr val="002060"/>
                </a:solidFill>
              </a:rPr>
              <a:t>profiling</a:t>
            </a:r>
            <a:r>
              <a:rPr lang="fr-FR" sz="1600" dirty="0" smtClean="0">
                <a:solidFill>
                  <a:srgbClr val="002060"/>
                </a:solidFill>
              </a:rPr>
              <a:t> » des processus informatiques </a:t>
            </a:r>
            <a:r>
              <a:rPr lang="fr-FR" sz="1200" dirty="0" smtClean="0">
                <a:solidFill>
                  <a:srgbClr val="002060"/>
                </a:solidFill>
              </a:rPr>
              <a:t>(-&gt; outil de ‘</a:t>
            </a:r>
            <a:r>
              <a:rPr lang="fr-FR" sz="1200" dirty="0" err="1" smtClean="0">
                <a:solidFill>
                  <a:srgbClr val="002060"/>
                </a:solidFill>
              </a:rPr>
              <a:t>benchmarking</a:t>
            </a:r>
            <a:r>
              <a:rPr lang="fr-FR" sz="1200" dirty="0" smtClean="0">
                <a:solidFill>
                  <a:srgbClr val="002060"/>
                </a:solidFill>
              </a:rPr>
              <a:t>’, non-certifiant).</a:t>
            </a:r>
            <a:endParaRPr lang="fr-FR" dirty="0">
              <a:solidFill>
                <a:srgbClr val="00206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err="1" smtClean="0">
                <a:solidFill>
                  <a:schemeClr val="accent1">
                    <a:lumMod val="60000"/>
                    <a:lumOff val="40000"/>
                  </a:schemeClr>
                </a:solidFill>
              </a:rPr>
              <a:t>CobiT</a:t>
            </a:r>
            <a:r>
              <a:rPr lang="fr-FR" sz="1800" dirty="0" smtClean="0">
                <a:solidFill>
                  <a:schemeClr val="accent1">
                    <a:lumMod val="60000"/>
                    <a:lumOff val="40000"/>
                  </a:schemeClr>
                </a:solidFill>
              </a:rPr>
              <a:t> CMM </a:t>
            </a:r>
            <a:r>
              <a:rPr lang="fr-CH" sz="1600" dirty="0" smtClean="0">
                <a:solidFill>
                  <a:srgbClr val="002776"/>
                </a:solidFill>
                <a:cs typeface="Arial" charset="0"/>
              </a:rPr>
              <a:t>– modèle de maturité</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FR" sz="1800" dirty="0" smtClean="0"/>
              <a:t>Niveaux de </a:t>
            </a:r>
            <a:r>
              <a:rPr lang="fr-FR" sz="1800" dirty="0" smtClean="0">
                <a:solidFill>
                  <a:schemeClr val="accent1">
                    <a:lumMod val="60000"/>
                    <a:lumOff val="40000"/>
                  </a:schemeClr>
                </a:solidFill>
              </a:rPr>
              <a:t>maturité</a:t>
            </a:r>
            <a:r>
              <a:rPr lang="fr-FR" sz="1800" dirty="0" smtClean="0"/>
              <a:t> des processus </a:t>
            </a:r>
            <a:r>
              <a:rPr lang="fr-FR" sz="1800" dirty="0" smtClean="0">
                <a:latin typeface="+mj-lt"/>
              </a:rPr>
              <a:t>informatiques (</a:t>
            </a:r>
            <a:r>
              <a:rPr lang="fr-FR" sz="1800" b="1" dirty="0" err="1">
                <a:solidFill>
                  <a:schemeClr val="accent1">
                    <a:lumMod val="60000"/>
                    <a:lumOff val="40000"/>
                  </a:schemeClr>
                </a:solidFill>
                <a:latin typeface="+mj-lt"/>
                <a:ea typeface="+mj-ea"/>
                <a:cs typeface="+mj-cs"/>
              </a:rPr>
              <a:t>CobiT</a:t>
            </a:r>
            <a:r>
              <a:rPr lang="fr-FR" sz="1800" b="1" dirty="0">
                <a:solidFill>
                  <a:schemeClr val="accent1">
                    <a:lumMod val="60000"/>
                    <a:lumOff val="40000"/>
                  </a:schemeClr>
                </a:solidFill>
                <a:latin typeface="+mj-lt"/>
                <a:ea typeface="+mj-ea"/>
                <a:cs typeface="+mj-cs"/>
              </a:rPr>
              <a:t> CMM</a:t>
            </a:r>
            <a:r>
              <a:rPr lang="fr-FR" sz="1800" dirty="0" smtClean="0">
                <a:latin typeface="+mj-lt"/>
              </a:rPr>
              <a:t>):</a:t>
            </a:r>
          </a:p>
          <a:p>
            <a:pPr lvl="2" eaLnBrk="1" hangingPunct="1">
              <a:defRPr/>
            </a:pPr>
            <a:endParaRPr lang="fr-FR" sz="1200" dirty="0" smtClean="0"/>
          </a:p>
        </p:txBody>
      </p:sp>
      <p:sp>
        <p:nvSpPr>
          <p:cNvPr id="17" name="Rounded Rectangle 16"/>
          <p:cNvSpPr/>
          <p:nvPr/>
        </p:nvSpPr>
        <p:spPr>
          <a:xfrm>
            <a:off x="1115616" y="4040808"/>
            <a:ext cx="1368000" cy="144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Absence de processus standardisé. </a:t>
            </a:r>
            <a:r>
              <a:rPr kumimoji="0" lang="lb-LU" sz="1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1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4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4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Gestion au cas par cas par </a:t>
            </a:r>
            <a:r>
              <a:rPr lang="lb-LU" sz="1200" kern="0" dirty="0">
                <a:solidFill>
                  <a:sysClr val="window" lastClr="FFFFFF"/>
                </a:solidFill>
                <a:latin typeface="Calibri"/>
              </a:rPr>
              <a:t>les individus</a:t>
            </a:r>
            <a:r>
              <a:rPr lang="lb-LU" sz="1200" kern="0" dirty="0" smtClean="0">
                <a:solidFill>
                  <a:sysClr val="window" lastClr="FFFFFF"/>
                </a:solidFill>
                <a:latin typeface="Calibri"/>
              </a:rPr>
              <a:t>.</a:t>
            </a:r>
            <a:r>
              <a:rPr lang="lb-LU" sz="400" kern="0" dirty="0" smtClean="0">
                <a:solidFill>
                  <a:sysClr val="window" lastClr="FFFFFF"/>
                </a:solidFill>
                <a:latin typeface="Calibri"/>
              </a:rPr>
              <a:t/>
            </a:r>
            <a:br>
              <a:rPr lang="lb-LU" sz="400" kern="0" dirty="0" smtClean="0">
                <a:solidFill>
                  <a:sysClr val="window" lastClr="FFFFFF"/>
                </a:solidFill>
                <a:latin typeface="Calibri"/>
              </a:rPr>
            </a:br>
            <a:endParaRPr lang="lb-LU" sz="400" kern="0" dirty="0">
              <a:solidFill>
                <a:sysClr val="window" lastClr="FFFFFF"/>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lb-LU" sz="1200" kern="0" dirty="0" smtClean="0">
                <a:solidFill>
                  <a:srgbClr val="FF0000"/>
                </a:solidFill>
                <a:latin typeface="Calibri"/>
              </a:rPr>
              <a:t>Non-organisé</a:t>
            </a:r>
            <a:r>
              <a:rPr lang="lb-LU" sz="1200" kern="0" dirty="0">
                <a:solidFill>
                  <a:sysClr val="window" lastClr="FFFFFF"/>
                </a:solidFill>
                <a:latin typeface="Calibri"/>
              </a:rPr>
              <a:t>.</a:t>
            </a:r>
          </a:p>
        </p:txBody>
      </p:sp>
      <p:sp>
        <p:nvSpPr>
          <p:cNvPr id="18" name="Rounded Rectangle 17"/>
          <p:cNvSpPr/>
          <p:nvPr/>
        </p:nvSpPr>
        <p:spPr>
          <a:xfrm>
            <a:off x="2681828" y="3500808"/>
            <a:ext cx="1368000" cy="198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lvl="0" algn="ctr">
              <a:defRPr/>
            </a:pPr>
            <a:r>
              <a:rPr lang="lb-LU" sz="1200" kern="0" dirty="0" smtClean="0">
                <a:solidFill>
                  <a:sysClr val="window" lastClr="FFFFFF"/>
                </a:solidFill>
                <a:latin typeface="Calibri"/>
              </a:rPr>
              <a:t>Individus suivent des procédures informelles mais généralement homogènes. </a:t>
            </a:r>
            <a:r>
              <a:rPr lang="lb-LU" sz="300" kern="0" dirty="0">
                <a:solidFill>
                  <a:sysClr val="window" lastClr="FFFFFF"/>
                </a:solidFill>
                <a:latin typeface="Calibri"/>
              </a:rPr>
              <a:t/>
            </a:r>
            <a:br>
              <a:rPr lang="lb-LU" sz="300" kern="0" dirty="0">
                <a:solidFill>
                  <a:sysClr val="window" lastClr="FFFFFF"/>
                </a:solidFill>
                <a:latin typeface="Calibri"/>
              </a:rPr>
            </a:br>
            <a:r>
              <a:rPr lang="lb-LU" sz="600" kern="0" dirty="0">
                <a:solidFill>
                  <a:sysClr val="window" lastClr="FFFFFF"/>
                </a:solidFill>
                <a:latin typeface="Calibri"/>
              </a:rPr>
              <a:t/>
            </a:r>
            <a:br>
              <a:rPr lang="lb-LU" sz="600" kern="0" dirty="0">
                <a:solidFill>
                  <a:sysClr val="window" lastClr="FFFFFF"/>
                </a:solidFill>
                <a:latin typeface="Calibri"/>
              </a:rPr>
            </a:br>
            <a:r>
              <a:rPr lang="lb-LU" sz="1200" kern="0" dirty="0" smtClean="0">
                <a:solidFill>
                  <a:sysClr val="window" lastClr="FFFFFF"/>
                </a:solidFill>
                <a:latin typeface="Calibri"/>
              </a:rPr>
              <a:t>Pas de communications formelles.</a:t>
            </a:r>
            <a:endParaRPr lang="lb-LU" sz="800" kern="0" dirty="0">
              <a:solidFill>
                <a:sysClr val="window" lastClr="FFFFFF"/>
              </a:solidFill>
              <a:latin typeface="Calibri"/>
            </a:endParaRPr>
          </a:p>
          <a:p>
            <a:pPr lvl="0" algn="ctr">
              <a:defRPr/>
            </a:pPr>
            <a:endParaRPr lang="lb-LU" sz="800" kern="0" dirty="0">
              <a:solidFill>
                <a:sysClr val="window" lastClr="FFFFFF"/>
              </a:solidFill>
              <a:latin typeface="Calibri"/>
            </a:endParaRPr>
          </a:p>
          <a:p>
            <a:pPr lvl="0" algn="ctr">
              <a:defRPr/>
            </a:pPr>
            <a:r>
              <a:rPr lang="lb-LU" sz="800" kern="0" dirty="0">
                <a:solidFill>
                  <a:sysClr val="window" lastClr="FFFFFF"/>
                </a:solidFill>
                <a:latin typeface="Calibri"/>
              </a:rPr>
              <a:t> </a:t>
            </a:r>
            <a:r>
              <a:rPr lang="lb-LU" sz="1200" kern="0" dirty="0">
                <a:solidFill>
                  <a:srgbClr val="FFC000"/>
                </a:solidFill>
                <a:latin typeface="Calibri"/>
              </a:rPr>
              <a:t>Erreurs possibles.</a:t>
            </a:r>
          </a:p>
        </p:txBody>
      </p:sp>
      <p:sp>
        <p:nvSpPr>
          <p:cNvPr id="19" name="Rounded Rectangle 18"/>
          <p:cNvSpPr/>
          <p:nvPr/>
        </p:nvSpPr>
        <p:spPr>
          <a:xfrm>
            <a:off x="4248040" y="2960808"/>
            <a:ext cx="1368000" cy="252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Les pratiques existantes sont standardisées et documentées.</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a:t>
            </a:r>
            <a:r>
              <a:rPr kumimoji="0" lang="lb-LU" sz="600" b="0" i="0" u="none" strike="noStrike" kern="0" cap="none" spc="0" normalizeH="0" noProof="0" dirty="0" smtClean="0">
                <a:ln>
                  <a:noFill/>
                </a:ln>
                <a:solidFill>
                  <a:sysClr val="window" lastClr="FFFFFF"/>
                </a:solidFill>
                <a:effectLst/>
                <a:uLnTx/>
                <a:uFillTx/>
                <a:latin typeface="Calibri"/>
                <a:ea typeface="+mn-ea"/>
                <a:cs typeface="+mn-cs"/>
              </a:rPr>
              <a:t/>
            </a:r>
            <a:br>
              <a:rPr kumimoji="0" lang="lb-LU" sz="600" b="0" i="0" u="none" strike="noStrike" kern="0" cap="none" spc="0" normalizeH="0" noProof="0" dirty="0" smtClean="0">
                <a:ln>
                  <a:noFill/>
                </a:ln>
                <a:solidFill>
                  <a:sysClr val="window" lastClr="FFFFFF"/>
                </a:solidFill>
                <a:effectLst/>
                <a:uLnTx/>
                <a:uFillTx/>
                <a:latin typeface="Calibri"/>
                <a:ea typeface="+mn-ea"/>
                <a:cs typeface="+mn-cs"/>
              </a:rPr>
            </a:br>
            <a:r>
              <a:rPr kumimoji="0" lang="lb-LU" sz="600" b="0" i="0" u="none" strike="noStrike" kern="0" cap="none" spc="0" normalizeH="0" noProof="0" dirty="0" smtClean="0">
                <a:ln>
                  <a:noFill/>
                </a:ln>
                <a:solidFill>
                  <a:sysClr val="window" lastClr="FFFFFF"/>
                </a:solidFill>
                <a:effectLst/>
                <a:uLnTx/>
                <a:uFillTx/>
                <a:latin typeface="Calibri"/>
                <a:ea typeface="+mn-ea"/>
                <a:cs typeface="+mn-cs"/>
              </a:rPr>
              <a:t/>
            </a:r>
            <a:br>
              <a:rPr kumimoji="0" lang="lb-LU" sz="600" b="0" i="0" u="none" strike="noStrike" kern="0" cap="none" spc="0" normalizeH="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Formalisation réalisée à partir des pratiques existantes</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a:t>
            </a:r>
            <a:endParaRPr kumimoji="0" lang="lb-LU" sz="700" b="0" i="0" u="none" strike="noStrike" kern="0" cap="none" spc="0" normalizeH="0" noProof="0" dirty="0" smtClean="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lb-LU" sz="700" kern="0" dirty="0">
              <a:solidFill>
                <a:sysClr val="window" lastClr="FFFFFF"/>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noProof="0" dirty="0" smtClean="0">
                <a:ln>
                  <a:noFill/>
                </a:ln>
                <a:solidFill>
                  <a:srgbClr val="FFC000"/>
                </a:solidFill>
                <a:effectLst/>
                <a:uLnTx/>
                <a:uFillTx/>
                <a:latin typeface="Calibri"/>
                <a:ea typeface="+mn-ea"/>
                <a:cs typeface="+mn-cs"/>
              </a:rPr>
              <a:t>Les déviations ne sont pas forcément détectées.</a:t>
            </a:r>
            <a:endParaRPr kumimoji="0" lang="lb-LU" sz="1200" b="0" i="0" u="none" strike="noStrike" kern="0" cap="none" spc="0" normalizeH="0" baseline="0" noProof="0" dirty="0">
              <a:ln>
                <a:noFill/>
              </a:ln>
              <a:solidFill>
                <a:srgbClr val="FFC000"/>
              </a:solidFill>
              <a:effectLst/>
              <a:uLnTx/>
              <a:uFillTx/>
              <a:latin typeface="Calibri"/>
              <a:ea typeface="+mn-ea"/>
              <a:cs typeface="+mn-cs"/>
            </a:endParaRPr>
          </a:p>
        </p:txBody>
      </p:sp>
      <p:sp>
        <p:nvSpPr>
          <p:cNvPr id="20" name="Rounded Rectangle 19"/>
          <p:cNvSpPr/>
          <p:nvPr/>
        </p:nvSpPr>
        <p:spPr>
          <a:xfrm>
            <a:off x="5814252" y="2240808"/>
            <a:ext cx="1368000" cy="324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La conformité avec les procédures est mesurée et les déviations corrigées. </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Les processus sont régulièrement revus et améliorés.</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niveau  d’automatisation (outils) reste limité et parcellaire.</a:t>
            </a:r>
            <a:endParaRPr kumimoji="0" lang="lb-LU"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Rounded Rectangle 20"/>
          <p:cNvSpPr/>
          <p:nvPr/>
        </p:nvSpPr>
        <p:spPr>
          <a:xfrm>
            <a:off x="7380464" y="1700808"/>
            <a:ext cx="1368000" cy="378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Les processus ont</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été raffinés (amélioration continue) . </a:t>
            </a:r>
            <a:br>
              <a:rPr kumimoji="0" lang="lb-LU" sz="1200" b="0" i="0" u="none" strike="noStrike" kern="0" cap="none" spc="0" normalizeH="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a:r>
            <a:br>
              <a:rPr kumimoji="0" lang="lb-LU" sz="1200" b="0" i="0" u="none" strike="noStrike" kern="0" cap="none" spc="0" normalizeH="0" noProof="0" dirty="0" smtClean="0">
                <a:ln>
                  <a:noFill/>
                </a:ln>
                <a:solidFill>
                  <a:sysClr val="window" lastClr="FFFFFF"/>
                </a:solidFill>
                <a:effectLst/>
                <a:uLnTx/>
                <a:uFillTx/>
                <a:latin typeface="Calibri"/>
                <a:ea typeface="+mn-ea"/>
                <a:cs typeface="+mn-cs"/>
              </a:rPr>
            </a:br>
            <a:r>
              <a:rPr lang="lb-LU" sz="1200" kern="0" dirty="0" smtClean="0">
                <a:solidFill>
                  <a:sysClr val="window" lastClr="FFFFFF"/>
                </a:solidFill>
                <a:latin typeface="Calibri"/>
              </a:rPr>
              <a:t>Haut-niveau d’automatisation et d’intégration des flux.</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lb-LU" sz="1200" b="0" i="0" u="none" strike="noStrike" kern="0" cap="none" spc="0" normalizeH="0" noProof="0" dirty="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lb-LU" sz="1200" kern="0" dirty="0" smtClean="0">
                <a:solidFill>
                  <a:sysClr val="window" lastClr="FFFFFF"/>
                </a:solidFill>
                <a:latin typeface="Calibri"/>
              </a:rPr>
              <a:t>Entreprise pro-active, adaptation rapide aux changements. </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a:t>
            </a:r>
            <a:endParaRPr kumimoji="0" lang="lb-LU"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TextBox 21"/>
          <p:cNvSpPr txBox="1"/>
          <p:nvPr/>
        </p:nvSpPr>
        <p:spPr>
          <a:xfrm>
            <a:off x="1115616" y="5661248"/>
            <a:ext cx="1368152" cy="261610"/>
          </a:xfrm>
          <a:prstGeom prst="rect">
            <a:avLst/>
          </a:prstGeom>
          <a:noFill/>
        </p:spPr>
        <p:txBody>
          <a:bodyPr wrap="square" rtlCol="0">
            <a:spAutoFit/>
          </a:bodyPr>
          <a:lstStyle/>
          <a:p>
            <a:pPr marL="88900" indent="-88900"/>
            <a:r>
              <a:rPr kumimoji="0" lang="lb-LU" sz="1100" b="1" i="0" u="none" strike="noStrike" kern="0" cap="none" spc="0" normalizeH="0" baseline="0" noProof="0" dirty="0" smtClean="0">
                <a:ln>
                  <a:noFill/>
                </a:ln>
                <a:solidFill>
                  <a:sysClr val="windowText" lastClr="000000"/>
                </a:solidFill>
                <a:effectLst/>
                <a:uLnTx/>
                <a:uFillTx/>
              </a:rPr>
              <a:t>1. Initial/ad-hoc </a:t>
            </a:r>
            <a:endParaRPr kumimoji="0" lang="lb-LU" sz="1100" b="1" i="0" u="none" strike="noStrike" kern="0" cap="none" spc="0" normalizeH="0" baseline="0" noProof="0" dirty="0">
              <a:ln>
                <a:noFill/>
              </a:ln>
              <a:solidFill>
                <a:sysClr val="windowText" lastClr="000000"/>
              </a:solidFill>
              <a:effectLst/>
              <a:uLnTx/>
              <a:uFillTx/>
            </a:endParaRPr>
          </a:p>
        </p:txBody>
      </p:sp>
      <p:sp>
        <p:nvSpPr>
          <p:cNvPr id="23" name="TextBox 22"/>
          <p:cNvSpPr txBox="1"/>
          <p:nvPr/>
        </p:nvSpPr>
        <p:spPr>
          <a:xfrm>
            <a:off x="2843808" y="5661248"/>
            <a:ext cx="1053494"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2. Répétable </a:t>
            </a:r>
            <a:br>
              <a:rPr kumimoji="0" lang="lb-LU" sz="1100" b="1" i="0" u="none" strike="noStrike" kern="0" cap="none" spc="0" normalizeH="0" baseline="0" noProof="0" dirty="0" smtClean="0">
                <a:ln>
                  <a:noFill/>
                </a:ln>
                <a:solidFill>
                  <a:sysClr val="windowText" lastClr="000000"/>
                </a:solidFill>
                <a:effectLst/>
                <a:uLnTx/>
                <a:uFillTx/>
              </a:rPr>
            </a:br>
            <a:r>
              <a:rPr kumimoji="0" lang="lb-LU" sz="1100" b="1" i="0" u="none" strike="noStrike" kern="0" cap="none" spc="0" normalizeH="0" baseline="0" noProof="0" dirty="0" smtClean="0">
                <a:ln>
                  <a:noFill/>
                </a:ln>
                <a:solidFill>
                  <a:sysClr val="windowText" lastClr="000000"/>
                </a:solidFill>
                <a:effectLst/>
                <a:uLnTx/>
                <a:uFillTx/>
              </a:rPr>
              <a:t>mais intuitif</a:t>
            </a:r>
            <a:endParaRPr kumimoji="0" lang="lb-LU" sz="1100" b="1" i="0" u="none" strike="noStrike" kern="0" cap="none" spc="0" normalizeH="0" baseline="0" noProof="0" dirty="0">
              <a:ln>
                <a:noFill/>
              </a:ln>
              <a:solidFill>
                <a:sysClr val="windowText" lastClr="000000"/>
              </a:solidFill>
              <a:effectLst/>
              <a:uLnTx/>
              <a:uFillTx/>
            </a:endParaRPr>
          </a:p>
        </p:txBody>
      </p:sp>
      <p:sp>
        <p:nvSpPr>
          <p:cNvPr id="24" name="TextBox 23"/>
          <p:cNvSpPr txBox="1"/>
          <p:nvPr/>
        </p:nvSpPr>
        <p:spPr>
          <a:xfrm>
            <a:off x="4355976" y="5661248"/>
            <a:ext cx="1093569" cy="430887"/>
          </a:xfrm>
          <a:prstGeom prst="rect">
            <a:avLst/>
          </a:prstGeom>
          <a:noFill/>
        </p:spPr>
        <p:txBody>
          <a:bodyPr wrap="none" rtlCol="0">
            <a:spAutoFit/>
          </a:bodyPr>
          <a:lstStyle/>
          <a:p>
            <a:pPr marL="177800" marR="0" lvl="0" indent="-17780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3. Processus </a:t>
            </a:r>
            <a:br>
              <a:rPr kumimoji="0" lang="lb-LU" sz="1100" b="1" i="0" u="none" strike="noStrike" kern="0" cap="none" spc="0" normalizeH="0" baseline="0" noProof="0" dirty="0" smtClean="0">
                <a:ln>
                  <a:noFill/>
                </a:ln>
                <a:solidFill>
                  <a:sysClr val="windowText" lastClr="000000"/>
                </a:solidFill>
                <a:effectLst/>
                <a:uLnTx/>
                <a:uFillTx/>
              </a:rPr>
            </a:br>
            <a:r>
              <a:rPr kumimoji="0" lang="lb-LU" sz="1100" b="1" i="0" u="none" strike="noStrike" kern="0" cap="none" spc="0" normalizeH="0" baseline="0" noProof="0" dirty="0" smtClean="0">
                <a:ln>
                  <a:noFill/>
                </a:ln>
                <a:solidFill>
                  <a:sysClr val="windowText" lastClr="000000"/>
                </a:solidFill>
                <a:effectLst/>
                <a:uLnTx/>
                <a:uFillTx/>
              </a:rPr>
              <a:t>défini</a:t>
            </a:r>
            <a:endParaRPr kumimoji="0" lang="lb-LU" sz="1100" b="1" i="0" u="none" strike="noStrike" kern="0" cap="none" spc="0" normalizeH="0" baseline="0" noProof="0" dirty="0">
              <a:ln>
                <a:noFill/>
              </a:ln>
              <a:solidFill>
                <a:sysClr val="windowText" lastClr="000000"/>
              </a:solidFill>
              <a:effectLst/>
              <a:uLnTx/>
              <a:uFillTx/>
            </a:endParaRPr>
          </a:p>
        </p:txBody>
      </p:sp>
      <p:sp>
        <p:nvSpPr>
          <p:cNvPr id="27" name="TextBox 26"/>
          <p:cNvSpPr txBox="1"/>
          <p:nvPr/>
        </p:nvSpPr>
        <p:spPr>
          <a:xfrm>
            <a:off x="0" y="5670108"/>
            <a:ext cx="10600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0. Inexistant</a:t>
            </a:r>
            <a:endParaRPr kumimoji="0" lang="lb-LU" sz="1100" b="1" i="0" u="none" strike="noStrike" kern="0" cap="none" spc="0" normalizeH="0" baseline="0" noProof="0" dirty="0">
              <a:ln>
                <a:noFill/>
              </a:ln>
              <a:solidFill>
                <a:sysClr val="windowText" lastClr="000000"/>
              </a:solidFill>
              <a:effectLst/>
              <a:uLnTx/>
              <a:uFillTx/>
            </a:endParaRPr>
          </a:p>
        </p:txBody>
      </p:sp>
      <p:sp>
        <p:nvSpPr>
          <p:cNvPr id="28" name="Rectangle 27"/>
          <p:cNvSpPr/>
          <p:nvPr/>
        </p:nvSpPr>
        <p:spPr>
          <a:xfrm>
            <a:off x="395536" y="6093296"/>
            <a:ext cx="1645002" cy="276999"/>
          </a:xfrm>
          <a:prstGeom prst="rect">
            <a:avLst/>
          </a:prstGeom>
        </p:spPr>
        <p:txBody>
          <a:bodyPr wrap="none">
            <a:spAutoFit/>
          </a:bodyPr>
          <a:lstStyle/>
          <a:p>
            <a:r>
              <a:rPr lang="fr-CH" sz="1200" b="1" dirty="0" smtClean="0"/>
              <a:t>Niveaux de maturité</a:t>
            </a:r>
            <a:endParaRPr lang="fr-CH" sz="1200" b="1" u="sng" dirty="0"/>
          </a:p>
        </p:txBody>
      </p:sp>
      <p:sp>
        <p:nvSpPr>
          <p:cNvPr id="29" name="TextBox 28"/>
          <p:cNvSpPr txBox="1"/>
          <p:nvPr/>
        </p:nvSpPr>
        <p:spPr>
          <a:xfrm>
            <a:off x="5796136" y="5661248"/>
            <a:ext cx="1430200" cy="430887"/>
          </a:xfrm>
          <a:prstGeom prst="rect">
            <a:avLst/>
          </a:prstGeom>
          <a:noFill/>
        </p:spPr>
        <p:txBody>
          <a:bodyPr wrap="none" rtlCol="0">
            <a:spAutoFit/>
          </a:bodyPr>
          <a:lstStyle/>
          <a:p>
            <a:pPr marL="177800" marR="0" lvl="0" indent="-17780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4. Processus géré </a:t>
            </a:r>
            <a:br>
              <a:rPr kumimoji="0" lang="lb-LU" sz="1100" b="1" i="0" u="none" strike="noStrike" kern="0" cap="none" spc="0" normalizeH="0" baseline="0" noProof="0" dirty="0" smtClean="0">
                <a:ln>
                  <a:noFill/>
                </a:ln>
                <a:solidFill>
                  <a:sysClr val="windowText" lastClr="000000"/>
                </a:solidFill>
                <a:effectLst/>
                <a:uLnTx/>
                <a:uFillTx/>
              </a:rPr>
            </a:br>
            <a:r>
              <a:rPr kumimoji="0" lang="lb-LU" sz="1100" b="1" i="0" u="none" strike="noStrike" kern="0" cap="none" spc="0" normalizeH="0" baseline="0" noProof="0" dirty="0" smtClean="0">
                <a:ln>
                  <a:noFill/>
                </a:ln>
                <a:solidFill>
                  <a:sysClr val="windowText" lastClr="000000"/>
                </a:solidFill>
                <a:effectLst/>
                <a:uLnTx/>
                <a:uFillTx/>
              </a:rPr>
              <a:t>et mesurable</a:t>
            </a:r>
            <a:endParaRPr kumimoji="0" lang="lb-LU" sz="1100" b="1" i="0" u="none" strike="noStrike" kern="0" cap="none" spc="0" normalizeH="0" baseline="0" noProof="0" dirty="0">
              <a:ln>
                <a:noFill/>
              </a:ln>
              <a:solidFill>
                <a:sysClr val="windowText" lastClr="000000"/>
              </a:solidFill>
              <a:effectLst/>
              <a:uLnTx/>
              <a:uFillTx/>
            </a:endParaRPr>
          </a:p>
        </p:txBody>
      </p:sp>
      <p:sp>
        <p:nvSpPr>
          <p:cNvPr id="30" name="TextBox 29"/>
          <p:cNvSpPr txBox="1"/>
          <p:nvPr/>
        </p:nvSpPr>
        <p:spPr>
          <a:xfrm>
            <a:off x="7596336" y="5661248"/>
            <a:ext cx="941283"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5. Optimisé</a:t>
            </a:r>
            <a:endParaRPr kumimoji="0" lang="lb-LU" sz="1100" b="1" i="0" u="none" strike="noStrike" kern="0" cap="none" spc="0" normalizeH="0" baseline="0" noProof="0" dirty="0">
              <a:ln>
                <a:noFill/>
              </a:ln>
              <a:solidFill>
                <a:sysClr val="windowText" lastClr="000000"/>
              </a:solidFill>
              <a:effectLst/>
              <a:uLnTx/>
              <a:uFillTx/>
            </a:endParaRPr>
          </a:p>
        </p:txBody>
      </p:sp>
      <p:sp>
        <p:nvSpPr>
          <p:cNvPr id="31" name="Rectangle 30"/>
          <p:cNvSpPr/>
          <p:nvPr/>
        </p:nvSpPr>
        <p:spPr>
          <a:xfrm>
            <a:off x="35496" y="4941168"/>
            <a:ext cx="950901" cy="600164"/>
          </a:xfrm>
          <a:prstGeom prst="rect">
            <a:avLst/>
          </a:prstGeom>
        </p:spPr>
        <p:txBody>
          <a:bodyPr wrap="square">
            <a:spAutoFit/>
          </a:bodyPr>
          <a:lstStyle/>
          <a:p>
            <a:pPr algn="ctr"/>
            <a:r>
              <a:rPr kumimoji="0" lang="lb-LU" sz="1100" b="0" i="0" u="none" strike="noStrike" kern="0" cap="none" spc="0" normalizeH="0" baseline="0" noProof="0" dirty="0" smtClean="0">
                <a:ln>
                  <a:noFill/>
                </a:ln>
                <a:solidFill>
                  <a:srgbClr val="FF0000"/>
                </a:solidFill>
                <a:effectLst/>
                <a:uLnTx/>
                <a:uFillTx/>
                <a:latin typeface="Calibri"/>
                <a:ea typeface="+mn-ea"/>
                <a:cs typeface="+mn-cs"/>
              </a:rPr>
              <a:t>Absence de tout processus.</a:t>
            </a:r>
            <a:endParaRPr lang="fr-CH" sz="16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marL="534988" indent="-534988" eaLnBrk="0" fontAlgn="base" hangingPunct="0">
              <a:lnSpc>
                <a:spcPts val="3050"/>
              </a:lnSpc>
              <a:spcBef>
                <a:spcPct val="0"/>
              </a:spcBef>
              <a:spcAft>
                <a:spcPct val="0"/>
              </a:spcAft>
            </a:pPr>
            <a:r>
              <a:rPr lang="fr-CH" sz="2500" b="1" dirty="0" smtClean="0">
                <a:solidFill>
                  <a:srgbClr val="002776"/>
                </a:solidFill>
                <a:cs typeface="Arial" charset="0"/>
              </a:rPr>
              <a:t>V) Exemple: modèle type pour la mise en place d’une stratégie de sécurité</a:t>
            </a:r>
          </a:p>
          <a:p>
            <a:pPr eaLnBrk="0" fontAlgn="base" hangingPunct="0">
              <a:lnSpc>
                <a:spcPts val="3050"/>
              </a:lnSpc>
              <a:spcBef>
                <a:spcPct val="0"/>
              </a:spcBef>
              <a:spcAft>
                <a:spcPct val="0"/>
              </a:spcAft>
            </a:pPr>
            <a:r>
              <a:rPr lang="fr-CH" sz="2500" b="1" dirty="0">
                <a:solidFill>
                  <a:srgbClr val="002776"/>
                </a:solidFill>
                <a:cs typeface="Arial" charset="0"/>
              </a:rPr>
              <a:t>	</a:t>
            </a:r>
            <a:endParaRPr lang="en-US" sz="2500" b="1" dirty="0">
              <a:solidFill>
                <a:srgbClr val="002776"/>
              </a:solidFill>
              <a:cs typeface="Arial" charset="0"/>
            </a:endParaRPr>
          </a:p>
        </p:txBody>
      </p:sp>
      <p:pic>
        <p:nvPicPr>
          <p:cNvPr id="17410" name="Picture 2" descr="http://images.wikia.com/desencyclopedie/images/archive/2/2a/20090716182645%21Rubik.png"/>
          <p:cNvPicPr>
            <a:picLocks noChangeAspect="1" noChangeArrowheads="1"/>
          </p:cNvPicPr>
          <p:nvPr/>
        </p:nvPicPr>
        <p:blipFill>
          <a:blip r:embed="rId2" cstate="print"/>
          <a:srcRect/>
          <a:stretch>
            <a:fillRect/>
          </a:stretch>
        </p:blipFill>
        <p:spPr bwMode="auto">
          <a:xfrm>
            <a:off x="7236296" y="4653136"/>
            <a:ext cx="1737765" cy="1810172"/>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1 – évaluation de l’existant (« AS IS »)</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5" name="Text Box 37"/>
          <p:cNvSpPr txBox="1">
            <a:spLocks noChangeArrowheads="1"/>
          </p:cNvSpPr>
          <p:nvPr/>
        </p:nvSpPr>
        <p:spPr bwMode="auto">
          <a:xfrm>
            <a:off x="2123728" y="4615408"/>
            <a:ext cx="1224111"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2. Analyses de sécurité / tests intrusifs 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18" name="Text Box 38"/>
          <p:cNvSpPr txBox="1">
            <a:spLocks noChangeArrowheads="1"/>
          </p:cNvSpPr>
          <p:nvPr/>
        </p:nvSpPr>
        <p:spPr bwMode="auto">
          <a:xfrm>
            <a:off x="3558927" y="4149080"/>
            <a:ext cx="869057" cy="576064"/>
          </a:xfrm>
          <a:prstGeom prst="rect">
            <a:avLst/>
          </a:prstGeom>
          <a:ln w="3175">
            <a:solidFill>
              <a:schemeClr val="tx1"/>
            </a:solidFill>
          </a:ln>
          <a:extLst/>
        </p:spPr>
        <p:style>
          <a:lnRef idx="2">
            <a:schemeClr val="accent3"/>
          </a:lnRef>
          <a:fillRef idx="1">
            <a:schemeClr val="lt1"/>
          </a:fillRef>
          <a:effectRef idx="0">
            <a:schemeClr val="accent3"/>
          </a:effectRef>
          <a:fontRef idx="minor">
            <a:schemeClr val="dk1"/>
          </a:fontRef>
        </p:style>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fr-FR" sz="900" b="1" dirty="0" smtClean="0">
                <a:solidFill>
                  <a:srgbClr val="002060"/>
                </a:solidFill>
              </a:rPr>
              <a:t>Valider objectifs de sécurité</a:t>
            </a:r>
            <a:br>
              <a:rPr lang="fr-FR" sz="900" b="1" dirty="0" smtClean="0">
                <a:solidFill>
                  <a:srgbClr val="002060"/>
                </a:solidFill>
              </a:rPr>
            </a:br>
            <a:r>
              <a:rPr lang="fr-FR" sz="900" b="1" dirty="0" smtClean="0">
                <a:solidFill>
                  <a:srgbClr val="002060"/>
                </a:solidFill>
              </a:rPr>
              <a:t>(“TO BE”)</a:t>
            </a:r>
            <a:endParaRPr lang="fr-FR" sz="900" b="1" dirty="0">
              <a:solidFill>
                <a:srgbClr val="002060"/>
              </a:solidFill>
            </a:endParaRPr>
          </a:p>
        </p:txBody>
      </p:sp>
      <p:cxnSp>
        <p:nvCxnSpPr>
          <p:cNvPr id="19" name="Connecteur droit avec flèche 20"/>
          <p:cNvCxnSpPr/>
          <p:nvPr/>
        </p:nvCxnSpPr>
        <p:spPr>
          <a:xfrm flipV="1">
            <a:off x="3347988" y="4437112"/>
            <a:ext cx="215900" cy="15875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3"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
        <p:nvSpPr>
          <p:cNvPr id="22" name="Text Box 36"/>
          <p:cNvSpPr txBox="1">
            <a:spLocks noChangeArrowheads="1"/>
          </p:cNvSpPr>
          <p:nvPr/>
        </p:nvSpPr>
        <p:spPr bwMode="auto">
          <a:xfrm>
            <a:off x="1278161" y="5157193"/>
            <a:ext cx="1421631" cy="8640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b="1" dirty="0" smtClean="0">
                <a:solidFill>
                  <a:srgbClr val="002776">
                    <a:lumMod val="60000"/>
                    <a:lumOff val="40000"/>
                  </a:srgbClr>
                </a:solidFill>
              </a:rPr>
              <a:t>1. Evaluation de l’existant </a:t>
            </a:r>
            <a:r>
              <a:rPr lang="fr-CH" sz="900" dirty="0" smtClean="0">
                <a:solidFill>
                  <a:srgbClr val="002776">
                    <a:lumMod val="60000"/>
                    <a:lumOff val="40000"/>
                  </a:srgbClr>
                </a:solidFill>
              </a:rPr>
              <a:t>(«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br>
              <a:rPr lang="fr-CH" sz="900" dirty="0" smtClean="0">
                <a:solidFill>
                  <a:srgbClr val="002776">
                    <a:lumMod val="60000"/>
                    <a:lumOff val="40000"/>
                  </a:srgbClr>
                </a:solidFill>
              </a:rPr>
            </a:br>
            <a:r>
              <a:rPr lang="fr-CH" sz="900" b="1" dirty="0" smtClean="0">
                <a:solidFill>
                  <a:srgbClr val="002776">
                    <a:lumMod val="60000"/>
                    <a:lumOff val="40000"/>
                  </a:srgbClr>
                </a:solidFill>
              </a:rPr>
              <a:t>Analyse des risques</a:t>
            </a:r>
          </a:p>
          <a:p>
            <a:pPr eaLnBrk="1" hangingPunct="1">
              <a:spcAft>
                <a:spcPts val="1000"/>
              </a:spcAft>
            </a:pPr>
            <a:endParaRPr lang="en-US" b="1" dirty="0">
              <a:solidFill>
                <a:srgbClr val="00206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187624" y="3429843"/>
            <a:ext cx="3682504" cy="2663453"/>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2 – mise en place de mesures de sécurité alignées sur les risques</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4" name="Text Box 36"/>
          <p:cNvSpPr txBox="1">
            <a:spLocks noChangeArrowheads="1"/>
          </p:cNvSpPr>
          <p:nvPr/>
        </p:nvSpPr>
        <p:spPr bwMode="auto">
          <a:xfrm>
            <a:off x="1278161" y="5157193"/>
            <a:ext cx="1421631" cy="8640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b="1" dirty="0" smtClean="0">
                <a:solidFill>
                  <a:srgbClr val="002776">
                    <a:lumMod val="60000"/>
                    <a:lumOff val="40000"/>
                  </a:srgbClr>
                </a:solidFill>
              </a:rPr>
              <a:t>1. Evaluation de l’existant </a:t>
            </a:r>
            <a:r>
              <a:rPr lang="fr-CH" sz="900" dirty="0" smtClean="0">
                <a:solidFill>
                  <a:srgbClr val="002776">
                    <a:lumMod val="60000"/>
                    <a:lumOff val="40000"/>
                  </a:srgbClr>
                </a:solidFill>
              </a:rPr>
              <a:t>(«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br>
              <a:rPr lang="fr-CH" sz="900" dirty="0" smtClean="0">
                <a:solidFill>
                  <a:srgbClr val="002776">
                    <a:lumMod val="60000"/>
                    <a:lumOff val="40000"/>
                  </a:srgbClr>
                </a:solidFill>
              </a:rPr>
            </a:br>
            <a:r>
              <a:rPr lang="fr-CH" sz="900" b="1" dirty="0" smtClean="0">
                <a:solidFill>
                  <a:srgbClr val="002776">
                    <a:lumMod val="60000"/>
                    <a:lumOff val="40000"/>
                  </a:srgbClr>
                </a:solidFill>
              </a:rPr>
              <a:t>Analyse des risques</a:t>
            </a:r>
          </a:p>
          <a:p>
            <a:pPr eaLnBrk="1" hangingPunct="1">
              <a:spcAft>
                <a:spcPts val="1000"/>
              </a:spcAft>
            </a:pPr>
            <a:endParaRPr lang="en-US" b="1" dirty="0">
              <a:solidFill>
                <a:srgbClr val="002060"/>
              </a:solidFill>
            </a:endParaRPr>
          </a:p>
        </p:txBody>
      </p:sp>
      <p:sp>
        <p:nvSpPr>
          <p:cNvPr id="15" name="Text Box 37"/>
          <p:cNvSpPr txBox="1">
            <a:spLocks noChangeArrowheads="1"/>
          </p:cNvSpPr>
          <p:nvPr/>
        </p:nvSpPr>
        <p:spPr bwMode="auto">
          <a:xfrm>
            <a:off x="1691680" y="4615408"/>
            <a:ext cx="1656159"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 indent="-85725" eaLnBrk="1" hangingPunct="1">
              <a:spcAft>
                <a:spcPts val="1000"/>
              </a:spcAft>
            </a:pPr>
            <a:r>
              <a:rPr lang="fr-FR" sz="900" b="1" dirty="0" smtClean="0">
                <a:solidFill>
                  <a:srgbClr val="002776">
                    <a:lumMod val="60000"/>
                    <a:lumOff val="40000"/>
                  </a:srgbClr>
                </a:solidFill>
              </a:rPr>
              <a:t>2. Analyses de sécurité / tests intrusifs </a:t>
            </a:r>
            <a:r>
              <a:rPr lang="fr-FR" sz="900" dirty="0" smtClean="0">
                <a:solidFill>
                  <a:srgbClr val="002776">
                    <a:lumMod val="60000"/>
                    <a:lumOff val="40000"/>
                  </a:srgbClr>
                </a:solidFill>
              </a:rPr>
              <a:t>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18" name="Text Box 38"/>
          <p:cNvSpPr txBox="1">
            <a:spLocks noChangeArrowheads="1"/>
          </p:cNvSpPr>
          <p:nvPr/>
        </p:nvSpPr>
        <p:spPr bwMode="auto">
          <a:xfrm>
            <a:off x="5070971" y="2996952"/>
            <a:ext cx="869057" cy="576064"/>
          </a:xfrm>
          <a:prstGeom prst="rect">
            <a:avLst/>
          </a:prstGeom>
          <a:ln w="3175">
            <a:solidFill>
              <a:schemeClr val="tx1"/>
            </a:solidFill>
          </a:ln>
          <a:extLst/>
        </p:spPr>
        <p:style>
          <a:lnRef idx="2">
            <a:schemeClr val="accent3"/>
          </a:lnRef>
          <a:fillRef idx="1">
            <a:schemeClr val="lt1"/>
          </a:fillRef>
          <a:effectRef idx="0">
            <a:schemeClr val="accent3"/>
          </a:effectRef>
          <a:fontRef idx="minor">
            <a:schemeClr val="dk1"/>
          </a:fontRef>
        </p:style>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fr-FR" sz="900" b="1" dirty="0" smtClean="0">
                <a:solidFill>
                  <a:srgbClr val="002060"/>
                </a:solidFill>
              </a:rPr>
              <a:t>Valider la conception des contrôles</a:t>
            </a:r>
            <a:br>
              <a:rPr lang="fr-FR" sz="900" b="1" dirty="0" smtClean="0">
                <a:solidFill>
                  <a:srgbClr val="002060"/>
                </a:solidFill>
              </a:rPr>
            </a:br>
            <a:r>
              <a:rPr lang="fr-FR" sz="900" b="1" dirty="0" smtClean="0">
                <a:solidFill>
                  <a:srgbClr val="002060"/>
                </a:solidFill>
              </a:rPr>
              <a:t>(« design »)</a:t>
            </a:r>
            <a:endParaRPr lang="fr-FR" sz="900" b="1" dirty="0">
              <a:solidFill>
                <a:srgbClr val="002060"/>
              </a:solidFill>
            </a:endParaRPr>
          </a:p>
        </p:txBody>
      </p:sp>
      <p:cxnSp>
        <p:nvCxnSpPr>
          <p:cNvPr id="19" name="Connecteur droit avec flèche 20"/>
          <p:cNvCxnSpPr/>
          <p:nvPr/>
        </p:nvCxnSpPr>
        <p:spPr>
          <a:xfrm flipV="1">
            <a:off x="4860032" y="3284984"/>
            <a:ext cx="215900" cy="15875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4" name="Text Box 41"/>
          <p:cNvSpPr txBox="1">
            <a:spLocks noChangeArrowheads="1"/>
          </p:cNvSpPr>
          <p:nvPr/>
        </p:nvSpPr>
        <p:spPr bwMode="auto">
          <a:xfrm>
            <a:off x="3635896" y="3573016"/>
            <a:ext cx="1223962" cy="19415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a:t>
            </a:r>
            <a:r>
              <a:rPr lang="fr-FR" sz="900" dirty="0" err="1" smtClean="0">
                <a:solidFill>
                  <a:srgbClr val="002776">
                    <a:lumMod val="60000"/>
                    <a:lumOff val="40000"/>
                  </a:srgbClr>
                </a:solidFill>
              </a:rPr>
              <a:t>re</a:t>
            </a:r>
            <a:r>
              <a:rPr lang="fr-FR" sz="900" dirty="0" smtClean="0">
                <a:solidFill>
                  <a:srgbClr val="002776">
                    <a:lumMod val="60000"/>
                    <a:lumOff val="40000"/>
                  </a:srgbClr>
                </a:solidFill>
              </a:rPr>
              <a:t>)Construire la défense en profondeur et définir les contrôles attendus</a:t>
            </a:r>
          </a:p>
          <a:p>
            <a:pPr eaLnBrk="1" hangingPunct="1">
              <a:spcAft>
                <a:spcPts val="1000"/>
              </a:spcAft>
            </a:pPr>
            <a:r>
              <a:rPr lang="fr-FR" sz="900" dirty="0" smtClean="0">
                <a:solidFill>
                  <a:srgbClr val="002776">
                    <a:lumMod val="60000"/>
                    <a:lumOff val="40000"/>
                  </a:srgbClr>
                </a:solidFill>
              </a:rPr>
              <a:t>S’appuyer sur les outils appropriés / disponibles</a:t>
            </a:r>
          </a:p>
          <a:p>
            <a:pPr eaLnBrk="1" hangingPunct="1">
              <a:spcAft>
                <a:spcPts val="1000"/>
              </a:spcAft>
            </a:pPr>
            <a:r>
              <a:rPr lang="fr-FR" sz="900" dirty="0" smtClean="0">
                <a:solidFill>
                  <a:srgbClr val="002776">
                    <a:lumMod val="60000"/>
                    <a:lumOff val="40000"/>
                  </a:srgbClr>
                </a:solidFill>
              </a:rPr>
              <a:t>Revoir et améliorer les processus existants</a:t>
            </a:r>
          </a:p>
          <a:p>
            <a:pPr eaLnBrk="1" hangingPunct="1">
              <a:spcAft>
                <a:spcPts val="1000"/>
              </a:spcAft>
            </a:pPr>
            <a:r>
              <a:rPr lang="fr-FR" sz="900" dirty="0" smtClean="0">
                <a:solidFill>
                  <a:srgbClr val="002776">
                    <a:lumMod val="60000"/>
                    <a:lumOff val="40000"/>
                  </a:srgbClr>
                </a:solidFill>
              </a:rPr>
              <a:t>Assurer une surveillance  périodique des évènements de sécurité</a:t>
            </a:r>
            <a:endParaRPr lang="fr-FR" sz="900" dirty="0">
              <a:solidFill>
                <a:srgbClr val="002776">
                  <a:lumMod val="60000"/>
                  <a:lumOff val="40000"/>
                </a:srgbClr>
              </a:solidFill>
            </a:endParaRPr>
          </a:p>
        </p:txBody>
      </p:sp>
      <p:sp>
        <p:nvSpPr>
          <p:cNvPr id="26" name="Text Box 40"/>
          <p:cNvSpPr txBox="1">
            <a:spLocks noChangeArrowheads="1"/>
          </p:cNvSpPr>
          <p:nvPr/>
        </p:nvSpPr>
        <p:spPr bwMode="auto">
          <a:xfrm>
            <a:off x="1259632" y="3573016"/>
            <a:ext cx="1800200" cy="7920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Mise en place de mesures de sécurité techniques et organisationnelles </a:t>
            </a:r>
            <a:r>
              <a:rPr lang="fr-FR" sz="900" dirty="0" smtClean="0">
                <a:solidFill>
                  <a:srgbClr val="002776">
                    <a:lumMod val="60000"/>
                    <a:lumOff val="40000"/>
                  </a:srgbClr>
                </a:solidFill>
              </a:rPr>
              <a:t>assurant la conformité réglementaire et </a:t>
            </a:r>
            <a:br>
              <a:rPr lang="fr-FR" sz="900" dirty="0" smtClean="0">
                <a:solidFill>
                  <a:srgbClr val="002776">
                    <a:lumMod val="60000"/>
                    <a:lumOff val="40000"/>
                  </a:srgbClr>
                </a:solidFill>
              </a:rPr>
            </a:br>
            <a:r>
              <a:rPr lang="fr-FR" sz="900" dirty="0" smtClean="0">
                <a:solidFill>
                  <a:srgbClr val="002776">
                    <a:lumMod val="60000"/>
                    <a:lumOff val="40000"/>
                  </a:srgbClr>
                </a:solidFill>
              </a:rPr>
              <a:t>(“quick </a:t>
            </a:r>
            <a:r>
              <a:rPr lang="fr-FR" sz="900" dirty="0" err="1" smtClean="0">
                <a:solidFill>
                  <a:srgbClr val="002776">
                    <a:lumMod val="60000"/>
                    <a:lumOff val="40000"/>
                  </a:srgbClr>
                </a:solidFill>
              </a:rPr>
              <a:t>wins</a:t>
            </a:r>
            <a:r>
              <a:rPr lang="fr-FR" sz="900" dirty="0" smtClean="0">
                <a:solidFill>
                  <a:srgbClr val="002776">
                    <a:lumMod val="60000"/>
                    <a:lumOff val="40000"/>
                  </a:srgbClr>
                </a:solidFill>
              </a:rPr>
              <a:t>”)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27" name="Rectangle 3"/>
          <p:cNvSpPr>
            <a:spLocks noChangeArrowheads="1"/>
          </p:cNvSpPr>
          <p:nvPr/>
        </p:nvSpPr>
        <p:spPr bwMode="auto">
          <a:xfrm>
            <a:off x="3347864" y="6182201"/>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100" b="1" dirty="0" smtClean="0">
                <a:solidFill>
                  <a:srgbClr val="002776"/>
                </a:solidFill>
                <a:latin typeface="+mj-lt"/>
                <a:ea typeface="+mj-ea"/>
                <a:cs typeface="Arial" charset="0"/>
              </a:rPr>
              <a:t>Assurer la conformité</a:t>
            </a:r>
            <a:endParaRPr lang="fr-FR" sz="1100" b="1" dirty="0">
              <a:solidFill>
                <a:srgbClr val="002776"/>
              </a:solidFill>
              <a:latin typeface="+mj-lt"/>
              <a:ea typeface="+mj-ea"/>
              <a:cs typeface="Arial" charset="0"/>
            </a:endParaRPr>
          </a:p>
        </p:txBody>
      </p:sp>
      <p:sp>
        <p:nvSpPr>
          <p:cNvPr id="28"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187624" y="2132856"/>
            <a:ext cx="5616624" cy="3959597"/>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23" name="Rectangle 22"/>
          <p:cNvSpPr/>
          <p:nvPr/>
        </p:nvSpPr>
        <p:spPr>
          <a:xfrm>
            <a:off x="1187624" y="3429843"/>
            <a:ext cx="3682504" cy="2663453"/>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3 – gestion de l’environnement de contrôle</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4" name="Text Box 36"/>
          <p:cNvSpPr txBox="1">
            <a:spLocks noChangeArrowheads="1"/>
          </p:cNvSpPr>
          <p:nvPr/>
        </p:nvSpPr>
        <p:spPr bwMode="auto">
          <a:xfrm>
            <a:off x="1278161" y="5157193"/>
            <a:ext cx="1421631" cy="8640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b="1" dirty="0" smtClean="0">
                <a:solidFill>
                  <a:srgbClr val="002776">
                    <a:lumMod val="60000"/>
                    <a:lumOff val="40000"/>
                  </a:srgbClr>
                </a:solidFill>
              </a:rPr>
              <a:t>1. Evaluation de l’existant </a:t>
            </a:r>
            <a:r>
              <a:rPr lang="fr-CH" sz="900" dirty="0" smtClean="0">
                <a:solidFill>
                  <a:srgbClr val="002776">
                    <a:lumMod val="60000"/>
                    <a:lumOff val="40000"/>
                  </a:srgbClr>
                </a:solidFill>
              </a:rPr>
              <a:t>(«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br>
              <a:rPr lang="fr-CH" sz="900" dirty="0" smtClean="0">
                <a:solidFill>
                  <a:srgbClr val="002776">
                    <a:lumMod val="60000"/>
                    <a:lumOff val="40000"/>
                  </a:srgbClr>
                </a:solidFill>
              </a:rPr>
            </a:br>
            <a:r>
              <a:rPr lang="fr-CH" sz="900" b="1" dirty="0" smtClean="0">
                <a:solidFill>
                  <a:srgbClr val="002776">
                    <a:lumMod val="60000"/>
                    <a:lumOff val="40000"/>
                  </a:srgbClr>
                </a:solidFill>
              </a:rPr>
              <a:t>Analyse des risques</a:t>
            </a:r>
          </a:p>
          <a:p>
            <a:pPr eaLnBrk="1" hangingPunct="1">
              <a:spcAft>
                <a:spcPts val="1000"/>
              </a:spcAft>
            </a:pPr>
            <a:endParaRPr lang="en-US" b="1" dirty="0">
              <a:solidFill>
                <a:srgbClr val="002060"/>
              </a:solidFill>
            </a:endParaRPr>
          </a:p>
        </p:txBody>
      </p:sp>
      <p:sp>
        <p:nvSpPr>
          <p:cNvPr id="15" name="Text Box 37"/>
          <p:cNvSpPr txBox="1">
            <a:spLocks noChangeArrowheads="1"/>
          </p:cNvSpPr>
          <p:nvPr/>
        </p:nvSpPr>
        <p:spPr bwMode="auto">
          <a:xfrm>
            <a:off x="1691680" y="4615408"/>
            <a:ext cx="1656159"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 indent="-85725" eaLnBrk="1" hangingPunct="1">
              <a:spcAft>
                <a:spcPts val="1000"/>
              </a:spcAft>
            </a:pPr>
            <a:r>
              <a:rPr lang="fr-FR" sz="900" b="1" dirty="0" smtClean="0">
                <a:solidFill>
                  <a:srgbClr val="002776">
                    <a:lumMod val="60000"/>
                    <a:lumOff val="40000"/>
                  </a:srgbClr>
                </a:solidFill>
              </a:rPr>
              <a:t>2. Analyses de sécurité / tests intrusifs </a:t>
            </a:r>
            <a:r>
              <a:rPr lang="fr-FR" sz="900" dirty="0" smtClean="0">
                <a:solidFill>
                  <a:srgbClr val="002776">
                    <a:lumMod val="60000"/>
                    <a:lumOff val="40000"/>
                  </a:srgbClr>
                </a:solidFill>
              </a:rPr>
              <a:t>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18" name="Text Box 38"/>
          <p:cNvSpPr txBox="1">
            <a:spLocks noChangeArrowheads="1"/>
          </p:cNvSpPr>
          <p:nvPr/>
        </p:nvSpPr>
        <p:spPr bwMode="auto">
          <a:xfrm>
            <a:off x="7020272" y="1700808"/>
            <a:ext cx="1224136" cy="720080"/>
          </a:xfrm>
          <a:prstGeom prst="rect">
            <a:avLst/>
          </a:prstGeom>
          <a:ln w="3175">
            <a:solidFill>
              <a:schemeClr val="tx1"/>
            </a:solidFill>
          </a:ln>
          <a:extLst/>
        </p:spPr>
        <p:style>
          <a:lnRef idx="2">
            <a:schemeClr val="accent3"/>
          </a:lnRef>
          <a:fillRef idx="1">
            <a:schemeClr val="lt1"/>
          </a:fillRef>
          <a:effectRef idx="0">
            <a:schemeClr val="accent3"/>
          </a:effectRef>
          <a:fontRef idx="minor">
            <a:schemeClr val="dk1"/>
          </a:fontRef>
        </p:style>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fr-FR" sz="900" b="1" dirty="0" smtClean="0">
                <a:solidFill>
                  <a:srgbClr val="002060"/>
                </a:solidFill>
              </a:rPr>
              <a:t>Valider l’efficacité opérationnelle des contrôles</a:t>
            </a:r>
            <a:br>
              <a:rPr lang="fr-FR" sz="900" b="1" dirty="0" smtClean="0">
                <a:solidFill>
                  <a:srgbClr val="002060"/>
                </a:solidFill>
              </a:rPr>
            </a:br>
            <a:r>
              <a:rPr lang="fr-FR" sz="900" b="1" dirty="0" smtClean="0">
                <a:solidFill>
                  <a:srgbClr val="002060"/>
                </a:solidFill>
              </a:rPr>
              <a:t>(« operating </a:t>
            </a:r>
            <a:r>
              <a:rPr lang="fr-FR" sz="900" b="1" dirty="0" err="1" smtClean="0">
                <a:solidFill>
                  <a:srgbClr val="002060"/>
                </a:solidFill>
              </a:rPr>
              <a:t>effectiveness</a:t>
            </a:r>
            <a:r>
              <a:rPr lang="fr-FR" sz="900" b="1" dirty="0" smtClean="0">
                <a:solidFill>
                  <a:srgbClr val="002060"/>
                </a:solidFill>
              </a:rPr>
              <a:t> »)</a:t>
            </a:r>
            <a:endParaRPr lang="fr-FR" sz="900" b="1" dirty="0">
              <a:solidFill>
                <a:srgbClr val="002060"/>
              </a:solidFill>
            </a:endParaRPr>
          </a:p>
        </p:txBody>
      </p:sp>
      <p:cxnSp>
        <p:nvCxnSpPr>
          <p:cNvPr id="19" name="Connecteur droit avec flèche 20"/>
          <p:cNvCxnSpPr/>
          <p:nvPr/>
        </p:nvCxnSpPr>
        <p:spPr>
          <a:xfrm flipV="1">
            <a:off x="6809333" y="1988840"/>
            <a:ext cx="215900" cy="15875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4" name="Text Box 41"/>
          <p:cNvSpPr txBox="1">
            <a:spLocks noChangeArrowheads="1"/>
          </p:cNvSpPr>
          <p:nvPr/>
        </p:nvSpPr>
        <p:spPr bwMode="auto">
          <a:xfrm>
            <a:off x="3563888" y="3573016"/>
            <a:ext cx="1295970" cy="19415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a:t>
            </a:r>
            <a:r>
              <a:rPr lang="fr-FR" sz="900" dirty="0" err="1" smtClean="0">
                <a:solidFill>
                  <a:srgbClr val="002776">
                    <a:lumMod val="60000"/>
                    <a:lumOff val="40000"/>
                  </a:srgbClr>
                </a:solidFill>
              </a:rPr>
              <a:t>re</a:t>
            </a:r>
            <a:r>
              <a:rPr lang="fr-FR" sz="900" dirty="0" smtClean="0">
                <a:solidFill>
                  <a:srgbClr val="002776">
                    <a:lumMod val="60000"/>
                    <a:lumOff val="40000"/>
                  </a:srgbClr>
                </a:solidFill>
              </a:rPr>
              <a:t>)Construire la défense en profondeur et définir les contrôles attendus</a:t>
            </a:r>
          </a:p>
          <a:p>
            <a:pPr eaLnBrk="1" hangingPunct="1">
              <a:spcAft>
                <a:spcPts val="1000"/>
              </a:spcAft>
            </a:pPr>
            <a:r>
              <a:rPr lang="fr-FR" sz="900" dirty="0" smtClean="0">
                <a:solidFill>
                  <a:srgbClr val="002776">
                    <a:lumMod val="60000"/>
                    <a:lumOff val="40000"/>
                  </a:srgbClr>
                </a:solidFill>
              </a:rPr>
              <a:t>S’appuyer sur les outils appropriés / disponibles</a:t>
            </a:r>
          </a:p>
          <a:p>
            <a:pPr eaLnBrk="1" hangingPunct="1">
              <a:spcAft>
                <a:spcPts val="1000"/>
              </a:spcAft>
            </a:pPr>
            <a:r>
              <a:rPr lang="fr-FR" sz="900" dirty="0" smtClean="0">
                <a:solidFill>
                  <a:srgbClr val="002776">
                    <a:lumMod val="60000"/>
                    <a:lumOff val="40000"/>
                  </a:srgbClr>
                </a:solidFill>
              </a:rPr>
              <a:t>Revoir et améliorer les processus existants</a:t>
            </a:r>
          </a:p>
          <a:p>
            <a:pPr eaLnBrk="1" hangingPunct="1">
              <a:spcAft>
                <a:spcPts val="1000"/>
              </a:spcAft>
            </a:pPr>
            <a:r>
              <a:rPr lang="fr-FR" sz="900" dirty="0" smtClean="0">
                <a:solidFill>
                  <a:srgbClr val="002776">
                    <a:lumMod val="60000"/>
                    <a:lumOff val="40000"/>
                  </a:srgbClr>
                </a:solidFill>
              </a:rPr>
              <a:t>Assurer une surveillance  périodique/ad-hoc  des évènements de sécurité</a:t>
            </a:r>
            <a:endParaRPr lang="fr-FR" sz="900" dirty="0">
              <a:solidFill>
                <a:srgbClr val="002776">
                  <a:lumMod val="60000"/>
                  <a:lumOff val="40000"/>
                </a:srgbClr>
              </a:solidFill>
            </a:endParaRPr>
          </a:p>
        </p:txBody>
      </p:sp>
      <p:sp>
        <p:nvSpPr>
          <p:cNvPr id="26" name="Text Box 40"/>
          <p:cNvSpPr txBox="1">
            <a:spLocks noChangeArrowheads="1"/>
          </p:cNvSpPr>
          <p:nvPr/>
        </p:nvSpPr>
        <p:spPr bwMode="auto">
          <a:xfrm>
            <a:off x="1259632" y="3573016"/>
            <a:ext cx="1800200" cy="7920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Mise en place de mesures de sécurité techniques et organisationnelles </a:t>
            </a:r>
            <a:r>
              <a:rPr lang="fr-FR" sz="900" dirty="0" smtClean="0">
                <a:solidFill>
                  <a:srgbClr val="002776">
                    <a:lumMod val="60000"/>
                    <a:lumOff val="40000"/>
                  </a:srgbClr>
                </a:solidFill>
              </a:rPr>
              <a:t>assurant la conformité réglementaire et </a:t>
            </a:r>
            <a:br>
              <a:rPr lang="fr-FR" sz="900" dirty="0" smtClean="0">
                <a:solidFill>
                  <a:srgbClr val="002776">
                    <a:lumMod val="60000"/>
                    <a:lumOff val="40000"/>
                  </a:srgbClr>
                </a:solidFill>
              </a:rPr>
            </a:br>
            <a:r>
              <a:rPr lang="fr-FR" sz="900" dirty="0" smtClean="0">
                <a:solidFill>
                  <a:srgbClr val="002776">
                    <a:lumMod val="60000"/>
                    <a:lumOff val="40000"/>
                  </a:srgbClr>
                </a:solidFill>
              </a:rPr>
              <a:t>(“quick </a:t>
            </a:r>
            <a:r>
              <a:rPr lang="fr-FR" sz="900" dirty="0" err="1" smtClean="0">
                <a:solidFill>
                  <a:srgbClr val="002776">
                    <a:lumMod val="60000"/>
                    <a:lumOff val="40000"/>
                  </a:srgbClr>
                </a:solidFill>
              </a:rPr>
              <a:t>wins</a:t>
            </a:r>
            <a:r>
              <a:rPr lang="fr-FR" sz="900" dirty="0" smtClean="0">
                <a:solidFill>
                  <a:srgbClr val="002776">
                    <a:lumMod val="60000"/>
                    <a:lumOff val="40000"/>
                  </a:srgbClr>
                </a:solidFill>
              </a:rPr>
              <a:t>”)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27" name="Rectangle 3"/>
          <p:cNvSpPr>
            <a:spLocks noChangeArrowheads="1"/>
          </p:cNvSpPr>
          <p:nvPr/>
        </p:nvSpPr>
        <p:spPr bwMode="auto">
          <a:xfrm>
            <a:off x="3275856" y="6182201"/>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Assurer la conformité</a:t>
            </a:r>
            <a:endParaRPr lang="fr-FR" sz="1100" b="1" dirty="0">
              <a:solidFill>
                <a:srgbClr val="002776"/>
              </a:solidFill>
              <a:latin typeface="+mj-lt"/>
              <a:ea typeface="+mj-ea"/>
              <a:cs typeface="Arial" charset="0"/>
            </a:endParaRPr>
          </a:p>
        </p:txBody>
      </p:sp>
      <p:sp>
        <p:nvSpPr>
          <p:cNvPr id="28" name="Rectangle 3"/>
          <p:cNvSpPr>
            <a:spLocks noChangeArrowheads="1"/>
          </p:cNvSpPr>
          <p:nvPr/>
        </p:nvSpPr>
        <p:spPr bwMode="auto">
          <a:xfrm>
            <a:off x="5004048" y="6184354"/>
            <a:ext cx="18478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Gérer la sécurité de manière standardisée </a:t>
            </a:r>
            <a:endParaRPr lang="fr-FR" sz="1100" b="1" dirty="0">
              <a:solidFill>
                <a:srgbClr val="002776"/>
              </a:solidFill>
              <a:latin typeface="+mj-lt"/>
              <a:ea typeface="+mj-ea"/>
              <a:cs typeface="Arial" charset="0"/>
            </a:endParaRPr>
          </a:p>
        </p:txBody>
      </p:sp>
      <p:sp>
        <p:nvSpPr>
          <p:cNvPr id="29" name="Text Box 41"/>
          <p:cNvSpPr txBox="1">
            <a:spLocks noChangeArrowheads="1"/>
          </p:cNvSpPr>
          <p:nvPr/>
        </p:nvSpPr>
        <p:spPr bwMode="auto">
          <a:xfrm>
            <a:off x="5076056" y="2204864"/>
            <a:ext cx="1584176" cy="19415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Définir des métriques sécurité</a:t>
            </a:r>
          </a:p>
          <a:p>
            <a:pPr eaLnBrk="1" hangingPunct="1">
              <a:spcAft>
                <a:spcPts val="1000"/>
              </a:spcAft>
            </a:pPr>
            <a:r>
              <a:rPr lang="fr-FR" sz="900" dirty="0" smtClean="0">
                <a:solidFill>
                  <a:srgbClr val="002776">
                    <a:lumMod val="60000"/>
                    <a:lumOff val="40000"/>
                  </a:srgbClr>
                </a:solidFill>
              </a:rPr>
              <a:t>Mettre en place des outils de mesure et indicateurs. </a:t>
            </a:r>
          </a:p>
          <a:p>
            <a:pPr eaLnBrk="1" hangingPunct="1">
              <a:spcAft>
                <a:spcPts val="1000"/>
              </a:spcAft>
            </a:pPr>
            <a:r>
              <a:rPr lang="fr-FR" sz="900" dirty="0" smtClean="0">
                <a:solidFill>
                  <a:srgbClr val="002776">
                    <a:lumMod val="60000"/>
                    <a:lumOff val="40000"/>
                  </a:srgbClr>
                </a:solidFill>
              </a:rPr>
              <a:t>Assurer la sensibilisation des employés et promouvoir les pratiques de sécurité.</a:t>
            </a:r>
          </a:p>
          <a:p>
            <a:pPr eaLnBrk="1" hangingPunct="1">
              <a:spcAft>
                <a:spcPts val="1000"/>
              </a:spcAft>
            </a:pPr>
            <a:r>
              <a:rPr lang="fr-FR" sz="900" dirty="0" smtClean="0">
                <a:solidFill>
                  <a:srgbClr val="002776">
                    <a:lumMod val="60000"/>
                    <a:lumOff val="40000"/>
                  </a:srgbClr>
                </a:solidFill>
              </a:rPr>
              <a:t>Assurer une surveillance  automatisée et proche du temps réel pour les  évènements de sécurité les plus importants </a:t>
            </a:r>
            <a:endParaRPr lang="fr-FR" sz="900" dirty="0">
              <a:solidFill>
                <a:srgbClr val="002776">
                  <a:lumMod val="60000"/>
                  <a:lumOff val="40000"/>
                </a:srgbClr>
              </a:solidFill>
            </a:endParaRPr>
          </a:p>
        </p:txBody>
      </p:sp>
      <p:sp>
        <p:nvSpPr>
          <p:cNvPr id="30" name="Text Box 40"/>
          <p:cNvSpPr txBox="1">
            <a:spLocks noChangeArrowheads="1"/>
          </p:cNvSpPr>
          <p:nvPr/>
        </p:nvSpPr>
        <p:spPr bwMode="auto">
          <a:xfrm>
            <a:off x="1259632" y="2204864"/>
            <a:ext cx="2376264" cy="10801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Environnement de contrôle établi, standardisé et documenté.</a:t>
            </a:r>
            <a:br>
              <a:rPr lang="fr-FR" sz="900" b="1" dirty="0" smtClean="0">
                <a:solidFill>
                  <a:srgbClr val="002776">
                    <a:lumMod val="60000"/>
                    <a:lumOff val="40000"/>
                  </a:srgbClr>
                </a:solidFill>
              </a:rPr>
            </a:br>
            <a:r>
              <a:rPr lang="fr-FR" sz="900" b="1" dirty="0" smtClean="0">
                <a:solidFill>
                  <a:srgbClr val="002776">
                    <a:lumMod val="60000"/>
                    <a:lumOff val="40000"/>
                  </a:srgbClr>
                </a:solidFill>
              </a:rPr>
              <a:t/>
            </a:r>
            <a:br>
              <a:rPr lang="fr-FR" sz="900" b="1" dirty="0" smtClean="0">
                <a:solidFill>
                  <a:srgbClr val="002776">
                    <a:lumMod val="60000"/>
                    <a:lumOff val="40000"/>
                  </a:srgbClr>
                </a:solidFill>
              </a:rPr>
            </a:br>
            <a:r>
              <a:rPr lang="fr-FR" sz="900" b="1" dirty="0" smtClean="0">
                <a:solidFill>
                  <a:srgbClr val="002776">
                    <a:lumMod val="60000"/>
                    <a:lumOff val="40000"/>
                  </a:srgbClr>
                </a:solidFill>
              </a:rPr>
              <a:t>Existence de contrôles préventifs, détectifs et correctifs alignés avec les risques.</a:t>
            </a:r>
          </a:p>
          <a:p>
            <a:pPr eaLnBrk="1" hangingPunct="1">
              <a:spcAft>
                <a:spcPts val="1000"/>
              </a:spcAft>
            </a:pPr>
            <a:r>
              <a:rPr lang="fr-FR" sz="900" b="1" dirty="0" smtClean="0">
                <a:solidFill>
                  <a:srgbClr val="002776">
                    <a:lumMod val="60000"/>
                    <a:lumOff val="40000"/>
                  </a:srgbClr>
                </a:solidFill>
              </a:rPr>
              <a:t>La sécurité de l’information fait partie intégrante des projets informatiques.</a:t>
            </a:r>
            <a:r>
              <a:rPr lang="fr-FR" sz="900" dirty="0" smtClean="0">
                <a:solidFill>
                  <a:srgbClr val="002776">
                    <a:lumMod val="60000"/>
                    <a:lumOff val="40000"/>
                  </a:srgbClr>
                </a:solidFill>
              </a:rPr>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31"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187624" y="1196752"/>
            <a:ext cx="7272808" cy="4895701"/>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25" name="Rectangle 24"/>
          <p:cNvSpPr/>
          <p:nvPr/>
        </p:nvSpPr>
        <p:spPr>
          <a:xfrm>
            <a:off x="1187624" y="2132856"/>
            <a:ext cx="5616624" cy="3959597"/>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23" name="Rectangle 22"/>
          <p:cNvSpPr/>
          <p:nvPr/>
        </p:nvSpPr>
        <p:spPr>
          <a:xfrm>
            <a:off x="1187624" y="3429843"/>
            <a:ext cx="3682504" cy="2663453"/>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4 – gouvernance et optimisation de l’environnement de contrôle</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4" name="Text Box 36"/>
          <p:cNvSpPr txBox="1">
            <a:spLocks noChangeArrowheads="1"/>
          </p:cNvSpPr>
          <p:nvPr/>
        </p:nvSpPr>
        <p:spPr bwMode="auto">
          <a:xfrm>
            <a:off x="1278161" y="5157193"/>
            <a:ext cx="1421631" cy="8640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b="1" dirty="0" smtClean="0">
                <a:solidFill>
                  <a:srgbClr val="002776">
                    <a:lumMod val="60000"/>
                    <a:lumOff val="40000"/>
                  </a:srgbClr>
                </a:solidFill>
              </a:rPr>
              <a:t>1. Evaluation de l’existant </a:t>
            </a:r>
            <a:r>
              <a:rPr lang="fr-CH" sz="900" dirty="0" smtClean="0">
                <a:solidFill>
                  <a:srgbClr val="002776">
                    <a:lumMod val="60000"/>
                    <a:lumOff val="40000"/>
                  </a:srgbClr>
                </a:solidFill>
              </a:rPr>
              <a:t>(«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br>
              <a:rPr lang="fr-CH" sz="900" dirty="0" smtClean="0">
                <a:solidFill>
                  <a:srgbClr val="002776">
                    <a:lumMod val="60000"/>
                    <a:lumOff val="40000"/>
                  </a:srgbClr>
                </a:solidFill>
              </a:rPr>
            </a:br>
            <a:r>
              <a:rPr lang="fr-CH" sz="900" b="1" dirty="0" smtClean="0">
                <a:solidFill>
                  <a:srgbClr val="002776">
                    <a:lumMod val="60000"/>
                    <a:lumOff val="40000"/>
                  </a:srgbClr>
                </a:solidFill>
              </a:rPr>
              <a:t>Analyse des risques</a:t>
            </a:r>
          </a:p>
          <a:p>
            <a:pPr eaLnBrk="1" hangingPunct="1">
              <a:spcAft>
                <a:spcPts val="1000"/>
              </a:spcAft>
            </a:pPr>
            <a:endParaRPr lang="en-US" b="1" dirty="0">
              <a:solidFill>
                <a:srgbClr val="002060"/>
              </a:solidFill>
            </a:endParaRPr>
          </a:p>
        </p:txBody>
      </p:sp>
      <p:sp>
        <p:nvSpPr>
          <p:cNvPr id="15" name="Text Box 37"/>
          <p:cNvSpPr txBox="1">
            <a:spLocks noChangeArrowheads="1"/>
          </p:cNvSpPr>
          <p:nvPr/>
        </p:nvSpPr>
        <p:spPr bwMode="auto">
          <a:xfrm>
            <a:off x="1691680" y="4615408"/>
            <a:ext cx="1656159"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 indent="-85725" eaLnBrk="1" hangingPunct="1">
              <a:spcAft>
                <a:spcPts val="1000"/>
              </a:spcAft>
            </a:pPr>
            <a:r>
              <a:rPr lang="fr-FR" sz="900" b="1" dirty="0" smtClean="0">
                <a:solidFill>
                  <a:srgbClr val="002776">
                    <a:lumMod val="60000"/>
                    <a:lumOff val="40000"/>
                  </a:srgbClr>
                </a:solidFill>
              </a:rPr>
              <a:t>2. Analyses de sécurité / tests intrusifs </a:t>
            </a:r>
            <a:r>
              <a:rPr lang="fr-FR" sz="900" dirty="0" smtClean="0">
                <a:solidFill>
                  <a:srgbClr val="002776">
                    <a:lumMod val="60000"/>
                    <a:lumOff val="40000"/>
                  </a:srgbClr>
                </a:solidFill>
              </a:rPr>
              <a:t>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2"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
        <p:nvSpPr>
          <p:cNvPr id="24" name="Text Box 41"/>
          <p:cNvSpPr txBox="1">
            <a:spLocks noChangeArrowheads="1"/>
          </p:cNvSpPr>
          <p:nvPr/>
        </p:nvSpPr>
        <p:spPr bwMode="auto">
          <a:xfrm>
            <a:off x="3563888" y="3573016"/>
            <a:ext cx="1295970" cy="244827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a:t>
            </a:r>
            <a:r>
              <a:rPr lang="fr-FR" sz="900" dirty="0" err="1" smtClean="0">
                <a:solidFill>
                  <a:srgbClr val="002776">
                    <a:lumMod val="60000"/>
                    <a:lumOff val="40000"/>
                  </a:srgbClr>
                </a:solidFill>
              </a:rPr>
              <a:t>re</a:t>
            </a:r>
            <a:r>
              <a:rPr lang="fr-FR" sz="900" dirty="0" smtClean="0">
                <a:solidFill>
                  <a:srgbClr val="002776">
                    <a:lumMod val="60000"/>
                    <a:lumOff val="40000"/>
                  </a:srgbClr>
                </a:solidFill>
              </a:rPr>
              <a:t>)Construire la défense en profondeur.</a:t>
            </a:r>
          </a:p>
          <a:p>
            <a:pPr eaLnBrk="1" hangingPunct="1">
              <a:spcAft>
                <a:spcPts val="1000"/>
              </a:spcAft>
            </a:pPr>
            <a:r>
              <a:rPr lang="fr-FR" sz="900" dirty="0" smtClean="0">
                <a:solidFill>
                  <a:srgbClr val="002776">
                    <a:lumMod val="60000"/>
                    <a:lumOff val="40000"/>
                  </a:srgbClr>
                </a:solidFill>
              </a:rPr>
              <a:t>Définir les contrôles attendus.</a:t>
            </a:r>
            <a:br>
              <a:rPr lang="fr-FR" sz="900" dirty="0" smtClean="0">
                <a:solidFill>
                  <a:srgbClr val="002776">
                    <a:lumMod val="60000"/>
                    <a:lumOff val="40000"/>
                  </a:srgbClr>
                </a:solidFill>
              </a:rPr>
            </a:br>
            <a:r>
              <a:rPr lang="fr-FR" sz="900" dirty="0" smtClean="0">
                <a:solidFill>
                  <a:srgbClr val="002776">
                    <a:lumMod val="60000"/>
                    <a:lumOff val="40000"/>
                  </a:srgbClr>
                </a:solidFill>
              </a:rPr>
              <a:t/>
            </a:r>
            <a:br>
              <a:rPr lang="fr-FR" sz="900" dirty="0" smtClean="0">
                <a:solidFill>
                  <a:srgbClr val="002776">
                    <a:lumMod val="60000"/>
                    <a:lumOff val="40000"/>
                  </a:srgbClr>
                </a:solidFill>
              </a:rPr>
            </a:br>
            <a:r>
              <a:rPr lang="fr-FR" sz="900" dirty="0" smtClean="0">
                <a:solidFill>
                  <a:srgbClr val="002776">
                    <a:lumMod val="60000"/>
                    <a:lumOff val="40000"/>
                  </a:srgbClr>
                </a:solidFill>
              </a:rPr>
              <a:t>Développement de politiques et procédures.</a:t>
            </a:r>
          </a:p>
          <a:p>
            <a:pPr eaLnBrk="1" hangingPunct="1">
              <a:spcAft>
                <a:spcPts val="1000"/>
              </a:spcAft>
            </a:pPr>
            <a:r>
              <a:rPr lang="fr-FR" sz="900" dirty="0" smtClean="0">
                <a:solidFill>
                  <a:srgbClr val="002776">
                    <a:lumMod val="60000"/>
                    <a:lumOff val="40000"/>
                  </a:srgbClr>
                </a:solidFill>
              </a:rPr>
              <a:t>S’appuyer sur les outils appropriés / disponibles</a:t>
            </a:r>
          </a:p>
          <a:p>
            <a:pPr eaLnBrk="1" hangingPunct="1">
              <a:spcAft>
                <a:spcPts val="1000"/>
              </a:spcAft>
            </a:pPr>
            <a:r>
              <a:rPr lang="fr-FR" sz="900" dirty="0" smtClean="0">
                <a:solidFill>
                  <a:srgbClr val="002776">
                    <a:lumMod val="60000"/>
                    <a:lumOff val="40000"/>
                  </a:srgbClr>
                </a:solidFill>
              </a:rPr>
              <a:t>Revoir et améliorer les processus existants</a:t>
            </a:r>
          </a:p>
          <a:p>
            <a:pPr eaLnBrk="1" hangingPunct="1">
              <a:spcAft>
                <a:spcPts val="1000"/>
              </a:spcAft>
            </a:pPr>
            <a:r>
              <a:rPr lang="fr-FR" sz="900" dirty="0" smtClean="0">
                <a:solidFill>
                  <a:srgbClr val="002776">
                    <a:lumMod val="60000"/>
                    <a:lumOff val="40000"/>
                  </a:srgbClr>
                </a:solidFill>
              </a:rPr>
              <a:t>Assurer une surveillance  périodique/ad-hoc  des évènements de sécurité</a:t>
            </a:r>
            <a:endParaRPr lang="fr-FR" sz="900" dirty="0">
              <a:solidFill>
                <a:srgbClr val="002776">
                  <a:lumMod val="60000"/>
                  <a:lumOff val="40000"/>
                </a:srgbClr>
              </a:solidFill>
            </a:endParaRPr>
          </a:p>
        </p:txBody>
      </p:sp>
      <p:sp>
        <p:nvSpPr>
          <p:cNvPr id="26" name="Text Box 40"/>
          <p:cNvSpPr txBox="1">
            <a:spLocks noChangeArrowheads="1"/>
          </p:cNvSpPr>
          <p:nvPr/>
        </p:nvSpPr>
        <p:spPr bwMode="auto">
          <a:xfrm>
            <a:off x="1259632" y="3573016"/>
            <a:ext cx="1800200" cy="7920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Mise en place de mesures de sécurité techniques et organisationnelles </a:t>
            </a:r>
            <a:r>
              <a:rPr lang="fr-FR" sz="900" dirty="0" smtClean="0">
                <a:solidFill>
                  <a:srgbClr val="002776">
                    <a:lumMod val="60000"/>
                    <a:lumOff val="40000"/>
                  </a:srgbClr>
                </a:solidFill>
              </a:rPr>
              <a:t>assurant la conformité réglementaire et </a:t>
            </a:r>
            <a:br>
              <a:rPr lang="fr-FR" sz="900" dirty="0" smtClean="0">
                <a:solidFill>
                  <a:srgbClr val="002776">
                    <a:lumMod val="60000"/>
                    <a:lumOff val="40000"/>
                  </a:srgbClr>
                </a:solidFill>
              </a:rPr>
            </a:br>
            <a:r>
              <a:rPr lang="fr-FR" sz="900" dirty="0" smtClean="0">
                <a:solidFill>
                  <a:srgbClr val="002776">
                    <a:lumMod val="60000"/>
                    <a:lumOff val="40000"/>
                  </a:srgbClr>
                </a:solidFill>
              </a:rPr>
              <a:t>(“quick </a:t>
            </a:r>
            <a:r>
              <a:rPr lang="fr-FR" sz="900" dirty="0" err="1" smtClean="0">
                <a:solidFill>
                  <a:srgbClr val="002776">
                    <a:lumMod val="60000"/>
                    <a:lumOff val="40000"/>
                  </a:srgbClr>
                </a:solidFill>
              </a:rPr>
              <a:t>wins</a:t>
            </a:r>
            <a:r>
              <a:rPr lang="fr-FR" sz="900" dirty="0" smtClean="0">
                <a:solidFill>
                  <a:srgbClr val="002776">
                    <a:lumMod val="60000"/>
                    <a:lumOff val="40000"/>
                  </a:srgbClr>
                </a:solidFill>
              </a:rPr>
              <a:t>”)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27" name="Rectangle 3"/>
          <p:cNvSpPr>
            <a:spLocks noChangeArrowheads="1"/>
          </p:cNvSpPr>
          <p:nvPr/>
        </p:nvSpPr>
        <p:spPr bwMode="auto">
          <a:xfrm>
            <a:off x="3275856" y="6182201"/>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Assurer la conformité</a:t>
            </a:r>
            <a:endParaRPr lang="fr-FR" sz="1100" b="1" dirty="0">
              <a:solidFill>
                <a:srgbClr val="002776"/>
              </a:solidFill>
              <a:latin typeface="+mj-lt"/>
              <a:ea typeface="+mj-ea"/>
              <a:cs typeface="Arial" charset="0"/>
            </a:endParaRPr>
          </a:p>
        </p:txBody>
      </p:sp>
      <p:sp>
        <p:nvSpPr>
          <p:cNvPr id="28" name="Rectangle 3"/>
          <p:cNvSpPr>
            <a:spLocks noChangeArrowheads="1"/>
          </p:cNvSpPr>
          <p:nvPr/>
        </p:nvSpPr>
        <p:spPr bwMode="auto">
          <a:xfrm>
            <a:off x="5004048" y="6184354"/>
            <a:ext cx="18478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Gérer la sécurité de manière standardisée </a:t>
            </a:r>
            <a:endParaRPr lang="fr-FR" sz="1100" b="1" dirty="0">
              <a:solidFill>
                <a:srgbClr val="002776"/>
              </a:solidFill>
              <a:latin typeface="+mj-lt"/>
              <a:ea typeface="+mj-ea"/>
              <a:cs typeface="Arial" charset="0"/>
            </a:endParaRPr>
          </a:p>
        </p:txBody>
      </p:sp>
      <p:sp>
        <p:nvSpPr>
          <p:cNvPr id="29" name="Text Box 41"/>
          <p:cNvSpPr txBox="1">
            <a:spLocks noChangeArrowheads="1"/>
          </p:cNvSpPr>
          <p:nvPr/>
        </p:nvSpPr>
        <p:spPr bwMode="auto">
          <a:xfrm>
            <a:off x="5076056" y="2204864"/>
            <a:ext cx="1584176" cy="237626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dirty="0" smtClean="0">
                <a:solidFill>
                  <a:srgbClr val="002776">
                    <a:lumMod val="60000"/>
                    <a:lumOff val="40000"/>
                  </a:srgbClr>
                </a:solidFill>
              </a:rPr>
              <a:t>Mesurer la conformité avec les procédures et corriger les déviations constatées.</a:t>
            </a:r>
          </a:p>
          <a:p>
            <a:pPr eaLnBrk="1" hangingPunct="1">
              <a:spcAft>
                <a:spcPts val="1000"/>
              </a:spcAft>
            </a:pPr>
            <a:r>
              <a:rPr lang="fr-FR" sz="900" dirty="0" smtClean="0">
                <a:solidFill>
                  <a:srgbClr val="002776">
                    <a:lumMod val="60000"/>
                    <a:lumOff val="40000"/>
                  </a:srgbClr>
                </a:solidFill>
              </a:rPr>
              <a:t>Revue et amélioration régulière des processus de gestion de la sécurité. </a:t>
            </a:r>
          </a:p>
          <a:p>
            <a:pPr eaLnBrk="1" hangingPunct="1">
              <a:spcAft>
                <a:spcPts val="1000"/>
              </a:spcAft>
            </a:pPr>
            <a:r>
              <a:rPr lang="fr-FR" sz="900" dirty="0" smtClean="0">
                <a:solidFill>
                  <a:srgbClr val="002776">
                    <a:lumMod val="60000"/>
                    <a:lumOff val="40000"/>
                  </a:srgbClr>
                </a:solidFill>
              </a:rPr>
              <a:t>Assurer la sensibilisation des employés et promouvoir les pratiques de sécurité.</a:t>
            </a:r>
          </a:p>
          <a:p>
            <a:pPr eaLnBrk="1" hangingPunct="1">
              <a:spcAft>
                <a:spcPts val="1000"/>
              </a:spcAft>
            </a:pPr>
            <a:r>
              <a:rPr lang="fr-FR" sz="900" dirty="0" smtClean="0">
                <a:solidFill>
                  <a:srgbClr val="002776">
                    <a:lumMod val="60000"/>
                    <a:lumOff val="40000"/>
                  </a:srgbClr>
                </a:solidFill>
              </a:rPr>
              <a:t>Assurer une surveillance  automatisée pour les  évènements de sécurité les plus importants </a:t>
            </a:r>
            <a:endParaRPr lang="fr-FR" sz="900" dirty="0">
              <a:solidFill>
                <a:srgbClr val="002776">
                  <a:lumMod val="60000"/>
                  <a:lumOff val="40000"/>
                </a:srgbClr>
              </a:solidFill>
            </a:endParaRPr>
          </a:p>
        </p:txBody>
      </p:sp>
      <p:sp>
        <p:nvSpPr>
          <p:cNvPr id="30" name="Text Box 40"/>
          <p:cNvSpPr txBox="1">
            <a:spLocks noChangeArrowheads="1"/>
          </p:cNvSpPr>
          <p:nvPr/>
        </p:nvSpPr>
        <p:spPr bwMode="auto">
          <a:xfrm>
            <a:off x="1259632" y="2204864"/>
            <a:ext cx="2376264" cy="10801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Environnement de contrôle établi, standardisé et documenté.</a:t>
            </a:r>
            <a:br>
              <a:rPr lang="fr-FR" sz="900" b="1" dirty="0" smtClean="0">
                <a:solidFill>
                  <a:srgbClr val="002776">
                    <a:lumMod val="60000"/>
                    <a:lumOff val="40000"/>
                  </a:srgbClr>
                </a:solidFill>
              </a:rPr>
            </a:br>
            <a:r>
              <a:rPr lang="fr-FR" sz="900" b="1" dirty="0" smtClean="0">
                <a:solidFill>
                  <a:srgbClr val="002776">
                    <a:lumMod val="60000"/>
                    <a:lumOff val="40000"/>
                  </a:srgbClr>
                </a:solidFill>
              </a:rPr>
              <a:t/>
            </a:r>
            <a:br>
              <a:rPr lang="fr-FR" sz="900" b="1" dirty="0" smtClean="0">
                <a:solidFill>
                  <a:srgbClr val="002776">
                    <a:lumMod val="60000"/>
                    <a:lumOff val="40000"/>
                  </a:srgbClr>
                </a:solidFill>
              </a:rPr>
            </a:br>
            <a:r>
              <a:rPr lang="fr-FR" sz="900" b="1" dirty="0" smtClean="0">
                <a:solidFill>
                  <a:srgbClr val="002776">
                    <a:lumMod val="60000"/>
                    <a:lumOff val="40000"/>
                  </a:srgbClr>
                </a:solidFill>
              </a:rPr>
              <a:t>Existence de contrôles préventifs, détectifs et correctifs alignés avec les risques.</a:t>
            </a:r>
          </a:p>
          <a:p>
            <a:pPr eaLnBrk="1" hangingPunct="1">
              <a:spcAft>
                <a:spcPts val="1000"/>
              </a:spcAft>
            </a:pPr>
            <a:r>
              <a:rPr lang="fr-FR" sz="900" b="1" dirty="0" smtClean="0">
                <a:solidFill>
                  <a:srgbClr val="002776">
                    <a:lumMod val="60000"/>
                    <a:lumOff val="40000"/>
                  </a:srgbClr>
                </a:solidFill>
              </a:rPr>
              <a:t>La sécurité de l’information fait partie intégrante des projets informatiques.</a:t>
            </a:r>
            <a:r>
              <a:rPr lang="fr-FR" sz="900" dirty="0" smtClean="0">
                <a:solidFill>
                  <a:srgbClr val="002776">
                    <a:lumMod val="60000"/>
                    <a:lumOff val="40000"/>
                  </a:srgbClr>
                </a:solidFill>
              </a:rPr>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32" name="Text Box 40"/>
          <p:cNvSpPr txBox="1">
            <a:spLocks noChangeArrowheads="1"/>
          </p:cNvSpPr>
          <p:nvPr/>
        </p:nvSpPr>
        <p:spPr bwMode="auto">
          <a:xfrm>
            <a:off x="1259632" y="1268760"/>
            <a:ext cx="2376264" cy="3600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Gestion proactive de la sécurité de l’information.</a:t>
            </a:r>
            <a:endParaRPr lang="fr-FR" sz="900" dirty="0" smtClean="0">
              <a:solidFill>
                <a:srgbClr val="002776">
                  <a:lumMod val="60000"/>
                  <a:lumOff val="40000"/>
                </a:srgbClr>
              </a:solidFill>
            </a:endParaRPr>
          </a:p>
        </p:txBody>
      </p:sp>
      <p:sp>
        <p:nvSpPr>
          <p:cNvPr id="33" name="Text Box 41"/>
          <p:cNvSpPr txBox="1">
            <a:spLocks noChangeArrowheads="1"/>
          </p:cNvSpPr>
          <p:nvPr/>
        </p:nvSpPr>
        <p:spPr bwMode="auto">
          <a:xfrm>
            <a:off x="6876256" y="1340768"/>
            <a:ext cx="1584176" cy="223224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Démarche d’amélioration continue.</a:t>
            </a:r>
          </a:p>
          <a:p>
            <a:pPr eaLnBrk="1" hangingPunct="1">
              <a:spcAft>
                <a:spcPts val="1000"/>
              </a:spcAft>
            </a:pPr>
            <a:r>
              <a:rPr lang="fr-FR" sz="900" dirty="0" smtClean="0">
                <a:solidFill>
                  <a:srgbClr val="002776">
                    <a:lumMod val="60000"/>
                    <a:lumOff val="40000"/>
                  </a:srgbClr>
                </a:solidFill>
              </a:rPr>
              <a:t>Analyse des risques basée sur l’historique / anticipation.</a:t>
            </a:r>
          </a:p>
          <a:p>
            <a:pPr eaLnBrk="1" hangingPunct="1">
              <a:spcAft>
                <a:spcPts val="1000"/>
              </a:spcAft>
            </a:pPr>
            <a:r>
              <a:rPr lang="fr-FR" sz="900" dirty="0" smtClean="0">
                <a:solidFill>
                  <a:srgbClr val="002776">
                    <a:lumMod val="60000"/>
                    <a:lumOff val="40000"/>
                  </a:srgbClr>
                </a:solidFill>
              </a:rPr>
              <a:t>Surveillance  automatisée et en temps réel des  évènements de sécurité les plus importants. </a:t>
            </a:r>
            <a:br>
              <a:rPr lang="fr-FR" sz="900" dirty="0" smtClean="0">
                <a:solidFill>
                  <a:srgbClr val="002776">
                    <a:lumMod val="60000"/>
                    <a:lumOff val="40000"/>
                  </a:srgbClr>
                </a:solidFill>
              </a:rPr>
            </a:br>
            <a:r>
              <a:rPr lang="fr-FR" sz="900" dirty="0" smtClean="0">
                <a:solidFill>
                  <a:srgbClr val="002776">
                    <a:lumMod val="60000"/>
                    <a:lumOff val="40000"/>
                  </a:srgbClr>
                </a:solidFill>
              </a:rPr>
              <a:t/>
            </a:r>
            <a:br>
              <a:rPr lang="fr-FR" sz="900" dirty="0" smtClean="0">
                <a:solidFill>
                  <a:srgbClr val="002776">
                    <a:lumMod val="60000"/>
                    <a:lumOff val="40000"/>
                  </a:srgbClr>
                </a:solidFill>
              </a:rPr>
            </a:br>
            <a:r>
              <a:rPr lang="fr-FR" sz="900" dirty="0" smtClean="0">
                <a:solidFill>
                  <a:srgbClr val="002776">
                    <a:lumMod val="60000"/>
                    <a:lumOff val="40000"/>
                  </a:srgbClr>
                </a:solidFill>
              </a:rPr>
              <a:t>Mise en place d’une corrélation des évènements entre divers éléments de l’infrastructure.</a:t>
            </a:r>
          </a:p>
          <a:p>
            <a:pPr eaLnBrk="1" hangingPunct="1">
              <a:spcAft>
                <a:spcPts val="1000"/>
              </a:spcAft>
            </a:pPr>
            <a:endParaRPr lang="fr-FR" sz="900" dirty="0" smtClean="0">
              <a:solidFill>
                <a:srgbClr val="002776">
                  <a:lumMod val="60000"/>
                  <a:lumOff val="40000"/>
                </a:srgbClr>
              </a:solidFill>
            </a:endParaRPr>
          </a:p>
          <a:p>
            <a:pPr eaLnBrk="1" hangingPunct="1">
              <a:spcAft>
                <a:spcPts val="1000"/>
              </a:spcAft>
            </a:pPr>
            <a:endParaRPr lang="fr-FR" sz="900" dirty="0">
              <a:solidFill>
                <a:srgbClr val="002776">
                  <a:lumMod val="60000"/>
                  <a:lumOff val="40000"/>
                </a:srgbClr>
              </a:solidFill>
            </a:endParaRPr>
          </a:p>
        </p:txBody>
      </p:sp>
      <p:sp>
        <p:nvSpPr>
          <p:cNvPr id="34" name="Rectangle 3"/>
          <p:cNvSpPr>
            <a:spLocks noChangeArrowheads="1"/>
          </p:cNvSpPr>
          <p:nvPr/>
        </p:nvSpPr>
        <p:spPr bwMode="auto">
          <a:xfrm>
            <a:off x="6732240" y="6174829"/>
            <a:ext cx="18478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Optimisation des processus sécurité</a:t>
            </a:r>
            <a:endParaRPr lang="fr-FR" sz="1100" b="1" dirty="0">
              <a:solidFill>
                <a:srgbClr val="002776"/>
              </a:solidFill>
              <a:latin typeface="+mj-lt"/>
              <a:ea typeface="+mj-ea"/>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419872" y="5517232"/>
            <a:ext cx="1656184"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600" b="1" dirty="0" smtClean="0">
                <a:solidFill>
                  <a:schemeClr val="tx2"/>
                </a:solidFill>
              </a:rPr>
              <a:t>Processus d’amélioration continue</a:t>
            </a:r>
            <a:endParaRPr lang="fr-FR" sz="1600" dirty="0" smtClean="0">
              <a:solidFill>
                <a:schemeClr val="tx2"/>
              </a:solidFill>
            </a:endParaRPr>
          </a:p>
        </p:txBody>
      </p:sp>
      <p:sp>
        <p:nvSpPr>
          <p:cNvPr id="4" name="Rectangle 4"/>
          <p:cNvSpPr>
            <a:spLocks noGrp="1"/>
          </p:cNvSpPr>
          <p:nvPr>
            <p:ph type="title"/>
          </p:nvPr>
        </p:nvSpPr>
        <p:spPr>
          <a:xfrm>
            <a:off x="407988" y="350838"/>
            <a:ext cx="8423275" cy="630237"/>
          </a:xfrm>
        </p:spPr>
        <p:txBody>
          <a:bodyPr/>
          <a:lstStyle/>
          <a:p>
            <a:r>
              <a:rPr lang="fr-FR" sz="1600" dirty="0" smtClean="0"/>
              <a:t>Introduction à la gestion de la sécurité du S.I. </a:t>
            </a:r>
            <a:r>
              <a:rPr sz="2000" dirty="0" smtClean="0"/>
              <a:t/>
            </a:r>
            <a:br>
              <a:rPr sz="2000" dirty="0" smtClean="0"/>
            </a:br>
            <a:r>
              <a:rPr lang="fr-CH" sz="1800" dirty="0" smtClean="0">
                <a:solidFill>
                  <a:schemeClr val="accent1">
                    <a:lumMod val="60000"/>
                    <a:lumOff val="40000"/>
                  </a:schemeClr>
                </a:solidFill>
              </a:rPr>
              <a:t>Approche</a:t>
            </a:r>
            <a:endParaRPr lang="fr-CH" sz="1600" dirty="0" smtClean="0">
              <a:solidFill>
                <a:srgbClr val="002776"/>
              </a:solidFill>
              <a:cs typeface="Arial" charset="0"/>
            </a:endParaRPr>
          </a:p>
        </p:txBody>
      </p:sp>
      <p:sp>
        <p:nvSpPr>
          <p:cNvPr id="5" name="Rectangle 5"/>
          <p:cNvSpPr>
            <a:spLocks noGrp="1"/>
          </p:cNvSpPr>
          <p:nvPr>
            <p:ph idx="1"/>
          </p:nvPr>
        </p:nvSpPr>
        <p:spPr>
          <a:xfrm>
            <a:off x="404813" y="1052736"/>
            <a:ext cx="8423275" cy="5357589"/>
          </a:xfrm>
        </p:spPr>
        <p:txBody>
          <a:bodyPr/>
          <a:lstStyle/>
          <a:p>
            <a:pPr lvl="1" eaLnBrk="1" hangingPunct="1">
              <a:defRPr/>
            </a:pPr>
            <a:r>
              <a:rPr lang="fr-FR" sz="1600" b="1" dirty="0" smtClean="0"/>
              <a:t>Eléments clés pour gérer la sécurité du S.I. </a:t>
            </a:r>
            <a:r>
              <a:rPr lang="fr-FR" sz="1600" dirty="0" smtClean="0"/>
              <a:t>(« </a:t>
            </a:r>
            <a:r>
              <a:rPr lang="fr-FR" sz="1600" dirty="0" err="1" smtClean="0"/>
              <a:t>security</a:t>
            </a:r>
            <a:r>
              <a:rPr lang="fr-FR" sz="1600" dirty="0" smtClean="0"/>
              <a:t> </a:t>
            </a:r>
            <a:r>
              <a:rPr lang="fr-FR" sz="1600" dirty="0" err="1" smtClean="0"/>
              <a:t>framework</a:t>
            </a:r>
            <a:r>
              <a:rPr lang="fr-FR" sz="1600" dirty="0" smtClean="0"/>
              <a:t> »)</a:t>
            </a:r>
            <a:br>
              <a:rPr lang="fr-FR" sz="1600" dirty="0" smtClean="0"/>
            </a:br>
            <a:endParaRPr lang="fr-FR" sz="500" dirty="0" smtClean="0"/>
          </a:p>
          <a:p>
            <a:pPr lvl="2" eaLnBrk="1" hangingPunct="1">
              <a:defRPr/>
            </a:pPr>
            <a:r>
              <a:rPr lang="fr-FR" sz="1600" dirty="0" smtClean="0">
                <a:solidFill>
                  <a:schemeClr val="accent1">
                    <a:lumMod val="60000"/>
                    <a:lumOff val="40000"/>
                  </a:schemeClr>
                </a:solidFill>
                <a:latin typeface="Arial" pitchFamily="34" charset="0"/>
                <a:ea typeface="+mj-ea"/>
                <a:cs typeface="Arial" pitchFamily="34" charset="0"/>
              </a:rPr>
              <a:t>Connaître les risques</a:t>
            </a:r>
          </a:p>
          <a:p>
            <a:pPr lvl="2" eaLnBrk="1" hangingPunct="1">
              <a:defRPr/>
            </a:pPr>
            <a:endParaRPr lang="fr-FR" sz="1600" dirty="0" smtClean="0">
              <a:solidFill>
                <a:schemeClr val="accent1">
                  <a:lumMod val="60000"/>
                  <a:lumOff val="40000"/>
                </a:schemeClr>
              </a:solidFill>
              <a:latin typeface="Arial" pitchFamily="34" charset="0"/>
              <a:ea typeface="+mj-ea"/>
              <a:cs typeface="Arial" pitchFamily="34" charset="0"/>
            </a:endParaRPr>
          </a:p>
          <a:p>
            <a:pPr lvl="2" eaLnBrk="1" hangingPunct="1">
              <a:defRPr/>
            </a:pPr>
            <a:endParaRPr lang="fr-FR" sz="1600" dirty="0" smtClean="0">
              <a:solidFill>
                <a:schemeClr val="accent1">
                  <a:lumMod val="60000"/>
                  <a:lumOff val="40000"/>
                </a:schemeClr>
              </a:solidFill>
              <a:latin typeface="Arial" pitchFamily="34" charset="0"/>
              <a:ea typeface="+mj-ea"/>
              <a:cs typeface="Arial" pitchFamily="34" charset="0"/>
            </a:endParaRPr>
          </a:p>
          <a:p>
            <a:pPr lvl="2" eaLnBrk="1" hangingPunct="1">
              <a:defRPr/>
            </a:pPr>
            <a:endParaRPr lang="fr-FR" sz="100" dirty="0">
              <a:solidFill>
                <a:schemeClr val="accent1">
                  <a:lumMod val="60000"/>
                  <a:lumOff val="40000"/>
                </a:schemeClr>
              </a:solidFill>
              <a:latin typeface="Arial" pitchFamily="34" charset="0"/>
              <a:ea typeface="+mj-ea"/>
              <a:cs typeface="Arial" pitchFamily="34" charset="0"/>
            </a:endParaRPr>
          </a:p>
          <a:p>
            <a:pPr lvl="2" eaLnBrk="1" hangingPunct="1">
              <a:defRPr/>
            </a:pPr>
            <a:r>
              <a:rPr lang="fr-FR" sz="1600" dirty="0" smtClean="0">
                <a:solidFill>
                  <a:schemeClr val="accent1">
                    <a:lumMod val="60000"/>
                    <a:lumOff val="40000"/>
                  </a:schemeClr>
                </a:solidFill>
                <a:latin typeface="Arial" pitchFamily="34" charset="0"/>
                <a:ea typeface="+mj-ea"/>
                <a:cs typeface="Arial" pitchFamily="34" charset="0"/>
              </a:rPr>
              <a:t>Etablir </a:t>
            </a:r>
            <a:r>
              <a:rPr lang="fr-FR" sz="1600" dirty="0">
                <a:solidFill>
                  <a:schemeClr val="accent1">
                    <a:lumMod val="60000"/>
                    <a:lumOff val="40000"/>
                  </a:schemeClr>
                </a:solidFill>
                <a:latin typeface="Arial" pitchFamily="34" charset="0"/>
                <a:ea typeface="+mj-ea"/>
                <a:cs typeface="Arial" pitchFamily="34" charset="0"/>
              </a:rPr>
              <a:t>un plan de réduction des risques</a:t>
            </a:r>
            <a:r>
              <a:rPr lang="fr-FR" sz="1200" dirty="0" smtClean="0"/>
              <a:t/>
            </a:r>
            <a:br>
              <a:rPr lang="fr-FR" sz="1200" dirty="0" smtClean="0"/>
            </a:br>
            <a:endParaRPr lang="fr-FR" sz="1200" dirty="0" smtClean="0"/>
          </a:p>
          <a:p>
            <a:pPr lvl="2" eaLnBrk="1" hangingPunct="1">
              <a:defRPr/>
            </a:pPr>
            <a:endParaRPr lang="fr-FR" sz="1200" dirty="0"/>
          </a:p>
          <a:p>
            <a:pPr lvl="2" eaLnBrk="1" hangingPunct="1">
              <a:defRPr/>
            </a:pPr>
            <a:endParaRPr lang="fr-FR" sz="1200" dirty="0" smtClean="0"/>
          </a:p>
          <a:p>
            <a:pPr lvl="2" eaLnBrk="1" hangingPunct="1">
              <a:defRPr/>
            </a:pPr>
            <a:endParaRPr lang="fr-FR" sz="1200" dirty="0"/>
          </a:p>
          <a:p>
            <a:pPr lvl="2" eaLnBrk="1" hangingPunct="1">
              <a:defRPr/>
            </a:pPr>
            <a:r>
              <a:rPr lang="fr-FR" sz="1600" dirty="0" smtClean="0">
                <a:solidFill>
                  <a:srgbClr val="002776">
                    <a:lumMod val="60000"/>
                    <a:lumOff val="40000"/>
                  </a:srgbClr>
                </a:solidFill>
                <a:latin typeface="Arial" pitchFamily="34" charset="0"/>
                <a:cs typeface="Arial" pitchFamily="34" charset="0"/>
              </a:rPr>
              <a:t>Mettre en place des contrôles alignés sur les risques</a:t>
            </a:r>
          </a:p>
          <a:p>
            <a:pPr lvl="2" eaLnBrk="1" hangingPunct="1">
              <a:defRPr/>
            </a:pPr>
            <a:endParaRPr lang="fr-FR" sz="1600" dirty="0">
              <a:solidFill>
                <a:srgbClr val="002776">
                  <a:lumMod val="60000"/>
                  <a:lumOff val="40000"/>
                </a:srgbClr>
              </a:solidFill>
              <a:latin typeface="Arial" pitchFamily="34" charset="0"/>
              <a:cs typeface="Arial" pitchFamily="34" charset="0"/>
            </a:endParaRPr>
          </a:p>
          <a:p>
            <a:pPr lvl="2" eaLnBrk="1" hangingPunct="1">
              <a:defRPr/>
            </a:pPr>
            <a:endParaRPr lang="fr-FR" sz="1100" dirty="0" smtClean="0">
              <a:solidFill>
                <a:srgbClr val="002776">
                  <a:lumMod val="60000"/>
                  <a:lumOff val="40000"/>
                </a:srgbClr>
              </a:solidFill>
              <a:latin typeface="Arial" pitchFamily="34" charset="0"/>
              <a:cs typeface="Arial" pitchFamily="34" charset="0"/>
            </a:endParaRPr>
          </a:p>
          <a:p>
            <a:pPr lvl="2" eaLnBrk="1" hangingPunct="1">
              <a:defRPr/>
            </a:pPr>
            <a:r>
              <a:rPr lang="fr-FR" sz="1600" dirty="0" smtClean="0">
                <a:solidFill>
                  <a:srgbClr val="002776">
                    <a:lumMod val="60000"/>
                    <a:lumOff val="40000"/>
                  </a:srgbClr>
                </a:solidFill>
                <a:latin typeface="Arial" pitchFamily="34" charset="0"/>
                <a:cs typeface="Arial" pitchFamily="34" charset="0"/>
              </a:rPr>
              <a:t>S’assurer de l’efficacité des contrôles</a:t>
            </a:r>
            <a:endParaRPr lang="fr-FR" sz="1200" dirty="0" smtClean="0"/>
          </a:p>
        </p:txBody>
      </p:sp>
      <p:sp>
        <p:nvSpPr>
          <p:cNvPr id="7" name="Rounded Rectangle 6"/>
          <p:cNvSpPr/>
          <p:nvPr/>
        </p:nvSpPr>
        <p:spPr>
          <a:xfrm>
            <a:off x="799108" y="1654076"/>
            <a:ext cx="7805340" cy="4787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Analyse des risques: </a:t>
            </a:r>
            <a:br>
              <a:rPr lang="fr-FR" sz="1600" b="1" dirty="0" smtClean="0">
                <a:solidFill>
                  <a:schemeClr val="tx2"/>
                </a:solidFill>
              </a:rPr>
            </a:br>
            <a:r>
              <a:rPr lang="fr-FR" sz="1600" dirty="0" smtClean="0">
                <a:solidFill>
                  <a:schemeClr val="tx2"/>
                </a:solidFill>
              </a:rPr>
              <a:t>- </a:t>
            </a:r>
            <a:r>
              <a:rPr lang="fr-FR" sz="1400" dirty="0" smtClean="0">
                <a:solidFill>
                  <a:schemeClr val="tx2"/>
                </a:solidFill>
              </a:rPr>
              <a:t>menaces, vulnérabilités, probabilité de survenance, conséquences possibles </a:t>
            </a:r>
            <a:endParaRPr lang="fr-FR" sz="1600" dirty="0" smtClean="0">
              <a:solidFill>
                <a:schemeClr val="tx2"/>
              </a:solidFill>
            </a:endParaRPr>
          </a:p>
        </p:txBody>
      </p:sp>
      <p:sp>
        <p:nvSpPr>
          <p:cNvPr id="8" name="Rounded Rectangle 7"/>
          <p:cNvSpPr/>
          <p:nvPr/>
        </p:nvSpPr>
        <p:spPr>
          <a:xfrm>
            <a:off x="827584" y="2611512"/>
            <a:ext cx="7776864" cy="5760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Plan de réduction des risques: </a:t>
            </a:r>
            <a:r>
              <a:rPr lang="fr-FR" sz="1400" dirty="0" smtClean="0">
                <a:solidFill>
                  <a:schemeClr val="tx2"/>
                </a:solidFill>
              </a:rPr>
              <a:t>intégrer les  éléments techniques, organisationnels, (politiques, procédures, processus…), et humains (formation, sensibilisation)</a:t>
            </a:r>
            <a:endParaRPr lang="fr-FR" sz="1600" dirty="0" smtClean="0">
              <a:solidFill>
                <a:schemeClr val="tx2"/>
              </a:solidFill>
            </a:endParaRPr>
          </a:p>
        </p:txBody>
      </p:sp>
      <p:sp>
        <p:nvSpPr>
          <p:cNvPr id="9" name="Rounded Rectangle 8"/>
          <p:cNvSpPr/>
          <p:nvPr/>
        </p:nvSpPr>
        <p:spPr>
          <a:xfrm>
            <a:off x="827584" y="3742432"/>
            <a:ext cx="7776864" cy="3133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Mise en œuvre d’un environnement de contrôle</a:t>
            </a:r>
            <a:endParaRPr lang="fr-FR" sz="1600" dirty="0" smtClean="0">
              <a:solidFill>
                <a:schemeClr val="tx2"/>
              </a:solidFill>
            </a:endParaRPr>
          </a:p>
        </p:txBody>
      </p:sp>
      <p:sp>
        <p:nvSpPr>
          <p:cNvPr id="10" name="Rounded Rectangle 9"/>
          <p:cNvSpPr/>
          <p:nvPr/>
        </p:nvSpPr>
        <p:spPr>
          <a:xfrm>
            <a:off x="827584" y="4496420"/>
            <a:ext cx="7776864"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Monitoring: </a:t>
            </a:r>
            <a:r>
              <a:rPr lang="fr-FR" sz="1400" dirty="0" smtClean="0">
                <a:solidFill>
                  <a:schemeClr val="tx2"/>
                </a:solidFill>
              </a:rPr>
              <a:t>s’assurer que les contrôles atteignent les objectifs fixés et sont appliqués.</a:t>
            </a:r>
            <a:endParaRPr lang="fr-FR" sz="1600" dirty="0" smtClean="0">
              <a:solidFill>
                <a:schemeClr val="tx2"/>
              </a:solidFill>
            </a:endParaRPr>
          </a:p>
        </p:txBody>
      </p:sp>
      <p:sp>
        <p:nvSpPr>
          <p:cNvPr id="11" name="Curved Left Arrow 10"/>
          <p:cNvSpPr/>
          <p:nvPr/>
        </p:nvSpPr>
        <p:spPr>
          <a:xfrm>
            <a:off x="4644008" y="5254600"/>
            <a:ext cx="648072" cy="12961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2" name="Curved Left Arrow 11"/>
          <p:cNvSpPr/>
          <p:nvPr/>
        </p:nvSpPr>
        <p:spPr>
          <a:xfrm rot="10800000">
            <a:off x="3203848" y="5157192"/>
            <a:ext cx="720080" cy="1368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2627784" y="2780928"/>
            <a:ext cx="3528392" cy="433387"/>
          </a:xfrm>
          <a:prstGeom prst="rect">
            <a:avLst/>
          </a:prstGeom>
          <a:noFill/>
          <a:ln w="9525">
            <a:noFill/>
            <a:miter lim="800000"/>
            <a:headEnd/>
            <a:tailEnd/>
          </a:ln>
        </p:spPr>
        <p:txBody>
          <a:bodyPr lIns="0" tIns="0" rIns="0" bIns="0"/>
          <a:lstStyle/>
          <a:p>
            <a:pPr algn="ctr" eaLnBrk="0" fontAlgn="base" hangingPunct="0">
              <a:lnSpc>
                <a:spcPts val="3050"/>
              </a:lnSpc>
              <a:spcBef>
                <a:spcPct val="0"/>
              </a:spcBef>
              <a:spcAft>
                <a:spcPct val="0"/>
              </a:spcAft>
            </a:pPr>
            <a:r>
              <a:rPr lang="fr-CH" sz="4800" b="1" dirty="0" smtClean="0">
                <a:solidFill>
                  <a:srgbClr val="002776"/>
                </a:solidFill>
                <a:cs typeface="Arial" charset="0"/>
              </a:rPr>
              <a:t>Questions?</a:t>
            </a:r>
            <a:endParaRPr lang="en-US" sz="4800" b="1" dirty="0">
              <a:solidFill>
                <a:srgbClr val="002776"/>
              </a:solidFill>
              <a:cs typeface="Arial" charset="0"/>
            </a:endParaRPr>
          </a:p>
        </p:txBody>
      </p:sp>
      <p:pic>
        <p:nvPicPr>
          <p:cNvPr id="2056" name="Picture 8" descr="c:\Documents and Settings\herijea\Local Settings\Temporary Internet Files\Content.IE5\UGJVSIXG\MC900441930[1].wmf"/>
          <p:cNvPicPr>
            <a:picLocks noChangeAspect="1" noChangeArrowheads="1"/>
          </p:cNvPicPr>
          <p:nvPr/>
        </p:nvPicPr>
        <p:blipFill>
          <a:blip r:embed="rId2" cstate="print"/>
          <a:srcRect/>
          <a:stretch>
            <a:fillRect/>
          </a:stretch>
        </p:blipFill>
        <p:spPr bwMode="auto">
          <a:xfrm>
            <a:off x="3386063" y="3501008"/>
            <a:ext cx="1978025" cy="19081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II) La gestion des risques informatiques</a:t>
            </a:r>
          </a:p>
          <a:p>
            <a:pPr eaLnBrk="0" fontAlgn="base" hangingPunct="0">
              <a:lnSpc>
                <a:spcPts val="3050"/>
              </a:lnSpc>
              <a:spcBef>
                <a:spcPct val="0"/>
              </a:spcBef>
              <a:spcAft>
                <a:spcPct val="0"/>
              </a:spcAft>
            </a:pPr>
            <a:r>
              <a:rPr lang="fr-CH" sz="1600" b="1" dirty="0" smtClean="0">
                <a:solidFill>
                  <a:srgbClr val="002776"/>
                </a:solidFill>
                <a:cs typeface="Arial" charset="0"/>
              </a:rPr>
              <a:t>	- l’analyse des risques liés au S.I.</a:t>
            </a:r>
          </a:p>
          <a:p>
            <a:pPr eaLnBrk="0" fontAlgn="base" hangingPunct="0">
              <a:lnSpc>
                <a:spcPts val="3050"/>
              </a:lnSpc>
              <a:spcBef>
                <a:spcPct val="0"/>
              </a:spcBef>
              <a:spcAft>
                <a:spcPct val="0"/>
              </a:spcAft>
            </a:pPr>
            <a:endParaRPr lang="en-US" sz="2500" b="1" dirty="0">
              <a:solidFill>
                <a:srgbClr val="002776"/>
              </a:solidFill>
              <a:cs typeface="Arial" charset="0"/>
            </a:endParaRPr>
          </a:p>
        </p:txBody>
      </p:sp>
      <p:pic>
        <p:nvPicPr>
          <p:cNvPr id="35842" name="Picture 2" descr="http://1.bp.blogspot.com/-jsXtkCkjDeg/TvYatcy71ZI/AAAAAAAAESk/jLrDkzSpft8/s400/risk%2Bmanagement.jpg"/>
          <p:cNvPicPr>
            <a:picLocks noChangeAspect="1" noChangeArrowheads="1"/>
          </p:cNvPicPr>
          <p:nvPr/>
        </p:nvPicPr>
        <p:blipFill>
          <a:blip r:embed="rId2" cstate="print"/>
          <a:srcRect/>
          <a:stretch>
            <a:fillRect/>
          </a:stretch>
        </p:blipFill>
        <p:spPr bwMode="auto">
          <a:xfrm>
            <a:off x="4932040" y="3573016"/>
            <a:ext cx="3810000" cy="28575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2" name="Rectangle 1"/>
          <p:cNvSpPr/>
          <p:nvPr/>
        </p:nvSpPr>
        <p:spPr>
          <a:xfrm>
            <a:off x="459582" y="1052736"/>
            <a:ext cx="4572000" cy="369332"/>
          </a:xfrm>
          <a:prstGeom prst="rect">
            <a:avLst/>
          </a:prstGeom>
        </p:spPr>
        <p:txBody>
          <a:bodyPr>
            <a:spAutoFit/>
          </a:bodyPr>
          <a:lstStyle/>
          <a:p>
            <a:r>
              <a:rPr lang="fr-FR" b="1" i="1" dirty="0" smtClean="0"/>
              <a:t>Notion </a:t>
            </a:r>
            <a:r>
              <a:rPr lang="fr-FR" b="1" i="1" dirty="0"/>
              <a:t>de « </a:t>
            </a:r>
            <a:r>
              <a:rPr lang="fr-FR" b="1" i="1" dirty="0" smtClean="0"/>
              <a:t>Menace » </a:t>
            </a:r>
            <a:endParaRPr lang="fr-FR" dirty="0"/>
          </a:p>
        </p:txBody>
      </p:sp>
      <p:sp>
        <p:nvSpPr>
          <p:cNvPr id="3" name="Rectangle 2"/>
          <p:cNvSpPr/>
          <p:nvPr/>
        </p:nvSpPr>
        <p:spPr>
          <a:xfrm>
            <a:off x="683568" y="1556792"/>
            <a:ext cx="7704856" cy="523220"/>
          </a:xfrm>
          <a:prstGeom prst="rect">
            <a:avLst/>
          </a:prstGeom>
        </p:spPr>
        <p:txBody>
          <a:bodyPr wrap="square">
            <a:spAutoFit/>
          </a:bodyPr>
          <a:lstStyle/>
          <a:p>
            <a:pPr marL="742950" lvl="1" indent="-285750">
              <a:buFont typeface="Arial" panose="020B0604020202020204" pitchFamily="34" charset="0"/>
              <a:buChar char="•"/>
              <a:defRPr/>
            </a:pPr>
            <a:r>
              <a:rPr lang="fr-FR" sz="1400" b="1" dirty="0">
                <a:solidFill>
                  <a:srgbClr val="C00000"/>
                </a:solidFill>
              </a:rPr>
              <a:t>Cause potentielle d’un incident</a:t>
            </a:r>
            <a:r>
              <a:rPr lang="fr-FR" sz="1400" dirty="0"/>
              <a:t>, qui pourrait entrainer des dommages sur un bien si cette menace se concrétisait.</a:t>
            </a:r>
          </a:p>
        </p:txBody>
      </p:sp>
      <p:pic>
        <p:nvPicPr>
          <p:cNvPr id="7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132856"/>
            <a:ext cx="717190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58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TotalTime>
  <Words>4904</Words>
  <Application>Microsoft Office PowerPoint</Application>
  <PresentationFormat>Affichage à l'écran (4:3)</PresentationFormat>
  <Paragraphs>1301</Paragraphs>
  <Slides>70</Slides>
  <Notes>47</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70</vt:i4>
      </vt:variant>
    </vt:vector>
  </HeadingPairs>
  <TitlesOfParts>
    <vt:vector size="72" baseType="lpstr">
      <vt:lpstr>Theme</vt:lpstr>
      <vt:lpstr>Visio</vt:lpstr>
      <vt:lpstr>Module 2: Gestion de la sécurité du S.I.   </vt:lpstr>
      <vt:lpstr>Sommaire</vt:lpstr>
      <vt:lpstr>Présentation PowerPoint</vt:lpstr>
      <vt:lpstr>Introduction à la gestion de la sécurité du S.I.  Quels sont les principaux types d’incidents de sécurité? </vt:lpstr>
      <vt:lpstr>La gestion des risques informatiques L’analyse des risques liés au S.I. </vt:lpstr>
      <vt:lpstr>Introduction à la gestion de la sécurité du S.I.  Approche</vt:lpstr>
      <vt:lpstr>Introduction à la gestion de la sécurité du S.I.  Approche</vt:lpstr>
      <vt:lpstr>Présentation PowerPoint</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Sécurité logique - Introduction  </vt:lpstr>
      <vt:lpstr>Présentation PowerPoint</vt:lpstr>
      <vt:lpstr>Mesures organisationnelles</vt:lpstr>
      <vt:lpstr>Mesures organisationnelles  La politique de sécurité du système d’information (PSSI) </vt:lpstr>
      <vt:lpstr>Mesures organisationnelles  La politique de sécurité du système d’information (PSSI) </vt:lpstr>
      <vt:lpstr>Mesures organisationnelles  La politique de sécurité du système d’information (PSSI) </vt:lpstr>
      <vt:lpstr>Mesures organisationnelles  La politique de sécurité du système d’information (PSSI) - Exemples</vt:lpstr>
      <vt:lpstr>Mesures organisationnelles</vt:lpstr>
      <vt:lpstr>Mesures organisationnelles  Le RSSI (Responsable de la Sécurité des SI)  (a.k.a. CISO, ex. « Security Officer »)</vt:lpstr>
      <vt:lpstr>Mesures organisationnelles  Le RSSI (Responsable de la Sécurité des SI)  </vt:lpstr>
      <vt:lpstr>Mesures organisationnelles  Le RSSI (Responsable de la Sécurité des SI) (suite)  </vt:lpstr>
      <vt:lpstr>Mesures organisationnelles  Le RSSI (Responsable de la Sécurité des SI)  (suite)</vt:lpstr>
      <vt:lpstr>Mesures organisationnelles</vt:lpstr>
      <vt:lpstr>Mesures organisationnelles  Classification de l’information</vt:lpstr>
      <vt:lpstr>Mesures organisationnelles  Classification de l’information </vt:lpstr>
      <vt:lpstr>Mesures organisationnelles  Classification de l’information</vt:lpstr>
      <vt:lpstr>Mesures organisationnelles  Classification de l’information</vt:lpstr>
      <vt:lpstr>Mesures organisationnelles</vt:lpstr>
      <vt:lpstr>Mesures organisationnelles  Gestion des risques liés à la sous-traitance</vt:lpstr>
      <vt:lpstr>Mesures organisationnelles  Gestion des risques liés à la sous-traitance</vt:lpstr>
      <vt:lpstr>Mesures organisationnelles  Gestion des risques liés à la sous-traitance</vt:lpstr>
      <vt:lpstr>Mesures organisationnelles  Gestion des risques liés à la sous-traitance</vt:lpstr>
      <vt:lpstr>Mesures organisationnelles  Gestion des risques liés à la sous-traitance</vt:lpstr>
      <vt:lpstr>Mesures organisationnelles</vt:lpstr>
      <vt:lpstr>Mesures organisationnelles  Les audits de sécurité</vt:lpstr>
      <vt:lpstr>Mesures organisationnelles  Les audits de sécurité</vt:lpstr>
      <vt:lpstr>Présentation PowerPoint</vt:lpstr>
      <vt:lpstr>Organisation de la sécurité par processus  Typologie des défaillances</vt:lpstr>
      <vt:lpstr>Mesures organisationnelles</vt:lpstr>
      <vt:lpstr>Organisation de la sécurité Exemple: Processus de gestion des incidents (simplifié) (1/3)</vt:lpstr>
      <vt:lpstr>Organisation de la sécurité Risques et mesures de réduction: processus de gestion des incidents (2/3)</vt:lpstr>
      <vt:lpstr>Organisation de la sécurité Risques et mesures de réduction: processus de gestion des incidents (3/3)</vt:lpstr>
      <vt:lpstr>Mesures organisationnelles</vt:lpstr>
      <vt:lpstr>Organisation de la sécurité Exemple: Processus de gestion des changements (simplifié)</vt:lpstr>
      <vt:lpstr>Mesures organisationnelles</vt:lpstr>
      <vt:lpstr>Organisation de la sécurité Exemple: Processus standard de gestion des accès (simplifié) (1/2)</vt:lpstr>
      <vt:lpstr>Organisation de la sécurité Risques: processus standard de gestion des accès (2/2)</vt:lpstr>
      <vt:lpstr>Présentation PowerPoint</vt:lpstr>
      <vt:lpstr>Cadres de référence: modèle et standards  CobiT - gouvernance des systèmes d'information</vt:lpstr>
      <vt:lpstr>Cadres de référence: modèle et standards  CobiT - gouvernance des systèmes d'information</vt:lpstr>
      <vt:lpstr>Cadres de référence: modèle et standards  ISO/IEC 27001:2005 - norme de gestion de sécurité de l'information</vt:lpstr>
      <vt:lpstr>Cadres de référence: modèle et standards  ISO/IEC 27002:2005 – code de bonnes pratiques pour la gestion de la sécurité de l'information</vt:lpstr>
      <vt:lpstr>Cadres de référence: modèle et standards  Référentiels utilisés pour la formalisation de la PSI </vt:lpstr>
      <vt:lpstr>Cadres de référence: modèle et standards  ISO 9001 / CMMI / CobiT CMM – modèles de maturité</vt:lpstr>
      <vt:lpstr>Cadres de référence: modèle et standards  CobiT CMM – modèle de maturité</vt:lpstr>
      <vt:lpstr>Présentation PowerPoint</vt:lpstr>
      <vt:lpstr>Exemple: modèle type pour la mise en place d’une stratégie de sécurité Phase 1 – évaluation de l’existant (« AS IS »)</vt:lpstr>
      <vt:lpstr>Exemple: modèle type pour la mise en place d’une stratégie de sécurité Phase 2 – mise en place de mesures de sécurité alignées sur les risques</vt:lpstr>
      <vt:lpstr>Exemple: modèle type pour la mise en place d’une stratégie de sécurité Phase 3 – gestion de l’environnement de contrôle</vt:lpstr>
      <vt:lpstr>Exemple: modèle type pour la mise en place d’une stratégie de sécurité Phase 4 – gouvernance et optimisation de l’environnement de contrôle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Gestion de la sécurité du S.I.</dc:title>
  <dc:creator>Jean-Claude Héritier - jcheritier@gmail.com</dc:creator>
  <cp:keywords>EM Strasbourg - cours Sécurité des Systèmes d'information (2016)</cp:keywords>
  <cp:lastModifiedBy>JC</cp:lastModifiedBy>
  <cp:revision>118</cp:revision>
  <dcterms:created xsi:type="dcterms:W3CDTF">2013-07-29T11:26:08Z</dcterms:created>
  <dcterms:modified xsi:type="dcterms:W3CDTF">2016-09-26T22:26:01Z</dcterms:modified>
</cp:coreProperties>
</file>