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8" r:id="rId2"/>
    <p:sldId id="261" r:id="rId3"/>
    <p:sldId id="316" r:id="rId4"/>
    <p:sldId id="317" r:id="rId5"/>
    <p:sldId id="318" r:id="rId6"/>
    <p:sldId id="319" r:id="rId7"/>
    <p:sldId id="320" r:id="rId8"/>
    <p:sldId id="321" r:id="rId9"/>
    <p:sldId id="315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ECFF"/>
    <a:srgbClr val="FFCC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371" autoAdjust="0"/>
  </p:normalViewPr>
  <p:slideViewPr>
    <p:cSldViewPr>
      <p:cViewPr>
        <p:scale>
          <a:sx n="100" d="100"/>
          <a:sy n="100" d="100"/>
        </p:scale>
        <p:origin x="-181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382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36C974-B1C1-4C3A-A27D-037BB8145571}" type="datetimeFigureOut">
              <a:rPr lang="fr-FR" smtClean="0"/>
              <a:t>26/09/2017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E28D1-8E88-46F1-AC11-DACCEB7B60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9685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DAE94-3D75-4239-A5E5-CD5102260DE1}" type="datetimeFigureOut">
              <a:rPr lang="fr-CH" smtClean="0"/>
              <a:pPr/>
              <a:t>26.09.2017</a:t>
            </a:fld>
            <a:endParaRPr lang="fr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B4FC1-DC39-4932-854F-99E7E0634883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63144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D416AE-15F2-43A3-B908-642384FB36D0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Title Placeholder 1"/>
          <p:cNvSpPr>
            <a:spLocks noGrp="1"/>
          </p:cNvSpPr>
          <p:nvPr>
            <p:ph type="ctrTitle"/>
          </p:nvPr>
        </p:nvSpPr>
        <p:spPr>
          <a:xfrm>
            <a:off x="1142823" y="2886328"/>
            <a:ext cx="3996983" cy="1128762"/>
          </a:xfrm>
        </p:spPr>
        <p:txBody>
          <a:bodyPr/>
          <a:lstStyle>
            <a:lvl1pPr>
              <a:lnSpc>
                <a:spcPts val="2509"/>
              </a:lnSpc>
              <a:defRPr sz="2500" b="0" smtClean="0">
                <a:latin typeface="Times New Roman" pitchFamily="18" charset="0"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</a:p>
        </p:txBody>
      </p:sp>
      <p:sp>
        <p:nvSpPr>
          <p:cNvPr id="120836" name="Text Placeholder 2"/>
          <p:cNvSpPr>
            <a:spLocks noGrp="1"/>
          </p:cNvSpPr>
          <p:nvPr>
            <p:ph type="subTitle" idx="1"/>
          </p:nvPr>
        </p:nvSpPr>
        <p:spPr>
          <a:xfrm>
            <a:off x="260524" y="6028938"/>
            <a:ext cx="4740104" cy="303897"/>
          </a:xfrm>
        </p:spPr>
        <p:txBody>
          <a:bodyPr/>
          <a:lstStyle>
            <a:lvl1pPr marL="0" indent="0">
              <a:lnSpc>
                <a:spcPts val="1994"/>
              </a:lnSpc>
              <a:defRPr b="1" smtClean="0"/>
            </a:lvl1pPr>
          </a:lstStyle>
          <a:p>
            <a:r>
              <a:rPr dirty="0" smtClean="0"/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/>
          <a:lstStyle>
            <a:lvl2pPr marL="182223" marR="0" indent="-182223" algn="l" defTabSz="91396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69"/>
              </a:spcAft>
              <a:buClrTx/>
              <a:buSzTx/>
              <a:buFont typeface="Arial" pitchFamily="34" charset="0"/>
              <a:buChar char="•"/>
              <a:tabLst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fr-CH" dirty="0" err="1" smtClean="0"/>
              <a:t>Third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fr-CH" dirty="0" smtClean="0"/>
          </a:p>
          <a:p>
            <a:pPr lvl="3"/>
            <a:r>
              <a:rPr lang="fr-CH" dirty="0" err="1" smtClean="0"/>
              <a:t>Fourth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fr-CH" dirty="0" smtClean="0"/>
          </a:p>
          <a:p>
            <a:pPr lvl="4"/>
            <a:r>
              <a:rPr lang="fr-CH" dirty="0" err="1" smtClean="0"/>
              <a:t>Fifth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07988" y="350838"/>
            <a:ext cx="842327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04813" y="1190625"/>
            <a:ext cx="8423275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397625" y="6564313"/>
            <a:ext cx="2312988" cy="1444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 defTabSz="913964">
              <a:lnSpc>
                <a:spcPts val="1077"/>
              </a:lnSpc>
              <a:defRPr/>
            </a:pPr>
            <a:r>
              <a:rPr lang="en-US" sz="1050" dirty="0">
                <a:solidFill>
                  <a:srgbClr val="002776"/>
                </a:solidFill>
              </a:rPr>
              <a:t>© </a:t>
            </a:r>
            <a:r>
              <a:rPr lang="en-US" sz="1050" dirty="0" smtClean="0">
                <a:solidFill>
                  <a:srgbClr val="002776"/>
                </a:solidFill>
              </a:rPr>
              <a:t>2017</a:t>
            </a:r>
            <a:r>
              <a:rPr lang="en-US" sz="1050" baseline="0" dirty="0" smtClean="0">
                <a:solidFill>
                  <a:srgbClr val="002776"/>
                </a:solidFill>
              </a:rPr>
              <a:t> </a:t>
            </a:r>
            <a:r>
              <a:rPr lang="en-US" sz="1050" dirty="0" smtClean="0">
                <a:solidFill>
                  <a:srgbClr val="002776"/>
                </a:solidFill>
              </a:rPr>
              <a:t>Jean-Claude </a:t>
            </a:r>
            <a:r>
              <a:rPr lang="en-US" sz="1050" dirty="0">
                <a:solidFill>
                  <a:srgbClr val="002776"/>
                </a:solidFill>
              </a:rPr>
              <a:t>Héritier</a:t>
            </a: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35000" y="6564313"/>
            <a:ext cx="2312988" cy="1444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3964">
              <a:lnSpc>
                <a:spcPts val="1077"/>
              </a:lnSpc>
              <a:defRPr/>
            </a:pPr>
            <a:r>
              <a:rPr lang="fr-CH" sz="1050" dirty="0" smtClean="0">
                <a:solidFill>
                  <a:srgbClr val="002776"/>
                </a:solidFill>
              </a:rPr>
              <a:t>Gestion de la sécurité du S.I.</a:t>
            </a:r>
            <a:endParaRPr lang="en-US" sz="1050" dirty="0">
              <a:solidFill>
                <a:srgbClr val="002776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439738" y="6564313"/>
            <a:ext cx="234950" cy="1428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3964">
              <a:lnSpc>
                <a:spcPts val="1077"/>
              </a:lnSpc>
              <a:defRPr/>
            </a:pPr>
            <a:fld id="{A7D4F100-CE5F-4607-8B7A-A8604632981A}" type="slidenum">
              <a:rPr lang="en-US" sz="1000">
                <a:solidFill>
                  <a:srgbClr val="002776"/>
                </a:solidFill>
              </a:rPr>
              <a:pPr defTabSz="913964">
                <a:lnSpc>
                  <a:spcPts val="1077"/>
                </a:lnSpc>
                <a:defRPr/>
              </a:pPr>
              <a:t>‹N°›</a:t>
            </a:fld>
            <a:endParaRPr lang="en-US" sz="1000" dirty="0">
              <a:solidFill>
                <a:srgbClr val="002776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2200" b="1" kern="1200" dirty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5pPr>
      <a:lvl6pPr marL="410002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6pPr>
      <a:lvl7pPr marL="820007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7pPr>
      <a:lvl8pPr marL="1230009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8pPr>
      <a:lvl9pPr marL="1640010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9pPr>
    </p:titleStyle>
    <p:bodyStyle>
      <a:lvl1pPr marL="179388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•"/>
        <a:defRPr lang="en-US" sz="3200" kern="1200" dirty="0">
          <a:solidFill>
            <a:schemeClr val="tx2"/>
          </a:solidFill>
          <a:latin typeface="+mn-lt"/>
          <a:ea typeface="+mn-ea"/>
          <a:cs typeface="+mn-cs"/>
        </a:defRPr>
      </a:lvl1pPr>
      <a:lvl2pPr marL="179388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•"/>
        <a:defRPr lang="en-US" sz="2800" kern="1200" dirty="0">
          <a:solidFill>
            <a:schemeClr val="tx2"/>
          </a:solidFill>
          <a:latin typeface="+mn-lt"/>
          <a:ea typeface="+mj-ea"/>
          <a:cs typeface="+mj-cs"/>
        </a:defRPr>
      </a:lvl2pPr>
      <a:lvl3pPr marL="360363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‒"/>
        <a:defRPr lang="en-US" sz="2400" kern="1200" dirty="0">
          <a:solidFill>
            <a:schemeClr val="tx2"/>
          </a:solidFill>
          <a:latin typeface="+mn-lt"/>
          <a:ea typeface="+mj-ea"/>
          <a:cs typeface="+mj-cs"/>
        </a:defRPr>
      </a:lvl3pPr>
      <a:lvl4pPr marL="541338" indent="-179388" algn="l" rtl="0" eaLnBrk="0" fontAlgn="base" hangingPunct="0">
        <a:spcBef>
          <a:spcPct val="0"/>
        </a:spcBef>
        <a:spcAft>
          <a:spcPts val="538"/>
        </a:spcAft>
        <a:buFont typeface="Arial" pitchFamily="34" charset="0"/>
        <a:buChar char="•"/>
        <a:defRPr lang="en-US" sz="1600" kern="1200" dirty="0">
          <a:solidFill>
            <a:schemeClr val="tx2"/>
          </a:solidFill>
          <a:latin typeface="+mn-lt"/>
          <a:ea typeface="+mj-ea"/>
          <a:cs typeface="+mj-cs"/>
        </a:defRPr>
      </a:lvl4pPr>
      <a:lvl5pPr marL="711200" indent="-168275" algn="l" rtl="0" eaLnBrk="0" fontAlgn="base" hangingPunct="0">
        <a:spcBef>
          <a:spcPct val="0"/>
        </a:spcBef>
        <a:spcAft>
          <a:spcPts val="538"/>
        </a:spcAft>
        <a:buFont typeface="Arial" pitchFamily="34" charset="0"/>
        <a:buChar char="‒"/>
        <a:defRPr lang="en-GB" sz="1600" kern="1200" dirty="0">
          <a:solidFill>
            <a:schemeClr val="tx2"/>
          </a:solidFill>
          <a:latin typeface="+mn-lt"/>
          <a:ea typeface="+mj-ea"/>
          <a:cs typeface="+mj-cs"/>
        </a:defRPr>
      </a:lvl5pPr>
      <a:lvl6pPr marL="802922" indent="-163717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400" kern="1200" baseline="0">
          <a:solidFill>
            <a:schemeClr val="accent1"/>
          </a:solidFill>
          <a:latin typeface="+mn-lt"/>
          <a:ea typeface="+mn-ea"/>
          <a:cs typeface="+mn-cs"/>
        </a:defRPr>
      </a:lvl6pPr>
      <a:lvl7pPr marL="968061" indent="-165140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3236" indent="-155175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3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86953" indent="-163717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002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007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009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0010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0013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0016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0018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0021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em-strasbourg.dyndns.or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7"/>
          <p:cNvSpPr>
            <a:spLocks noGrp="1"/>
          </p:cNvSpPr>
          <p:nvPr>
            <p:ph type="ctrTitle"/>
          </p:nvPr>
        </p:nvSpPr>
        <p:spPr>
          <a:xfrm>
            <a:off x="1403648" y="3068960"/>
            <a:ext cx="6525344" cy="945828"/>
          </a:xfrm>
        </p:spPr>
        <p:txBody>
          <a:bodyPr/>
          <a:lstStyle/>
          <a:p>
            <a:pPr>
              <a:lnSpc>
                <a:spcPts val="2513"/>
              </a:lnSpc>
            </a:pPr>
            <a:r>
              <a:rPr lang="fr-FR" sz="3200" dirty="0" smtClean="0"/>
              <a:t>Sécurité des Systèmes d’Information</a:t>
            </a:r>
            <a:endParaRPr lang="fr-FR" sz="3200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7171" name="Rectangle 1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ts val="2000"/>
              </a:lnSpc>
              <a:buNone/>
            </a:pPr>
            <a:r>
              <a:rPr lang="fr-FR" sz="1800" dirty="0" smtClean="0"/>
              <a:t>Septemb</a:t>
            </a:r>
            <a:r>
              <a:rPr lang="fr-FR" sz="1800" dirty="0" smtClean="0"/>
              <a:t>re 2017</a:t>
            </a:r>
            <a:endParaRPr lang="fr-FR" sz="1800" dirty="0"/>
          </a:p>
        </p:txBody>
      </p:sp>
      <p:pic>
        <p:nvPicPr>
          <p:cNvPr id="7174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63" y="357188"/>
            <a:ext cx="200025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5696" y="4233891"/>
            <a:ext cx="4418304" cy="2624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Présentation</a:t>
            </a:r>
          </a:p>
          <a:p>
            <a:pPr>
              <a:buNone/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	</a:t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Objectifs du cours</a:t>
            </a:r>
          </a:p>
          <a:p>
            <a:pPr>
              <a:buNone/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Plan du cours</a:t>
            </a:r>
          </a:p>
          <a:p>
            <a:pPr>
              <a:buNone/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Modalités d’évaluation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6381328"/>
            <a:ext cx="20162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1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Introduction</a:t>
            </a: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- Définitions</a:t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	- Le rôle du S.I. dans l’entreprise, contexte actuel du S.I</a:t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	</a:t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Définitions et concepts fondamentaux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</a:t>
            </a: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- Critères établissant la sécurité</a:t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	- Types de contrôles</a:t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	- Cycle de vie de l’information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6381328"/>
            <a:ext cx="20162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CH" dirty="0"/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248569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2 - 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Gestion </a:t>
            </a:r>
            <a:r>
              <a:rPr lang="fr-FR" sz="2000" b="1" dirty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de la sécurité du S.I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.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I) La 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gestion des risques informatiques</a:t>
            </a: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>
                <a:solidFill>
                  <a:srgbClr val="002776"/>
                </a:solidFill>
                <a:cs typeface="Arial" charset="0"/>
              </a:rPr>
            </a:br>
            <a:r>
              <a:rPr lang="fr-CH" sz="2400" dirty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	- l’analyse des risques liés au S.I</a:t>
            </a:r>
            <a:r>
              <a:rPr lang="fr-CH" sz="1200" dirty="0" smtClean="0">
                <a:solidFill>
                  <a:srgbClr val="002776"/>
                </a:solidFill>
                <a:cs typeface="Arial" charset="0"/>
              </a:rPr>
              <a:t>.</a:t>
            </a:r>
            <a:br>
              <a:rPr lang="fr-CH" sz="1200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600" dirty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Mesures organisationnelles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politique de sécurité et procédures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fonction RSSI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classification de l’information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gestion des risques liés à la sous-traitance</a:t>
            </a:r>
            <a:r>
              <a:rPr lang="fr-CH" sz="16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600" dirty="0">
                <a:solidFill>
                  <a:srgbClr val="002776"/>
                </a:solidFill>
                <a:cs typeface="Arial" charset="0"/>
              </a:rPr>
            </a:br>
            <a:endParaRPr lang="fr-CH" sz="1400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III) Organisation de la sécurité par processus</a:t>
            </a:r>
          </a:p>
          <a:p>
            <a:pPr>
              <a:spcAft>
                <a:spcPct val="0"/>
              </a:spcAft>
              <a:buNone/>
            </a:pPr>
            <a:r>
              <a:rPr lang="fr-CH" sz="1600" dirty="0">
                <a:solidFill>
                  <a:srgbClr val="002776"/>
                </a:solidFill>
                <a:cs typeface="Arial" charset="0"/>
              </a:rPr>
              <a:t>	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	- Processus de gestion des incidents 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Processus de gestion des changements 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Processus de gestion des accès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endParaRPr lang="fr-CH" sz="1200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IV) Cadres de référence: modèle et standards</a:t>
            </a:r>
          </a:p>
          <a:p>
            <a:pPr lvl="0">
              <a:spcAft>
                <a:spcPct val="0"/>
              </a:spcAft>
              <a:buNone/>
            </a:pPr>
            <a:r>
              <a:rPr lang="fr-CH" sz="1600" dirty="0">
                <a:solidFill>
                  <a:srgbClr val="002776"/>
                </a:solidFill>
                <a:cs typeface="Arial" charset="0"/>
              </a:rPr>
              <a:t>	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	- </a:t>
            </a:r>
            <a:r>
              <a:rPr lang="fr-CH" sz="1200" dirty="0" err="1">
                <a:solidFill>
                  <a:srgbClr val="002776"/>
                </a:solidFill>
                <a:cs typeface="Arial" charset="0"/>
              </a:rPr>
              <a:t>CobiT</a:t>
            </a:r>
            <a:endParaRPr lang="fr-CH" sz="1200" dirty="0">
              <a:solidFill>
                <a:srgbClr val="002776"/>
              </a:solidFill>
              <a:cs typeface="Arial" charset="0"/>
            </a:endParaRPr>
          </a:p>
          <a:p>
            <a:pPr lvl="0"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ISO/IEC 27001:2005 et 27002:2005</a:t>
            </a:r>
          </a:p>
          <a:p>
            <a:pPr lvl="0"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Modèles de maturité</a:t>
            </a:r>
          </a:p>
          <a:p>
            <a:pPr lvl="0">
              <a:spcAft>
                <a:spcPct val="0"/>
              </a:spcAft>
              <a:buNone/>
            </a:pP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 lvl="0"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V) Exemple: modèle type pour la mise en place d’une </a:t>
            </a: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stratégie 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de sécurité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1600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321648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3: 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Sécurité </a:t>
            </a:r>
            <a:r>
              <a:rPr lang="fr-FR" sz="2000" b="1" dirty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logique du S.I.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</a:t>
            </a:r>
            <a:r>
              <a:rPr lang="en-US" sz="1600" b="1" dirty="0">
                <a:solidFill>
                  <a:srgbClr val="002776"/>
                </a:solidFill>
                <a:cs typeface="Arial" charset="0"/>
              </a:rPr>
              <a:t>Introduction – panorama et </a:t>
            </a:r>
            <a:r>
              <a:rPr lang="fr-FR" sz="1600" b="1" dirty="0">
                <a:solidFill>
                  <a:srgbClr val="002776"/>
                </a:solidFill>
                <a:cs typeface="Arial" charset="0"/>
              </a:rPr>
              <a:t>évolution</a:t>
            </a:r>
            <a:r>
              <a:rPr lang="en-US" sz="1600" b="1" dirty="0">
                <a:solidFill>
                  <a:srgbClr val="002776"/>
                </a:solidFill>
                <a:cs typeface="Arial" charset="0"/>
              </a:rPr>
              <a:t> des menaces </a:t>
            </a:r>
          </a:p>
          <a:p>
            <a:pPr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la sophistication des </a:t>
            </a:r>
            <a:r>
              <a:rPr lang="fr-CH" sz="1200" dirty="0" smtClean="0">
                <a:solidFill>
                  <a:srgbClr val="002776"/>
                </a:solidFill>
                <a:cs typeface="Arial" charset="0"/>
              </a:rPr>
              <a:t>menaces</a:t>
            </a:r>
            <a:endParaRPr lang="fr-CH" sz="1100" b="1" dirty="0">
              <a:solidFill>
                <a:srgbClr val="002776"/>
              </a:solidFill>
              <a:cs typeface="Arial" charset="0"/>
            </a:endParaRPr>
          </a:p>
          <a:p>
            <a:endParaRPr lang="fr-CH" sz="100" dirty="0"/>
          </a:p>
          <a:p>
            <a:pPr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II) Les principes clé assurant la sécurité logique du S.I.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</a:t>
            </a:r>
            <a:r>
              <a:rPr lang="en-GB" sz="1200" dirty="0">
                <a:solidFill>
                  <a:srgbClr val="002776"/>
                </a:solidFill>
                <a:cs typeface="Arial" charset="0"/>
              </a:rPr>
              <a:t>- “need-to-know” / “least privilege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”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ségrégation des tâches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 			- défense en profondeur</a:t>
            </a:r>
          </a:p>
          <a:p>
            <a:pPr>
              <a:spcAft>
                <a:spcPct val="0"/>
              </a:spcAft>
              <a:buNone/>
            </a:pPr>
            <a:endParaRPr lang="fr-CH" sz="1100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III) Authentification et Cryptographie</a:t>
            </a:r>
            <a:br>
              <a:rPr lang="fr-CH" sz="1600" b="1" dirty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	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- les bases techniques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applications pratiques: 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100" i="1" dirty="0">
                <a:solidFill>
                  <a:srgbClr val="002776"/>
                </a:solidFill>
                <a:cs typeface="Arial" charset="0"/>
              </a:rPr>
              <a:t>TLS / HTTPS, signature électronique, authentification forte, non-répudiation, horodatage sécurité, SSH, hachage…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endParaRPr lang="fr-CH" sz="1100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IV) Mesures techniques pour sécuriser le S.I.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Applications Métier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Systèmes d’exploitation et postes de travail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Réseaux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Bases de données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Plateformes </a:t>
            </a:r>
            <a:r>
              <a:rPr lang="fr-CH" sz="1200" dirty="0" err="1" smtClean="0">
                <a:solidFill>
                  <a:srgbClr val="002776"/>
                </a:solidFill>
                <a:cs typeface="Arial" charset="0"/>
              </a:rPr>
              <a:t>virtualisées</a:t>
            </a:r>
            <a:r>
              <a:rPr lang="fr-CH" sz="1200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200" dirty="0" smtClean="0">
                <a:solidFill>
                  <a:srgbClr val="002776"/>
                </a:solidFill>
                <a:cs typeface="Arial" charset="0"/>
              </a:rPr>
            </a:br>
            <a:endParaRPr lang="fr-CH" sz="1200" dirty="0">
              <a:solidFill>
                <a:srgbClr val="002776"/>
              </a:solidFill>
              <a:cs typeface="Arial" charset="0"/>
            </a:endParaRPr>
          </a:p>
          <a:p>
            <a:pPr>
              <a:buNone/>
            </a:pPr>
            <a:r>
              <a:rPr lang="fr-FR" sz="1600" b="1" dirty="0">
                <a:solidFill>
                  <a:srgbClr val="002776"/>
                </a:solidFill>
                <a:cs typeface="Arial" charset="0"/>
              </a:rPr>
              <a:t>V) Cas pratique : protection contre les fuites de données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235810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3: 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Sécurité </a:t>
            </a:r>
            <a:r>
              <a:rPr lang="fr-FR" sz="2000" b="1" dirty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logique du S.I.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VI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Sécurité des applications </a:t>
            </a: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Web</a:t>
            </a:r>
            <a:br>
              <a:rPr lang="fr-CH" sz="16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100" b="1" dirty="0">
                <a:solidFill>
                  <a:srgbClr val="002776"/>
                </a:solidFill>
                <a:cs typeface="Arial" charset="0"/>
              </a:rPr>
            </a:br>
            <a:endParaRPr lang="fr-CH" sz="500" b="1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VII) Sécurité et technologies émergentes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BYOD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Cloud </a:t>
            </a:r>
            <a:r>
              <a:rPr lang="fr-CH" sz="1200" dirty="0" err="1">
                <a:solidFill>
                  <a:srgbClr val="002776"/>
                </a:solidFill>
                <a:cs typeface="Arial" charset="0"/>
              </a:rPr>
              <a:t>computing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Réseaux sociaux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</a:t>
            </a:r>
          </a:p>
          <a:p>
            <a:pPr>
              <a:spcAft>
                <a:spcPct val="0"/>
              </a:spcAft>
              <a:buNone/>
            </a:pPr>
            <a:endParaRPr lang="fr-CH" sz="1100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VIII) L’investigation numérique légale (« Digital </a:t>
            </a:r>
            <a:r>
              <a:rPr lang="fr-CH" sz="1600" b="1" dirty="0" err="1">
                <a:solidFill>
                  <a:srgbClr val="002776"/>
                </a:solidFill>
                <a:cs typeface="Arial" charset="0"/>
              </a:rPr>
              <a:t>forensics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 »)</a:t>
            </a:r>
            <a:br>
              <a:rPr lang="fr-CH" sz="1600" b="1" dirty="0">
                <a:solidFill>
                  <a:srgbClr val="002776"/>
                </a:solidFill>
                <a:cs typeface="Arial" charset="0"/>
              </a:rPr>
            </a:b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 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IX) Sécurité physique du S.I.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1600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28913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Post-cours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endParaRPr lang="fr-CH" sz="400" b="1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Les métiers de la sécurité informatique.</a:t>
            </a:r>
          </a:p>
          <a:p>
            <a:pPr marL="0" indent="0">
              <a:spcAft>
                <a:spcPct val="0"/>
              </a:spcAft>
              <a:buNone/>
            </a:pP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Retour d’expérience.</a:t>
            </a:r>
          </a:p>
          <a:p>
            <a:pPr marL="0" indent="0"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386626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Supports de cours en ligne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endParaRPr lang="fr-CH" sz="400" b="1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>
                <a:solidFill>
                  <a:srgbClr val="002776"/>
                </a:solidFill>
                <a:cs typeface="Arial" charset="0"/>
                <a:hlinkClick r:id="rId2"/>
              </a:rPr>
              <a:t>http://</a:t>
            </a:r>
            <a:r>
              <a:rPr lang="fr-CH" sz="1600" b="1" dirty="0" smtClean="0">
                <a:solidFill>
                  <a:srgbClr val="002776"/>
                </a:solidFill>
                <a:cs typeface="Arial" charset="0"/>
                <a:hlinkClick r:id="rId2"/>
              </a:rPr>
              <a:t>em-strasbourg.dyndns.org</a:t>
            </a:r>
            <a:endParaRPr lang="fr-CH" sz="1600" b="1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Utilisateur:	</a:t>
            </a:r>
            <a:r>
              <a:rPr lang="fr-CH" sz="1600" b="1" dirty="0" err="1" smtClean="0">
                <a:solidFill>
                  <a:srgbClr val="002776"/>
                </a:solidFill>
                <a:cs typeface="Arial" charset="0"/>
              </a:rPr>
              <a:t>etudiant</a:t>
            </a:r>
            <a:endParaRPr lang="fr-CH" sz="1600" b="1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Mot de passe:	</a:t>
            </a: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2017</a:t>
            </a: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endParaRPr lang="fr-CH" sz="1600" b="1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Ressources</a:t>
            </a:r>
            <a:endParaRPr lang="fr-CH" sz="2000" b="1" dirty="0">
              <a:solidFill>
                <a:srgbClr val="002776"/>
              </a:solidFill>
              <a:cs typeface="Arial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36912"/>
            <a:ext cx="7564437" cy="363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380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0"/>
          <p:cNvSpPr>
            <a:spLocks/>
          </p:cNvSpPr>
          <p:nvPr/>
        </p:nvSpPr>
        <p:spPr bwMode="auto">
          <a:xfrm>
            <a:off x="2627784" y="2780928"/>
            <a:ext cx="3528392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 eaLnBrk="0" fontAlgn="base" hangingPunct="0">
              <a:lnSpc>
                <a:spcPts val="3050"/>
              </a:lnSpc>
              <a:spcBef>
                <a:spcPct val="0"/>
              </a:spcBef>
              <a:spcAft>
                <a:spcPct val="0"/>
              </a:spcAft>
            </a:pPr>
            <a:r>
              <a:rPr lang="fr-CH" sz="4800" b="1" dirty="0" smtClean="0">
                <a:solidFill>
                  <a:srgbClr val="002776"/>
                </a:solidFill>
                <a:cs typeface="Arial" charset="0"/>
              </a:rPr>
              <a:t>Questions?</a:t>
            </a:r>
            <a:endParaRPr lang="en-US" sz="4800" b="1" dirty="0">
              <a:solidFill>
                <a:srgbClr val="002776"/>
              </a:solidFill>
              <a:cs typeface="Arial" charset="0"/>
            </a:endParaRPr>
          </a:p>
        </p:txBody>
      </p:sp>
      <p:pic>
        <p:nvPicPr>
          <p:cNvPr id="2056" name="Picture 8" descr="c:\Documents and Settings\herijea\Local Settings\Temporary Internet Files\Content.IE5\UGJVSIXG\MC90044193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6063" y="3501008"/>
            <a:ext cx="1978025" cy="1908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">
  <a:themeElements>
    <a:clrScheme name="Deloitte">
      <a:dk1>
        <a:srgbClr val="000000"/>
      </a:dk1>
      <a:lt1>
        <a:srgbClr val="FFFFFF"/>
      </a:lt1>
      <a:dk2>
        <a:srgbClr val="002776"/>
      </a:dk2>
      <a:lt2>
        <a:srgbClr val="FFFFFF"/>
      </a:lt2>
      <a:accent1>
        <a:srgbClr val="002776"/>
      </a:accent1>
      <a:accent2>
        <a:srgbClr val="92D4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C9DD03"/>
      </a:accent6>
      <a:hlink>
        <a:srgbClr val="00A1DE"/>
      </a:hlink>
      <a:folHlink>
        <a:srgbClr val="72C7E7"/>
      </a:folHlink>
    </a:clrScheme>
    <a:fontScheme name="19_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</TotalTime>
  <Words>60</Words>
  <Application>Microsoft Office PowerPoint</Application>
  <PresentationFormat>Affichage à l'écran (4:3)</PresentationFormat>
  <Paragraphs>67</Paragraphs>
  <Slides>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Theme</vt:lpstr>
      <vt:lpstr>Sécurité des Systèmes d’Information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1: Introduction à la Sécurité des Systèmes d’Information</dc:title>
  <dc:creator>Jean-Claude Héritier - jcheritier@gmail.com</dc:creator>
  <cp:keywords>EM Strasbourg - cours Sécurité des Systèmes d'information (2016)</cp:keywords>
  <cp:lastModifiedBy>jc</cp:lastModifiedBy>
  <cp:revision>97</cp:revision>
  <dcterms:created xsi:type="dcterms:W3CDTF">2013-07-29T11:26:08Z</dcterms:created>
  <dcterms:modified xsi:type="dcterms:W3CDTF">2017-09-25T22:25:12Z</dcterms:modified>
</cp:coreProperties>
</file>